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57" r:id="rId4"/>
    <p:sldId id="256" r:id="rId5"/>
    <p:sldId id="260" r:id="rId6"/>
    <p:sldId id="261" r:id="rId7"/>
    <p:sldId id="258" r:id="rId8"/>
    <p:sldId id="259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3E4CA-B30C-4E95-BAF3-E11BB1A9E477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17335-1C06-43BC-9B52-14BA64E45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0A433-3C90-496B-9505-495A17C3472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91049"/>
            <a:ext cx="91440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VY_32_INOVACE_P4_1.9</a:t>
            </a:r>
            <a:endParaRPr lang="cs-CZ" sz="2000" dirty="0">
              <a:latin typeface="Calibri" pitchFamily="34" charset="0"/>
            </a:endParaRPr>
          </a:p>
          <a:p>
            <a:pPr algn="r"/>
            <a:r>
              <a:rPr lang="cs-CZ" sz="2000" b="1" dirty="0">
                <a:latin typeface="Calibri" pitchFamily="34" charset="0"/>
              </a:rPr>
              <a:t>Tematická oblast: </a:t>
            </a:r>
            <a:r>
              <a:rPr lang="cs-CZ" sz="2000" b="1" dirty="0" smtClean="0">
                <a:latin typeface="Calibri" pitchFamily="34" charset="0"/>
              </a:rPr>
              <a:t>Hardware, software a informační sítě</a:t>
            </a:r>
            <a:endParaRPr lang="cs-CZ" sz="2000" b="1" dirty="0"/>
          </a:p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Porty a rozhraní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Typ: 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ICT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(4leté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), ICTS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 dirty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4993605"/>
            <a:ext cx="34893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2100" b="1" dirty="0" smtClean="0">
                <a:cs typeface="Times New Roman" pitchFamily="18" charset="0"/>
              </a:rPr>
              <a:t>Miroslav Filipec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>
                <a:cs typeface="Times New Roman" pitchFamily="18" charset="0"/>
              </a:rPr>
              <a:t>říjen </a:t>
            </a:r>
            <a:r>
              <a:rPr lang="cs-CZ" sz="1400" b="1" dirty="0" smtClean="0">
                <a:cs typeface="Times New Roman" pitchFamily="18" charset="0"/>
              </a:rPr>
              <a:t>2013</a:t>
            </a:r>
            <a:endParaRPr lang="cs-CZ" sz="1400" b="1" dirty="0">
              <a:cs typeface="Times New Roman" pitchFamily="18" charset="0"/>
            </a:endParaRP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786063"/>
            <a:ext cx="27701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1000108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Metodický list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Rozhraní a jednotlivé porty jsou systematicky prezentovány.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Inovativnost je v prezentaci pomocí ICT.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Je vhodné fyzicky na modelech vstupy a výstupy ukázat.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Doba využití: 20´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058020" cy="10715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Komunikační rozhraní (interface)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158" y="150017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HW (nebo SW) který zajišťuje </a:t>
            </a:r>
            <a:r>
              <a:rPr lang="cs-CZ" sz="2400" b="1" dirty="0" smtClean="0"/>
              <a:t>přenos dat </a:t>
            </a:r>
            <a:r>
              <a:rPr lang="cs-CZ" sz="2400" dirty="0" smtClean="0"/>
              <a:t>mezi HW zařízeními (nebo programy).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Vodiče </a:t>
            </a:r>
            <a:r>
              <a:rPr lang="cs-CZ" sz="2400" dirty="0" smtClean="0"/>
              <a:t>rozhraní: </a:t>
            </a:r>
            <a:r>
              <a:rPr lang="cs-CZ" sz="2400" dirty="0" smtClean="0"/>
              <a:t>řídící, adresové, datové.</a:t>
            </a:r>
            <a:endParaRPr lang="cs-CZ" sz="24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85786" y="2928934"/>
            <a:ext cx="705802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HW rozhraní 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14348" y="392906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Počítačová síť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Aktivní síťové prvky (více informací u sítí)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Sběrnice (anglicky bus)</a:t>
            </a:r>
          </a:p>
          <a:p>
            <a:pPr lvl="1"/>
            <a:r>
              <a:rPr lang="cs-CZ" sz="2400" dirty="0" smtClean="0"/>
              <a:t>Sběrnice s větší přenosovou rychlostí nahrazují dřívější. Nové zařízení musí akceptovat novější typ sběrnice (HD, port, karta,…).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785786" y="428604"/>
            <a:ext cx="705802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HW rozhraní 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1472" y="1428736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Sběrnice</a:t>
            </a:r>
            <a:r>
              <a:rPr lang="cs-CZ" sz="2400" dirty="0" smtClean="0"/>
              <a:t> – porovnání typů a rychlostí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285852" y="2071678"/>
          <a:ext cx="60960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 sběrnice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Max. přenos. rychlost  </a:t>
                      </a:r>
                      <a:r>
                        <a:rPr lang="cs-CZ" b="1" dirty="0" smtClean="0"/>
                        <a:t>MB/s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ISA 16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PCI 32bit/33MHz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PCI –Expres 3.0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12 800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42910" y="3857628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Sběrnice</a:t>
            </a:r>
            <a:r>
              <a:rPr lang="cs-CZ" sz="2400" dirty="0" smtClean="0"/>
              <a:t> – porovnání typů a rychlostí (</a:t>
            </a:r>
            <a:r>
              <a:rPr lang="cs-CZ" sz="2400" b="1" dirty="0" smtClean="0"/>
              <a:t>vnější paměti</a:t>
            </a:r>
            <a:r>
              <a:rPr lang="cs-CZ" sz="2400" dirty="0" smtClean="0"/>
              <a:t>)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357290" y="4500570"/>
          <a:ext cx="60960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 sběrnice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Max. přenos. rychlost  </a:t>
                      </a:r>
                      <a:r>
                        <a:rPr lang="cs-CZ" b="1" dirty="0" smtClean="0"/>
                        <a:t>MB/s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SCSI 1/5 MHz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Serial</a:t>
                      </a:r>
                      <a:r>
                        <a:rPr lang="cs-CZ" dirty="0" smtClean="0"/>
                        <a:t> ATA (SATA-150)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PCI 64-bit/33MHz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785786" y="428604"/>
            <a:ext cx="705802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HW rozhraní 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1472" y="1500174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Příklad charakteristiky rozhraní u </a:t>
            </a:r>
            <a:r>
              <a:rPr lang="cs-CZ" sz="2400" b="1" dirty="0" smtClean="0"/>
              <a:t>interního </a:t>
            </a:r>
            <a:r>
              <a:rPr lang="cs-CZ" sz="2400" b="1" dirty="0" smtClean="0"/>
              <a:t>SSD disku </a:t>
            </a:r>
            <a:endParaRPr lang="cs-CZ" sz="2400" b="1" dirty="0" smtClean="0"/>
          </a:p>
        </p:txBody>
      </p:sp>
      <p:pic>
        <p:nvPicPr>
          <p:cNvPr id="10" name="Obrázek 9" descr="HDD a s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000240"/>
            <a:ext cx="8110676" cy="4081464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11" name="Elipsa 10"/>
          <p:cNvSpPr/>
          <p:nvPr/>
        </p:nvSpPr>
        <p:spPr>
          <a:xfrm>
            <a:off x="142844" y="3714752"/>
            <a:ext cx="1714512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785786" y="2428868"/>
            <a:ext cx="714380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7858148" y="2643182"/>
            <a:ext cx="714380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785786" y="428604"/>
            <a:ext cx="705802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HW rozhraní 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1472" y="1500174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Příklad charakteristiky rozhraní u </a:t>
            </a:r>
            <a:r>
              <a:rPr lang="cs-CZ" sz="2400" b="1" dirty="0" smtClean="0"/>
              <a:t>externího HDD </a:t>
            </a:r>
          </a:p>
        </p:txBody>
      </p:sp>
      <p:pic>
        <p:nvPicPr>
          <p:cNvPr id="6" name="Obrázek 5" descr="ext h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714620"/>
            <a:ext cx="7077075" cy="2543175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11" name="Elipsa 10"/>
          <p:cNvSpPr/>
          <p:nvPr/>
        </p:nvSpPr>
        <p:spPr>
          <a:xfrm>
            <a:off x="357158" y="4286256"/>
            <a:ext cx="171451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643174" y="2714620"/>
            <a:ext cx="1357322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7286644" y="3286124"/>
            <a:ext cx="785818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785786" y="428604"/>
            <a:ext cx="705802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HW rozhraní 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596" y="4000504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Sběrnice – porovnání typů a rychlostí  (externí)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57224" y="4643446"/>
          <a:ext cx="6096000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 sběrnice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Max. přenos. rychlost  </a:t>
                      </a:r>
                      <a:r>
                        <a:rPr lang="cs-CZ" b="1" dirty="0" smtClean="0"/>
                        <a:t>MB/s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USB 1.1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USB 2.0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USB 3.0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570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FireWire</a:t>
                      </a:r>
                      <a:r>
                        <a:rPr lang="cs-CZ" dirty="0" smtClean="0"/>
                        <a:t> (IEEE 1394) 400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393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71472" y="1500174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Port</a:t>
            </a:r>
            <a:r>
              <a:rPr lang="cs-CZ" dirty="0" smtClean="0"/>
              <a:t> je obecně název pro rozhraní:</a:t>
            </a:r>
          </a:p>
          <a:p>
            <a:r>
              <a:rPr lang="cs-CZ" dirty="0"/>
              <a:t>	</a:t>
            </a:r>
            <a:r>
              <a:rPr lang="cs-CZ" dirty="0" smtClean="0"/>
              <a:t>Příklady: COM, PS2, LPT1, USB typ A, USB typ B, </a:t>
            </a:r>
            <a:r>
              <a:rPr lang="cs-CZ" dirty="0" err="1" smtClean="0"/>
              <a:t>FireWire</a:t>
            </a:r>
            <a:r>
              <a:rPr lang="cs-CZ" dirty="0" smtClean="0"/>
              <a:t>,   </a:t>
            </a:r>
            <a:r>
              <a:rPr lang="cs-CZ" dirty="0"/>
              <a:t>	</a:t>
            </a:r>
          </a:p>
        </p:txBody>
      </p:sp>
      <p:pic>
        <p:nvPicPr>
          <p:cNvPr id="9" name="Obrázek 8" descr="typ 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428868"/>
            <a:ext cx="1552572" cy="1052465"/>
          </a:xfrm>
          <a:prstGeom prst="rect">
            <a:avLst/>
          </a:prstGeom>
        </p:spPr>
      </p:pic>
      <p:pic>
        <p:nvPicPr>
          <p:cNvPr id="10" name="Obrázek 9" descr="firewir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571744"/>
            <a:ext cx="1999988" cy="652952"/>
          </a:xfrm>
          <a:prstGeom prst="rect">
            <a:avLst/>
          </a:prstGeom>
        </p:spPr>
      </p:pic>
      <p:pic>
        <p:nvPicPr>
          <p:cNvPr id="11" name="Obrázek 10" descr="Motherboard_external_connectio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357430"/>
            <a:ext cx="4367218" cy="1039537"/>
          </a:xfrm>
          <a:prstGeom prst="rect">
            <a:avLst/>
          </a:prstGeom>
        </p:spPr>
      </p:pic>
      <p:cxnSp>
        <p:nvCxnSpPr>
          <p:cNvPr id="13" name="Přímá spojovací šipka 12"/>
          <p:cNvCxnSpPr/>
          <p:nvPr/>
        </p:nvCxnSpPr>
        <p:spPr>
          <a:xfrm>
            <a:off x="4714876" y="207167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5643570" y="2071678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6643702" y="2143116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6715140" y="2143116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929586" y="3500438"/>
            <a:ext cx="857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Obr. 1</a:t>
            </a:r>
            <a:endParaRPr lang="cs-CZ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785786" y="428604"/>
            <a:ext cx="705802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SW rozhraní 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1472" y="1225689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Rozhraní pro programování aplikace API (komunikace mezi aplikací a OS)</a:t>
            </a:r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Komunikační protokol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Protokol definuje pravidla pro výstup a vstup dat mezi jednotlivými body.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Přenos v rámci sítě zvané internet je ošetřen protokolem TCP/IP, další používané jsou FTP, SMTP, POP3,…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Uživatelské rozhraní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Příkazový řádek (příkazy </a:t>
            </a:r>
            <a:r>
              <a:rPr lang="cs-CZ" sz="2400" dirty="0" err="1" smtClean="0"/>
              <a:t>DOSu</a:t>
            </a:r>
            <a:r>
              <a:rPr lang="cs-CZ" sz="24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Textové (mezistupeň mezi Příkazovým a Grafickým, např. </a:t>
            </a:r>
            <a:r>
              <a:rPr lang="cs-CZ" sz="2400" dirty="0" err="1" smtClean="0"/>
              <a:t>Norton</a:t>
            </a:r>
            <a:r>
              <a:rPr lang="cs-CZ" sz="2400" dirty="0" smtClean="0"/>
              <a:t> </a:t>
            </a:r>
            <a:r>
              <a:rPr lang="cs-CZ" sz="2400" dirty="0" err="1" smtClean="0"/>
              <a:t>Commander</a:t>
            </a:r>
            <a:r>
              <a:rPr lang="cs-CZ" sz="24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Grafické - GUI (nejčastěji dnes užívané, myš, klávesnice, šipky,…)</a:t>
            </a:r>
          </a:p>
        </p:txBody>
      </p:sp>
      <p:sp>
        <p:nvSpPr>
          <p:cNvPr id="7" name="Vývojový diagram: děrná páska 6"/>
          <p:cNvSpPr/>
          <p:nvPr/>
        </p:nvSpPr>
        <p:spPr>
          <a:xfrm>
            <a:off x="8072462" y="6286520"/>
            <a:ext cx="928687" cy="50006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Konec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42910" y="1857364"/>
            <a:ext cx="80724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Zdroje:</a:t>
            </a:r>
            <a:endParaRPr lang="cs-CZ" b="1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Praktická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978-80-251-3227-2.</a:t>
            </a:r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Teoretická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978-80-251-3228-9.</a:t>
            </a:r>
          </a:p>
          <a:p>
            <a:pPr marL="342900" indent="-342900"/>
            <a:endParaRPr lang="cs-CZ" dirty="0" smtClean="0"/>
          </a:p>
          <a:p>
            <a:r>
              <a:rPr lang="cs-CZ" b="1" dirty="0" smtClean="0"/>
              <a:t>Fotografie</a:t>
            </a:r>
            <a:r>
              <a:rPr lang="cs-CZ" dirty="0" smtClean="0"/>
              <a:t>: </a:t>
            </a:r>
            <a:r>
              <a:rPr lang="cs-CZ" dirty="0" smtClean="0"/>
              <a:t>Obr 1, </a:t>
            </a:r>
            <a:r>
              <a:rPr lang="cs-CZ" dirty="0" err="1" smtClean="0"/>
              <a:t>Wikipedia</a:t>
            </a:r>
            <a:r>
              <a:rPr lang="cs-CZ" dirty="0" smtClean="0"/>
              <a:t>. [Online] 12. 12 2013. [Citace: 12. 12 2013.] http://cs.wikipedia.org/wiki/FireWire.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346</Words>
  <Application>Microsoft Office PowerPoint</Application>
  <PresentationFormat>Předvádění na obrazovce (4:3)</PresentationFormat>
  <Paragraphs>83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Snímek 2</vt:lpstr>
      <vt:lpstr>Komunikační rozhraní (interface)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Majer</dc:creator>
  <cp:lastModifiedBy>Herrmann</cp:lastModifiedBy>
  <cp:revision>42</cp:revision>
  <dcterms:created xsi:type="dcterms:W3CDTF">2013-01-02T15:20:53Z</dcterms:created>
  <dcterms:modified xsi:type="dcterms:W3CDTF">2014-01-29T18:33:12Z</dcterms:modified>
</cp:coreProperties>
</file>