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42864-F81E-49FF-8EB2-073982E21C9D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092F8-DE14-4363-89FB-740CD53ADC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4200-F6E8-4381-956C-541A66AB99CE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21D2-71DA-472D-A39D-7B422DE64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Dataprojekto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7305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VY_32_INOVACE_P4_1.8</a:t>
            </a:r>
            <a:endParaRPr lang="cs-CZ" sz="2000" dirty="0">
              <a:latin typeface="Calibri" pitchFamily="34" charset="0"/>
            </a:endParaRPr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Hardware, software a informační sítě</a:t>
            </a:r>
            <a:endParaRPr lang="cs-CZ" sz="2000" b="1" dirty="0"/>
          </a:p>
          <a:p>
            <a:pPr algn="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Dataprojektor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interaktivní tabule, reproduktor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ICTS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>
                <a:cs typeface="Times New Roman" pitchFamily="18" charset="0"/>
              </a:rPr>
              <a:t>říjen </a:t>
            </a:r>
            <a:r>
              <a:rPr lang="cs-CZ" sz="1400" b="1" dirty="0" smtClean="0">
                <a:cs typeface="Times New Roman" pitchFamily="18" charset="0"/>
              </a:rPr>
              <a:t>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058020" cy="1071570"/>
          </a:xfrm>
        </p:spPr>
        <p:txBody>
          <a:bodyPr>
            <a:normAutofit/>
          </a:bodyPr>
          <a:lstStyle/>
          <a:p>
            <a:r>
              <a:rPr lang="cs-CZ" dirty="0" smtClean="0"/>
              <a:t>Interaktivní tabule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2428868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Interaktivní tabuli lze ztotožnit s dotykovým displejem, který je ovšem větší.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Existují různé druhy snímání dotyku.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Přední nebo zadní projekce.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Lze </a:t>
            </a:r>
            <a:r>
              <a:rPr lang="cs-CZ" sz="2400" dirty="0" smtClean="0"/>
              <a:t>dokoupit speciální software (interaktivní učebnice) spjatý s interaktivní tabulí (SMART </a:t>
            </a:r>
            <a:r>
              <a:rPr lang="cs-CZ" sz="2400" dirty="0" err="1" smtClean="0"/>
              <a:t>Board</a:t>
            </a:r>
            <a:r>
              <a:rPr lang="cs-CZ" sz="2400" dirty="0" smtClean="0"/>
              <a:t>, </a:t>
            </a:r>
            <a:r>
              <a:rPr lang="cs-CZ" sz="2400" dirty="0" err="1" smtClean="0"/>
              <a:t>Fraus</a:t>
            </a:r>
            <a:r>
              <a:rPr lang="cs-CZ" sz="2400" dirty="0" smtClean="0"/>
              <a:t> , </a:t>
            </a:r>
            <a:r>
              <a:rPr lang="cs-CZ" sz="2400" dirty="0" err="1" smtClean="0"/>
              <a:t>LANGMaster</a:t>
            </a:r>
            <a:r>
              <a:rPr lang="cs-CZ" sz="2400" dirty="0" smtClean="0"/>
              <a:t> apod.)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8001056" cy="1071570"/>
          </a:xfrm>
        </p:spPr>
        <p:txBody>
          <a:bodyPr>
            <a:normAutofit/>
          </a:bodyPr>
          <a:lstStyle/>
          <a:p>
            <a:r>
              <a:rPr lang="cs-CZ" dirty="0" smtClean="0"/>
              <a:t>Interaktivní tabule (příklad)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8596" y="1285860"/>
            <a:ext cx="81439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Technické údaje:</a:t>
            </a:r>
          </a:p>
          <a:p>
            <a:r>
              <a:rPr lang="cs-CZ" dirty="0" smtClean="0"/>
              <a:t>Rozměry aktivní oblasti obrazovky: 78”, 1600x1190 mm, 1994 mm diagonálně</a:t>
            </a:r>
          </a:p>
          <a:p>
            <a:r>
              <a:rPr lang="cs-CZ" dirty="0" smtClean="0"/>
              <a:t>Poměr stran: 4:3</a:t>
            </a:r>
          </a:p>
          <a:p>
            <a:r>
              <a:rPr lang="cs-CZ" dirty="0" smtClean="0"/>
              <a:t>Technologie: Dotykový (</a:t>
            </a:r>
            <a:r>
              <a:rPr lang="cs-CZ" dirty="0" err="1" smtClean="0"/>
              <a:t>resistive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Rozlišení: 9600 x 9600</a:t>
            </a:r>
          </a:p>
          <a:p>
            <a:r>
              <a:rPr lang="cs-CZ" dirty="0" smtClean="0"/>
              <a:t>Rozměry projekční oblasti obrazovky: Úhlopříčka 78”</a:t>
            </a:r>
          </a:p>
          <a:p>
            <a:r>
              <a:rPr lang="cs-CZ" dirty="0" smtClean="0"/>
              <a:t>Rozměry tabule bez obalu: 1704 x1294x31 mm (šířka x výška x hloubka)</a:t>
            </a:r>
          </a:p>
          <a:p>
            <a:r>
              <a:rPr lang="cs-CZ" dirty="0" smtClean="0"/>
              <a:t>Typ rozhraní: USB 2.0</a:t>
            </a:r>
          </a:p>
          <a:p>
            <a:r>
              <a:rPr lang="cs-CZ" dirty="0" smtClean="0"/>
              <a:t>Délka kabelu: 10 m</a:t>
            </a:r>
          </a:p>
          <a:p>
            <a:r>
              <a:rPr lang="cs-CZ" dirty="0" smtClean="0"/>
              <a:t>Teplota provozního prostředí: -15 až 50°C</a:t>
            </a:r>
          </a:p>
          <a:p>
            <a:r>
              <a:rPr lang="cs-CZ" dirty="0" smtClean="0"/>
              <a:t>Procesní rychlost: 500 bod/sekunda</a:t>
            </a:r>
          </a:p>
          <a:p>
            <a:r>
              <a:rPr lang="cs-CZ" dirty="0" smtClean="0"/>
              <a:t>Napájení: USB DC 5 V z počítače</a:t>
            </a:r>
          </a:p>
          <a:p>
            <a:r>
              <a:rPr lang="cs-CZ" dirty="0" smtClean="0"/>
              <a:t>Spotřeba energie: &lt; 1W</a:t>
            </a:r>
          </a:p>
          <a:p>
            <a:r>
              <a:rPr lang="cs-CZ" dirty="0" smtClean="0"/>
              <a:t>Teplotní rozsah: -15 až 50°C, skladovací teplota - 40 až 50°C</a:t>
            </a:r>
          </a:p>
          <a:p>
            <a:r>
              <a:rPr lang="cs-CZ" dirty="0" smtClean="0"/>
              <a:t>Provozní vlhkost: 20-90% bez kondenzace, skladování 0-95%, bez kondenzace</a:t>
            </a:r>
          </a:p>
          <a:p>
            <a:r>
              <a:rPr lang="cs-CZ" dirty="0" smtClean="0"/>
              <a:t>Platforma: Windows XP, Vista a 7</a:t>
            </a:r>
          </a:p>
          <a:p>
            <a:r>
              <a:rPr lang="cs-CZ" dirty="0" smtClean="0"/>
              <a:t>Hmotnost tabule (</a:t>
            </a:r>
            <a:r>
              <a:rPr lang="cs-CZ" dirty="0" err="1" smtClean="0"/>
              <a:t>net</a:t>
            </a:r>
            <a:r>
              <a:rPr lang="cs-CZ" dirty="0" smtClean="0"/>
              <a:t>): 24 kg</a:t>
            </a:r>
          </a:p>
          <a:p>
            <a:r>
              <a:rPr lang="cs-CZ" dirty="0" smtClean="0"/>
              <a:t>záruka: 2 roky</a:t>
            </a:r>
          </a:p>
          <a:p>
            <a:endParaRPr lang="cs-CZ" dirty="0"/>
          </a:p>
        </p:txBody>
      </p:sp>
      <p:sp>
        <p:nvSpPr>
          <p:cNvPr id="6" name="Vývojový diagram: děrná páska 5"/>
          <p:cNvSpPr/>
          <p:nvPr/>
        </p:nvSpPr>
        <p:spPr>
          <a:xfrm>
            <a:off x="7715272" y="6143644"/>
            <a:ext cx="1071570" cy="50004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42910" y="1857364"/>
            <a:ext cx="8072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Zdroje:</a:t>
            </a:r>
            <a:endParaRPr lang="cs-CZ" b="1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</a:t>
            </a:r>
          </a:p>
          <a:p>
            <a:r>
              <a:rPr lang="cs-CZ" dirty="0" smtClean="0"/>
              <a:t>2. </a:t>
            </a:r>
            <a:r>
              <a:rPr lang="cs-CZ" dirty="0" err="1" smtClean="0"/>
              <a:t>Dataprojektor</a:t>
            </a:r>
            <a:r>
              <a:rPr lang="cs-CZ" dirty="0" smtClean="0"/>
              <a:t> - </a:t>
            </a:r>
            <a:r>
              <a:rPr lang="cs-CZ" dirty="0" err="1" smtClean="0"/>
              <a:t>Wikipedie</a:t>
            </a:r>
            <a:r>
              <a:rPr lang="cs-CZ" dirty="0" smtClean="0"/>
              <a:t>. </a:t>
            </a:r>
            <a:r>
              <a:rPr lang="cs-CZ" i="1" dirty="0" err="1" smtClean="0"/>
              <a:t>Wikipedia</a:t>
            </a:r>
            <a:r>
              <a:rPr lang="cs-CZ" i="1" dirty="0" smtClean="0"/>
              <a:t>. </a:t>
            </a:r>
            <a:r>
              <a:rPr lang="cs-CZ" dirty="0" smtClean="0"/>
              <a:t>[Online] 9. 12 2012. [Citace: 2. 1 2013.] </a:t>
            </a:r>
            <a:r>
              <a:rPr lang="cs-CZ" dirty="0" smtClean="0">
                <a:hlinkClick r:id="rId2"/>
              </a:rPr>
              <a:t>http://cs.wikipedia.org/wiki/Dataprojektor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 smtClean="0"/>
              <a:t>Fotografie</a:t>
            </a:r>
            <a:r>
              <a:rPr lang="cs-CZ" dirty="0" smtClean="0"/>
              <a:t>: </a:t>
            </a:r>
            <a:r>
              <a:rPr lang="cs-CZ" dirty="0" smtClean="0"/>
              <a:t>obr. 0,1,2 – vlastní</a:t>
            </a:r>
            <a:r>
              <a:rPr lang="cs-CZ" smtClean="0"/>
              <a:t>, archiv autora.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1000108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Metodický list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Výklad lze oživit demonstrací zařízení v učebně (datový projektor, reproduktory).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Posluchač by měl po </a:t>
            </a:r>
            <a:r>
              <a:rPr lang="cs-CZ" dirty="0" smtClean="0"/>
              <a:t>prezentaci a splnění úkolů </a:t>
            </a:r>
            <a:r>
              <a:rPr lang="cs-CZ" dirty="0" smtClean="0"/>
              <a:t>zatoužit po lepší reprodukční soustavě.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Interaktivní tabule jsou více pro zábavnou formu výuky, dnes se podobají používání dotykových monitorů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Doba využití: 20´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Inovativnost spočívá v názorné prezentaci pomocí ICT.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058020" cy="1071570"/>
          </a:xfrm>
        </p:spPr>
        <p:txBody>
          <a:bodyPr/>
          <a:lstStyle/>
          <a:p>
            <a:r>
              <a:rPr lang="cs-CZ" dirty="0" smtClean="0"/>
              <a:t>Reproduktor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643998" cy="714380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Reproduktor patří mezi výstupní zařízení počítače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2428868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Charakteristiky: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Připojení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3,5mm stereo jack (zelený) na zvukové kartě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</a:t>
            </a:r>
            <a:r>
              <a:rPr lang="cs-CZ" sz="2400" b="1" dirty="0" err="1" smtClean="0"/>
              <a:t>Cinch</a:t>
            </a:r>
            <a:r>
              <a:rPr lang="cs-CZ" sz="2400" b="1" dirty="0" smtClean="0"/>
              <a:t> (RCA) konektor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USB port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Druhy reproduktorů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sluchátka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jeden reproduktor (mono poslech)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reproduktorová soustava (stereo poslech)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Kvalita (věrnost zvuku, výkon, šum, design,…)</a:t>
            </a:r>
            <a:r>
              <a:rPr 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058020" cy="1071570"/>
          </a:xfrm>
        </p:spPr>
        <p:txBody>
          <a:bodyPr>
            <a:normAutofit/>
          </a:bodyPr>
          <a:lstStyle/>
          <a:p>
            <a:r>
              <a:rPr lang="cs-CZ" dirty="0" smtClean="0"/>
              <a:t>Druhy reproduktorů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643998" cy="71438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Reprobedny jsou obecně lepší než reproduktory v monitoru, sluchátkách.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2844" y="3857628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Reproduktorové soustavy</a:t>
            </a:r>
            <a:r>
              <a:rPr lang="cs-CZ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2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2.1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4.1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5.1 </a:t>
            </a:r>
          </a:p>
        </p:txBody>
      </p:sp>
      <p:pic>
        <p:nvPicPr>
          <p:cNvPr id="6" name="Obrázek 5" descr="sluchát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000240"/>
            <a:ext cx="2201854" cy="200131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85720" y="5715016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Číslo před tečkou znamená počet  </a:t>
            </a:r>
            <a:r>
              <a:rPr lang="cs-CZ" i="1" dirty="0" smtClean="0"/>
              <a:t>satelitů (</a:t>
            </a:r>
            <a:r>
              <a:rPr lang="cs-CZ" b="1" i="1" dirty="0" smtClean="0"/>
              <a:t>zákl. reproduktorů</a:t>
            </a:r>
            <a:r>
              <a:rPr lang="cs-CZ" i="1" dirty="0" smtClean="0"/>
              <a:t>)</a:t>
            </a:r>
            <a:r>
              <a:rPr lang="cs-CZ" dirty="0" smtClean="0"/>
              <a:t>, číslo za tečkou určuje počet </a:t>
            </a:r>
            <a:r>
              <a:rPr lang="cs-CZ" b="1" i="1" dirty="0" smtClean="0"/>
              <a:t>subwoofer</a:t>
            </a:r>
            <a:r>
              <a:rPr lang="cs-CZ" i="1" dirty="0" smtClean="0"/>
              <a:t>ů</a:t>
            </a:r>
            <a:r>
              <a:rPr lang="cs-CZ" dirty="0" smtClean="0"/>
              <a:t> (basových reproduktorů).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596" y="2571744"/>
            <a:ext cx="5715040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Pasivní reproduktory</a:t>
            </a:r>
            <a:r>
              <a:rPr lang="cs-CZ" dirty="0" smtClean="0"/>
              <a:t>: hlasitost, vyvážení je v OS PC.</a:t>
            </a:r>
          </a:p>
          <a:p>
            <a:r>
              <a:rPr lang="cs-CZ" b="1" dirty="0" smtClean="0"/>
              <a:t>Aktivní reproduktory</a:t>
            </a:r>
            <a:r>
              <a:rPr lang="cs-CZ" dirty="0" smtClean="0"/>
              <a:t>: ovládání reproduktorů je na reproduktorech </a:t>
            </a:r>
            <a:r>
              <a:rPr lang="cs-CZ" dirty="0" smtClean="0"/>
              <a:t>(zesilovač je vně </a:t>
            </a:r>
            <a:r>
              <a:rPr lang="cs-CZ" dirty="0" err="1" smtClean="0"/>
              <a:t>pc</a:t>
            </a:r>
            <a:r>
              <a:rPr lang="cs-CZ" dirty="0" smtClean="0"/>
              <a:t>), </a:t>
            </a:r>
            <a:r>
              <a:rPr lang="cs-CZ" dirty="0" smtClean="0"/>
              <a:t>potřebují </a:t>
            </a:r>
            <a:r>
              <a:rPr lang="cs-CZ" dirty="0" smtClean="0"/>
              <a:t>externí </a:t>
            </a:r>
            <a:r>
              <a:rPr lang="cs-CZ" dirty="0" smtClean="0"/>
              <a:t>napájení, vyšší kvalita.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5072066" y="4214818"/>
            <a:ext cx="857256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monitor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(televize)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1" name="Tlačítko akce: Zvuk 10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 rot="5400000">
            <a:off x="6607983" y="4250537"/>
            <a:ext cx="428628" cy="35719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Zvuk 11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 rot="16200000">
            <a:off x="5464975" y="6465091"/>
            <a:ext cx="428628" cy="357190"/>
          </a:xfrm>
          <a:prstGeom prst="actionButtonSou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Zvuk 12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 rot="16200000">
            <a:off x="6822297" y="6465091"/>
            <a:ext cx="428628" cy="35719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Zvuk 13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 rot="16200000">
            <a:off x="4107653" y="6465091"/>
            <a:ext cx="428628" cy="35719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Zvuk 1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 rot="5400000">
            <a:off x="4036215" y="4250537"/>
            <a:ext cx="428628" cy="357190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 rot="10800000">
            <a:off x="5429255" y="5429264"/>
            <a:ext cx="357189" cy="35719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7715272" y="4071942"/>
            <a:ext cx="857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Obr. 0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0715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Několik pravidel ke kvalitní reprodukci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58" y="1928802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Kvalitní reproduktorová soustava přežije několik generačních výměn PC i televizí.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Za více peněz je více kvality.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Kvalita reproduktorové soustavy je důležitější než přenosová rychlost internetu (množství přenášených dat).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Objemově větší (estetika a místo?) reproduktory jsou kvalitnější .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Na kvalitní hudbu potřebujete dobrou reprodukční soustavu, na slabou stačí „sluchátka“.</a:t>
            </a:r>
            <a:endParaRPr lang="cs-CZ" sz="24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57158" y="614364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Domácí úkol: Přečtěte si test reprodukčních soustav.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7000924" cy="58259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Charakteristika reproduktorů (12/2012)</a:t>
            </a:r>
            <a:endParaRPr lang="cs-CZ" sz="2400" dirty="0"/>
          </a:p>
        </p:txBody>
      </p:sp>
      <p:pic>
        <p:nvPicPr>
          <p:cNvPr id="5" name="Obrázek 4" descr="repro ob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785794"/>
            <a:ext cx="8205814" cy="5518477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572000" y="6357958"/>
            <a:ext cx="857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Obr. 1</a:t>
            </a:r>
            <a:endParaRPr lang="cs-CZ" sz="900" dirty="0"/>
          </a:p>
        </p:txBody>
      </p:sp>
      <p:pic>
        <p:nvPicPr>
          <p:cNvPr id="6" name="Obrázek 5" descr="bed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4429132"/>
            <a:ext cx="4497433" cy="19071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058020" cy="1071570"/>
          </a:xfrm>
        </p:spPr>
        <p:txBody>
          <a:bodyPr/>
          <a:lstStyle/>
          <a:p>
            <a:r>
              <a:rPr lang="cs-CZ" dirty="0" err="1" smtClean="0"/>
              <a:t>Dataprojektor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643998" cy="714380"/>
          </a:xfrm>
        </p:spPr>
        <p:txBody>
          <a:bodyPr>
            <a:normAutofit/>
          </a:bodyPr>
          <a:lstStyle/>
          <a:p>
            <a:pPr algn="l"/>
            <a:r>
              <a:rPr lang="cs-CZ" dirty="0" err="1" smtClean="0"/>
              <a:t>Dataprojektor</a:t>
            </a:r>
            <a:r>
              <a:rPr lang="cs-CZ" dirty="0" smtClean="0"/>
              <a:t> patří mezi výstupní zařízení počítače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2428868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Velkoformátový</a:t>
            </a:r>
            <a:r>
              <a:rPr lang="cs-CZ" sz="2400" b="1" dirty="0" smtClean="0"/>
              <a:t> výstup pomocí promítacího zařízení</a:t>
            </a:r>
            <a:r>
              <a:rPr lang="cs-CZ" sz="2400" dirty="0" smtClean="0"/>
              <a:t>.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Výhody</a:t>
            </a:r>
            <a:r>
              <a:rPr lang="cs-CZ" sz="2400" b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Velký formát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Společný obraz pro diváky a posluchače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Nevýhody (proti monitoru):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Mnohem nižší kvalita obrazu</a:t>
            </a: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/>
              <a:t> Dražší provoz</a:t>
            </a:r>
            <a:r>
              <a:rPr lang="cs-CZ" sz="2400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058020" cy="1071570"/>
          </a:xfrm>
        </p:spPr>
        <p:txBody>
          <a:bodyPr/>
          <a:lstStyle/>
          <a:p>
            <a:r>
              <a:rPr lang="cs-CZ" dirty="0" err="1" smtClean="0"/>
              <a:t>Dataprojektor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1500174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Výrobních technologií je více: DLP, LED, LCD, CRT,…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1472" y="2428868"/>
            <a:ext cx="8286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Charakteristiky: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Rozlišení: 	800x600, 1024x768, 1280x1024, 1600x1200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Světelný výkon:	udává se v ANSI </a:t>
            </a:r>
            <a:r>
              <a:rPr lang="cs-CZ" i="1" dirty="0" err="1" smtClean="0"/>
              <a:t>lumenech</a:t>
            </a:r>
            <a:endParaRPr lang="cs-CZ" i="1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Kontrast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Životnost lampy 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(zajímejte se i o cenu </a:t>
            </a:r>
            <a:r>
              <a:rPr lang="cs-CZ" dirty="0" smtClean="0"/>
              <a:t>lampy, informace je jinde, než v reklamní charakteristice)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058020" cy="107157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Dataprojektor</a:t>
            </a:r>
            <a:r>
              <a:rPr lang="cs-CZ" dirty="0" smtClean="0"/>
              <a:t> – charakteristika:</a:t>
            </a:r>
            <a:endParaRPr lang="cs-CZ" dirty="0"/>
          </a:p>
        </p:txBody>
      </p:sp>
      <p:pic>
        <p:nvPicPr>
          <p:cNvPr id="5" name="Obrázek 4" descr="datapro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214422"/>
            <a:ext cx="3162300" cy="5486400"/>
          </a:xfrm>
          <a:prstGeom prst="rect">
            <a:avLst/>
          </a:prstGeom>
        </p:spPr>
      </p:pic>
      <p:pic>
        <p:nvPicPr>
          <p:cNvPr id="7" name="Obrázek 6" descr="6483addf7131d57229e3e908ad5b6d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2691" y="2143116"/>
            <a:ext cx="4842661" cy="264320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58148" y="4857760"/>
            <a:ext cx="857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Obr. 2</a:t>
            </a:r>
            <a:endParaRPr lang="cs-CZ" sz="9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86182" y="6286520"/>
            <a:ext cx="46877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Úkol pro žáky: Nalezněte stránky s cenami lamp.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579</Words>
  <Application>Microsoft Office PowerPoint</Application>
  <PresentationFormat>Předvádění na obrazovce (4:3)</PresentationFormat>
  <Paragraphs>108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Reproduktor</vt:lpstr>
      <vt:lpstr>Druhy reproduktorů</vt:lpstr>
      <vt:lpstr>Několik pravidel ke kvalitní reprodukci</vt:lpstr>
      <vt:lpstr>Charakteristika reproduktorů (12/2012)</vt:lpstr>
      <vt:lpstr>Dataprojektor</vt:lpstr>
      <vt:lpstr>Dataprojektor</vt:lpstr>
      <vt:lpstr>Dataprojektor – charakteristika:</vt:lpstr>
      <vt:lpstr>Interaktivní tabule</vt:lpstr>
      <vt:lpstr>Interaktivní tabule (příklad)</vt:lpstr>
      <vt:lpstr>Snímek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Reproduktor, dataprojektor, interaktivní tabule</dc:title>
  <dc:creator>Majer</dc:creator>
  <cp:lastModifiedBy>Herrmann</cp:lastModifiedBy>
  <cp:revision>32</cp:revision>
  <dcterms:created xsi:type="dcterms:W3CDTF">2012-12-31T21:28:10Z</dcterms:created>
  <dcterms:modified xsi:type="dcterms:W3CDTF">2014-01-29T18:06:11Z</dcterms:modified>
</cp:coreProperties>
</file>