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5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4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D617FA-C676-4BBB-BA6C-47C6B3351A10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1F5FC-AFC4-4ECA-AAA3-323DD098FFE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Televizní standardy jsou pestřejší.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1F5FC-AFC4-4ECA-AAA3-323DD098FFEA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1F5FC-AFC4-4ECA-AAA3-323DD098FFEA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32C3-A341-4004-A500-F9E4BFF1660B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2F177-13FD-404B-8F32-F5D797BAB1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32C3-A341-4004-A500-F9E4BFF1660B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2F177-13FD-404B-8F32-F5D797BAB1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32C3-A341-4004-A500-F9E4BFF1660B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2F177-13FD-404B-8F32-F5D797BAB1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09E35-3BAE-46BD-9FAE-76C1C7999C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32C3-A341-4004-A500-F9E4BFF1660B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2F177-13FD-404B-8F32-F5D797BAB1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32C3-A341-4004-A500-F9E4BFF1660B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2F177-13FD-404B-8F32-F5D797BAB1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32C3-A341-4004-A500-F9E4BFF1660B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2F177-13FD-404B-8F32-F5D797BAB1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32C3-A341-4004-A500-F9E4BFF1660B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2F177-13FD-404B-8F32-F5D797BAB1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32C3-A341-4004-A500-F9E4BFF1660B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2F177-13FD-404B-8F32-F5D797BAB1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32C3-A341-4004-A500-F9E4BFF1660B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2F177-13FD-404B-8F32-F5D797BAB1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32C3-A341-4004-A500-F9E4BFF1660B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2F177-13FD-404B-8F32-F5D797BAB1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32C3-A341-4004-A500-F9E4BFF1660B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2F177-13FD-404B-8F32-F5D797BAB1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432C3-A341-4004-A500-F9E4BFF1660B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2F177-13FD-404B-8F32-F5D797BAB17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otoroman.cz/glossary2/3_pomer_stran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0" y="273050"/>
            <a:ext cx="9144000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000" dirty="0">
                <a:latin typeface="Calibri" pitchFamily="34" charset="0"/>
              </a:rPr>
              <a:t>				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Číslo šablony: III/2</a:t>
            </a:r>
          </a:p>
          <a:p>
            <a:pPr algn="ctr"/>
            <a:r>
              <a:rPr lang="cs-CZ" sz="2000" dirty="0" smtClean="0">
                <a:latin typeface="Calibri" pitchFamily="34" charset="0"/>
              </a:rPr>
              <a:t>VY_32_INOVACE_P4_1.7</a:t>
            </a:r>
            <a:endParaRPr lang="cs-CZ" sz="2000" dirty="0">
              <a:latin typeface="Calibri" pitchFamily="34" charset="0"/>
            </a:endParaRPr>
          </a:p>
          <a:p>
            <a:pPr algn="r"/>
            <a:r>
              <a:rPr lang="cs-CZ" sz="2000" b="1" dirty="0">
                <a:latin typeface="Calibri" pitchFamily="34" charset="0"/>
              </a:rPr>
              <a:t>Tematická oblast: </a:t>
            </a:r>
            <a:r>
              <a:rPr lang="cs-CZ" sz="2000" b="1" dirty="0" smtClean="0">
                <a:latin typeface="Calibri" pitchFamily="34" charset="0"/>
              </a:rPr>
              <a:t>Hardware, software a informační sítě</a:t>
            </a:r>
            <a:endParaRPr lang="cs-CZ" sz="2000" b="1" dirty="0"/>
          </a:p>
          <a:p>
            <a:pPr algn="ctr"/>
            <a:r>
              <a:rPr lang="cs-CZ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Monitory, televize</a:t>
            </a:r>
            <a:endParaRPr lang="cs-CZ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                                                  Typ: DUM - kombinovaný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			Předmět: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ICT</a:t>
            </a:r>
            <a:endParaRPr lang="cs-CZ" sz="2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Ročník: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r. (6leté),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r. (4leté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), ICTS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cs-CZ" dirty="0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2857500" y="4993605"/>
            <a:ext cx="3489325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000" dirty="0">
                <a:solidFill>
                  <a:srgbClr val="000000"/>
                </a:solidFill>
                <a:cs typeface="Times New Roman" pitchFamily="18" charset="0"/>
              </a:rPr>
              <a:t>Zpracováno v rámci projektu</a:t>
            </a:r>
            <a:endParaRPr lang="cs-CZ" sz="800" dirty="0">
              <a:cs typeface="Times New Roman" pitchFamily="18" charset="0"/>
            </a:endParaRPr>
          </a:p>
          <a:p>
            <a:pPr algn="ctr" eaLnBrk="0" hangingPunct="0"/>
            <a:r>
              <a:rPr lang="cs-CZ" dirty="0">
                <a:solidFill>
                  <a:srgbClr val="000000"/>
                </a:solidFill>
                <a:cs typeface="Times New Roman" pitchFamily="18" charset="0"/>
              </a:rPr>
              <a:t>EU peníze školám</a:t>
            </a:r>
            <a:endParaRPr lang="cs-CZ" sz="800" dirty="0">
              <a:cs typeface="Times New Roman" pitchFamily="18" charset="0"/>
            </a:endParaRPr>
          </a:p>
          <a:p>
            <a:r>
              <a:rPr lang="cs-CZ" sz="1000" dirty="0">
                <a:latin typeface="Calibri" pitchFamily="34" charset="0"/>
                <a:cs typeface="Times New Roman" pitchFamily="18" charset="0"/>
              </a:rPr>
              <a:t>	  CZ.1.07/1.5.00/34.0296</a:t>
            </a: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cs typeface="Times New Roman" pitchFamily="18" charset="0"/>
              </a:rPr>
              <a:t>Zpracovatel:</a:t>
            </a:r>
            <a:endParaRPr lang="cs-CZ" sz="800" dirty="0">
              <a:cs typeface="Times New Roman" pitchFamily="18" charset="0"/>
            </a:endParaRPr>
          </a:p>
          <a:p>
            <a:pPr algn="ctr" eaLnBrk="0" hangingPunct="0"/>
            <a:r>
              <a:rPr lang="cs-CZ" sz="2100" b="1" dirty="0" smtClean="0">
                <a:cs typeface="Times New Roman" pitchFamily="18" charset="0"/>
              </a:rPr>
              <a:t>Miroslav Filipec</a:t>
            </a:r>
            <a:endParaRPr lang="cs-CZ" sz="800" dirty="0">
              <a:cs typeface="Times New Roman" pitchFamily="18" charset="0"/>
            </a:endParaRP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cs typeface="Times New Roman" pitchFamily="18" charset="0"/>
              </a:rPr>
              <a:t>Gymnázium, Třinec, příspěvková organizace</a:t>
            </a:r>
          </a:p>
          <a:p>
            <a:pPr algn="ctr" eaLnBrk="0" hangingPunct="0"/>
            <a:r>
              <a:rPr lang="cs-CZ" sz="1400" dirty="0">
                <a:solidFill>
                  <a:srgbClr val="000000"/>
                </a:solidFill>
                <a:cs typeface="Times New Roman" pitchFamily="18" charset="0"/>
              </a:rPr>
              <a:t>Datum vytvoření: </a:t>
            </a:r>
            <a:r>
              <a:rPr lang="cs-CZ" sz="1400" b="1" dirty="0">
                <a:cs typeface="Times New Roman" pitchFamily="18" charset="0"/>
              </a:rPr>
              <a:t>říjen </a:t>
            </a:r>
            <a:r>
              <a:rPr lang="cs-CZ" sz="1400" b="1" dirty="0" smtClean="0">
                <a:cs typeface="Times New Roman" pitchFamily="18" charset="0"/>
              </a:rPr>
              <a:t>2013</a:t>
            </a:r>
            <a:endParaRPr lang="cs-CZ" sz="1400" b="1" dirty="0">
              <a:cs typeface="Times New Roman" pitchFamily="18" charset="0"/>
            </a:endParaRPr>
          </a:p>
        </p:txBody>
      </p:sp>
      <p:pic>
        <p:nvPicPr>
          <p:cNvPr id="17411" name="obrázek 1" descr="\\Galerie\public\Fotky\Foto školy a učebny\Škola v říjnu 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8" y="2786063"/>
            <a:ext cx="2770187" cy="207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6" descr="OPVK_ve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80022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Úkol pro žáka: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785786" y="2500306"/>
            <a:ext cx="8001056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 smtClean="0"/>
              <a:t>1. Určete, nalezněte parametry (velikost, rozlišení, zobrazovací frekvence) vašeho monitoru.</a:t>
            </a:r>
          </a:p>
          <a:p>
            <a:pPr>
              <a:spcBef>
                <a:spcPct val="50000"/>
              </a:spcBef>
            </a:pPr>
            <a:r>
              <a:rPr lang="cs-CZ" sz="2800" dirty="0" smtClean="0"/>
              <a:t>2. Kdy jsou vhodnější </a:t>
            </a:r>
            <a:r>
              <a:rPr lang="cs-CZ" sz="2800" dirty="0" err="1" smtClean="0"/>
              <a:t>čb</a:t>
            </a:r>
            <a:r>
              <a:rPr lang="cs-CZ" sz="2800" dirty="0" smtClean="0"/>
              <a:t> monitory? Proč?</a:t>
            </a:r>
            <a:endParaRPr lang="cs-CZ" sz="2800" dirty="0"/>
          </a:p>
        </p:txBody>
      </p:sp>
      <p:sp>
        <p:nvSpPr>
          <p:cNvPr id="9" name="Vývojový diagram: děrná páska 8"/>
          <p:cNvSpPr/>
          <p:nvPr/>
        </p:nvSpPr>
        <p:spPr>
          <a:xfrm>
            <a:off x="8215313" y="6357938"/>
            <a:ext cx="928687" cy="50006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/>
                </a:solidFill>
              </a:rPr>
              <a:t>Konec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928662" y="1357298"/>
            <a:ext cx="74295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smtClean="0"/>
              <a:t>Zdroje:</a:t>
            </a:r>
            <a:endParaRPr lang="cs-CZ" b="1" dirty="0" smtClean="0"/>
          </a:p>
          <a:p>
            <a:r>
              <a:rPr lang="cs-CZ" dirty="0" smtClean="0"/>
              <a:t>1</a:t>
            </a:r>
            <a:r>
              <a:rPr lang="cs-CZ" dirty="0"/>
              <a:t>. Specifikace Samsung LE46D550-</a:t>
            </a:r>
            <a:r>
              <a:rPr lang="cs-CZ" dirty="0" err="1"/>
              <a:t>Heureka.cz</a:t>
            </a:r>
            <a:r>
              <a:rPr lang="cs-CZ" dirty="0"/>
              <a:t>. </a:t>
            </a:r>
            <a:r>
              <a:rPr lang="cs-CZ" i="1" dirty="0" err="1"/>
              <a:t>Heureka.cz</a:t>
            </a:r>
            <a:r>
              <a:rPr lang="cs-CZ" i="1" dirty="0"/>
              <a:t>. </a:t>
            </a:r>
            <a:r>
              <a:rPr lang="cs-CZ" dirty="0"/>
              <a:t>[Online] 12. 12 2012. [Citace: 31. 12 2012.] http://lcd-televize.heureka.cz/samsung-le46d550/specifikace/.</a:t>
            </a:r>
          </a:p>
          <a:p>
            <a:r>
              <a:rPr lang="cs-CZ" dirty="0"/>
              <a:t>2. </a:t>
            </a:r>
            <a:r>
              <a:rPr lang="cs-CZ" b="1" dirty="0"/>
              <a:t>Roubal, Pavel.</a:t>
            </a:r>
            <a:r>
              <a:rPr lang="cs-CZ" dirty="0"/>
              <a:t> </a:t>
            </a:r>
            <a:r>
              <a:rPr lang="cs-CZ" i="1" dirty="0"/>
              <a:t>Informatika a výpočetní technika. </a:t>
            </a:r>
            <a:r>
              <a:rPr lang="cs-CZ" dirty="0"/>
              <a:t>Brno : </a:t>
            </a:r>
            <a:r>
              <a:rPr lang="cs-CZ" dirty="0" err="1"/>
              <a:t>Computer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, a.s., 2011.</a:t>
            </a:r>
          </a:p>
          <a:p>
            <a:r>
              <a:rPr lang="cs-CZ" dirty="0"/>
              <a:t>3. Slovník fotografických pojmů. </a:t>
            </a:r>
            <a:r>
              <a:rPr lang="cs-CZ" i="1" dirty="0"/>
              <a:t>Foto Roman. </a:t>
            </a:r>
            <a:r>
              <a:rPr lang="cs-CZ" dirty="0"/>
              <a:t>[Online] [Citace: 31. 12 2012.] </a:t>
            </a:r>
            <a:r>
              <a:rPr lang="cs-CZ" dirty="0">
                <a:hlinkClick r:id="rId2"/>
              </a:rPr>
              <a:t>http://www.</a:t>
            </a:r>
            <a:r>
              <a:rPr lang="cs-CZ" dirty="0" err="1">
                <a:hlinkClick r:id="rId2"/>
              </a:rPr>
              <a:t>fotoroman.cz</a:t>
            </a:r>
            <a:r>
              <a:rPr lang="cs-CZ" dirty="0">
                <a:hlinkClick r:id="rId2"/>
              </a:rPr>
              <a:t>/glossary2/3_</a:t>
            </a:r>
            <a:r>
              <a:rPr lang="cs-CZ" dirty="0" err="1">
                <a:hlinkClick r:id="rId2"/>
              </a:rPr>
              <a:t>pomer</a:t>
            </a:r>
            <a:r>
              <a:rPr lang="cs-CZ" dirty="0">
                <a:hlinkClick r:id="rId2"/>
              </a:rPr>
              <a:t>_stran.</a:t>
            </a:r>
            <a:r>
              <a:rPr lang="cs-CZ" dirty="0" err="1">
                <a:hlinkClick r:id="rId2"/>
              </a:rPr>
              <a:t>htm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b="1" dirty="0" smtClean="0"/>
              <a:t>Obrázky:</a:t>
            </a:r>
            <a:r>
              <a:rPr lang="cs-CZ" dirty="0" smtClean="0"/>
              <a:t> </a:t>
            </a:r>
            <a:r>
              <a:rPr lang="cs-CZ" dirty="0" smtClean="0"/>
              <a:t>Obr. 1,2 -autor</a:t>
            </a:r>
            <a:endParaRPr lang="cs-CZ" dirty="0"/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57158" y="1000108"/>
            <a:ext cx="81439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Metodický list 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smtClean="0"/>
              <a:t>Žák </a:t>
            </a:r>
            <a:r>
              <a:rPr lang="cs-CZ" dirty="0" smtClean="0"/>
              <a:t>stále delší dobu hledí na monitor (y). Měl by aktivně znát několik jejich parametrů a být schopen poradit s </a:t>
            </a:r>
            <a:r>
              <a:rPr lang="cs-CZ" dirty="0" smtClean="0"/>
              <a:t>výběrem jiným, </a:t>
            </a:r>
            <a:r>
              <a:rPr lang="cs-CZ" dirty="0" smtClean="0"/>
              <a:t>popř. doporučit vhodnější náhradu zastaralého zařízení.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Měl by rozlišovat mezi parametry důležitějšími a nepodstatnými.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V </a:t>
            </a:r>
            <a:r>
              <a:rPr lang="cs-CZ" dirty="0" err="1" smtClean="0"/>
              <a:t>DUMu</a:t>
            </a:r>
            <a:r>
              <a:rPr lang="cs-CZ" dirty="0" smtClean="0"/>
              <a:t> především rozebrat charakteristiku televizního přístroje, str. 9</a:t>
            </a:r>
            <a:r>
              <a:rPr lang="cs-CZ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Inovativnost je v ucelenosti a využití ICT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Doba využití: 20´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7813" y="0"/>
            <a:ext cx="5543550" cy="1470025"/>
          </a:xfrm>
        </p:spPr>
        <p:txBody>
          <a:bodyPr/>
          <a:lstStyle/>
          <a:p>
            <a:pPr eaLnBrk="1" hangingPunct="1"/>
            <a:r>
              <a:rPr lang="cs-CZ" dirty="0" smtClean="0"/>
              <a:t>Monitor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339975" y="1700213"/>
            <a:ext cx="1295400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600"/>
              <a:t>Vnitřní</a:t>
            </a:r>
          </a:p>
          <a:p>
            <a:pPr algn="ctr"/>
            <a:r>
              <a:rPr lang="cs-CZ" sz="1600"/>
              <a:t>paměť (RAM)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339975" y="2636838"/>
            <a:ext cx="1295400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Řadič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339975" y="3573463"/>
            <a:ext cx="1368425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ALU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827088" y="1700213"/>
            <a:ext cx="1152525" cy="64928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Vstupní</a:t>
            </a:r>
          </a:p>
          <a:p>
            <a:pPr algn="ctr"/>
            <a:r>
              <a:rPr lang="cs-CZ"/>
              <a:t>zařízení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851275" y="1700213"/>
            <a:ext cx="1225550" cy="64928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/>
              <a:t>Výstupní</a:t>
            </a:r>
          </a:p>
          <a:p>
            <a:pPr algn="ctr"/>
            <a:r>
              <a:rPr lang="cs-CZ"/>
              <a:t>zařízení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2843213" y="23495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2843213" y="32845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1979613" y="198913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3635375" y="191611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cxnSp>
        <p:nvCxnSpPr>
          <p:cNvPr id="2061" name="AutoShape 13"/>
          <p:cNvCxnSpPr>
            <a:cxnSpLocks noChangeShapeType="1"/>
            <a:stCxn id="2055" idx="2"/>
            <a:endCxn id="2053" idx="1"/>
          </p:cNvCxnSpPr>
          <p:nvPr/>
        </p:nvCxnSpPr>
        <p:spPr bwMode="auto">
          <a:xfrm rot="16200000" flipH="1">
            <a:off x="1565275" y="2187575"/>
            <a:ext cx="612775" cy="93662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</p:cxnSp>
      <p:cxnSp>
        <p:nvCxnSpPr>
          <p:cNvPr id="2062" name="AutoShape 14"/>
          <p:cNvCxnSpPr>
            <a:cxnSpLocks noChangeShapeType="1"/>
            <a:stCxn id="2056" idx="2"/>
            <a:endCxn id="2053" idx="3"/>
          </p:cNvCxnSpPr>
          <p:nvPr/>
        </p:nvCxnSpPr>
        <p:spPr bwMode="auto">
          <a:xfrm rot="5400000">
            <a:off x="3743325" y="2241550"/>
            <a:ext cx="612775" cy="8286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95288" y="1196975"/>
            <a:ext cx="35290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 smtClean="0"/>
              <a:t>Neumannovo schéma </a:t>
            </a:r>
            <a:r>
              <a:rPr lang="cs-CZ" b="1" dirty="0"/>
              <a:t>počítače: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785786" y="5000636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Monitor patří mezi základní výstupní zařízení PC.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monit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56" y="1428736"/>
            <a:ext cx="3262477" cy="321471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Charakteristiky monitoru (obrazovky)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357158" y="3929066"/>
          <a:ext cx="6929486" cy="23574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64743"/>
                <a:gridCol w="3464743"/>
              </a:tblGrid>
              <a:tr h="39290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Příklady,</a:t>
                      </a:r>
                      <a:r>
                        <a:rPr lang="cs-CZ" baseline="0" dirty="0" smtClean="0"/>
                        <a:t> hodnoty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909">
                <a:tc>
                  <a:txBody>
                    <a:bodyPr/>
                    <a:lstStyle/>
                    <a:p>
                      <a:r>
                        <a:rPr lang="cs-CZ" dirty="0" smtClean="0"/>
                        <a:t>Technologie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CRT, LCD, plazma, 3D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909">
                <a:tc>
                  <a:txBody>
                    <a:bodyPr/>
                    <a:lstStyle/>
                    <a:p>
                      <a:r>
                        <a:rPr lang="cs-CZ" dirty="0" smtClean="0"/>
                        <a:t>Velikost (úhlopříčka)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23“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909">
                <a:tc>
                  <a:txBody>
                    <a:bodyPr/>
                    <a:lstStyle/>
                    <a:p>
                      <a:r>
                        <a:rPr lang="cs-CZ" dirty="0" smtClean="0"/>
                        <a:t>Rozlišení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1920x1080, HD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909">
                <a:tc>
                  <a:txBody>
                    <a:bodyPr/>
                    <a:lstStyle/>
                    <a:p>
                      <a:r>
                        <a:rPr lang="cs-CZ" dirty="0" smtClean="0"/>
                        <a:t>Odezva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 </a:t>
                      </a:r>
                      <a:r>
                        <a:rPr lang="cs-CZ" dirty="0" err="1" smtClean="0"/>
                        <a:t>ms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909">
                <a:tc>
                  <a:txBody>
                    <a:bodyPr/>
                    <a:lstStyle/>
                    <a:p>
                      <a:r>
                        <a:rPr lang="cs-CZ" dirty="0" smtClean="0"/>
                        <a:t>Spotřeba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120 W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8358214" y="4429132"/>
            <a:ext cx="5000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Obr. 1</a:t>
            </a:r>
            <a:endParaRPr lang="cs-CZ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Výrobní technologie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14348" y="1785926"/>
            <a:ext cx="821537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CRT </a:t>
            </a:r>
          </a:p>
          <a:p>
            <a:pPr marL="457200" lvl="2">
              <a:buFont typeface="Arial" pitchFamily="34" charset="0"/>
              <a:buChar char="•"/>
            </a:pPr>
            <a:r>
              <a:rPr lang="cs-CZ" dirty="0" smtClean="0"/>
              <a:t> Minulost. Vysoká spotřeba energie. Velká hmotnost. Nízké rozlišení. Nízká kvalita obrazu.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LCD (</a:t>
            </a:r>
            <a:r>
              <a:rPr lang="cs-CZ" dirty="0" err="1" smtClean="0"/>
              <a:t>liquid</a:t>
            </a:r>
            <a:r>
              <a:rPr lang="cs-CZ" dirty="0" smtClean="0"/>
              <a:t> </a:t>
            </a:r>
            <a:r>
              <a:rPr lang="cs-CZ" dirty="0" err="1" smtClean="0"/>
              <a:t>crystal</a:t>
            </a:r>
            <a:r>
              <a:rPr lang="cs-CZ" dirty="0" smtClean="0"/>
              <a:t> display)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Tři tekuté krystaly (R, G, B) před jedním zdrojem světla (pixel). 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Každá barva má 256 možností a pixel může mít jednu ze 16,8 milionu barev.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Plazma 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Každý tekutý krystal (jednotlivé </a:t>
            </a:r>
            <a:r>
              <a:rPr lang="cs-CZ" dirty="0" smtClean="0"/>
              <a:t>barvy R,G,B) </a:t>
            </a:r>
            <a:r>
              <a:rPr lang="cs-CZ" dirty="0" smtClean="0"/>
              <a:t>před svým zdrojem světla </a:t>
            </a:r>
            <a:r>
              <a:rPr lang="cs-CZ" dirty="0" smtClean="0"/>
              <a:t>(proto velikost </a:t>
            </a:r>
            <a:r>
              <a:rPr lang="cs-CZ" dirty="0" smtClean="0"/>
              <a:t>plazmové televize od 42“).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Dobrý pozorovací úhel, svítivější obraz.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Rozteč </a:t>
            </a:r>
            <a:r>
              <a:rPr lang="cs-CZ" dirty="0" err="1" smtClean="0"/>
              <a:t>pixelů</a:t>
            </a:r>
            <a:r>
              <a:rPr lang="cs-CZ" dirty="0" smtClean="0"/>
              <a:t> je větší než u LCD.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3D 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Prostorový efekt je </a:t>
            </a:r>
            <a:r>
              <a:rPr lang="cs-CZ" dirty="0" smtClean="0"/>
              <a:t>dosažen vjemem (dvou očí) dvou </a:t>
            </a:r>
            <a:r>
              <a:rPr lang="cs-CZ" dirty="0" smtClean="0"/>
              <a:t>obrazů. Toho </a:t>
            </a:r>
            <a:r>
              <a:rPr lang="cs-CZ" dirty="0" smtClean="0"/>
              <a:t>dosáhneme např. různobarevnými brýlemi. </a:t>
            </a:r>
            <a:r>
              <a:rPr lang="cs-CZ" dirty="0" smtClean="0"/>
              <a:t>Bez brýlí musí čidlo monitoru rozpoznat umístění hlavy a jednotlivým očím promítat </a:t>
            </a:r>
            <a:r>
              <a:rPr lang="cs-CZ" dirty="0" smtClean="0"/>
              <a:t>různé obrazy </a:t>
            </a:r>
            <a:r>
              <a:rPr lang="cs-CZ" dirty="0" smtClean="0"/>
              <a:t>(</a:t>
            </a:r>
            <a:r>
              <a:rPr lang="cs-CZ" dirty="0" smtClean="0"/>
              <a:t>cena </a:t>
            </a:r>
            <a:r>
              <a:rPr lang="cs-CZ" dirty="0" err="1" smtClean="0"/>
              <a:t>tv</a:t>
            </a:r>
            <a:r>
              <a:rPr lang="cs-CZ" dirty="0" smtClean="0"/>
              <a:t> </a:t>
            </a:r>
            <a:r>
              <a:rPr lang="cs-CZ" dirty="0" smtClean="0"/>
              <a:t>Toshiba ZL2  v 12/2012 Kč. 200 000,-). </a:t>
            </a:r>
            <a:endParaRPr lang="cs-CZ" dirty="0"/>
          </a:p>
          <a:p>
            <a:pPr lvl="1">
              <a:buFont typeface="Arial" pitchFamily="34" charset="0"/>
              <a:buChar char="•"/>
            </a:pP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3D, LED </a:t>
            </a:r>
            <a:r>
              <a:rPr lang="cs-CZ" dirty="0" err="1" smtClean="0"/>
              <a:t>podsvícení</a:t>
            </a:r>
            <a:r>
              <a:rPr lang="cs-CZ" dirty="0" smtClean="0"/>
              <a:t>, </a:t>
            </a:r>
            <a:r>
              <a:rPr lang="cs-CZ" dirty="0" err="1" smtClean="0"/>
              <a:t>Smart</a:t>
            </a:r>
            <a:r>
              <a:rPr lang="cs-CZ" dirty="0" smtClean="0"/>
              <a:t> TV jsou spíše marketingovými produkty PR oddělení .</a:t>
            </a:r>
          </a:p>
          <a:p>
            <a:pPr lvl="1">
              <a:buFont typeface="Arial" pitchFamily="34" charset="0"/>
              <a:buChar char="•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Velikost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71472" y="2500306"/>
            <a:ext cx="82153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Velikost se udává délkou úhlopříčky. 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U menších monitorů v palcích, u větších navíc v cm. (1“=2,54 cm)</a:t>
            </a:r>
          </a:p>
          <a:p>
            <a:pPr marL="457200" lvl="2"/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Pozor: </a:t>
            </a:r>
            <a:r>
              <a:rPr lang="cs-CZ" dirty="0" smtClean="0"/>
              <a:t>	Důležitý </a:t>
            </a:r>
            <a:r>
              <a:rPr lang="cs-CZ" dirty="0" smtClean="0"/>
              <a:t>údaj pro velikost obrazu je ještě poměr </a:t>
            </a:r>
            <a:r>
              <a:rPr lang="cs-CZ" dirty="0" smtClean="0"/>
              <a:t>obrazu (šířka x výška),</a:t>
            </a:r>
            <a:endParaRPr lang="cs-CZ" dirty="0" smtClean="0"/>
          </a:p>
          <a:p>
            <a:r>
              <a:rPr lang="cs-CZ" dirty="0" smtClean="0"/>
              <a:t>	</a:t>
            </a:r>
            <a:r>
              <a:rPr lang="cs-CZ" dirty="0" smtClean="0"/>
              <a:t>údaj </a:t>
            </a:r>
            <a:r>
              <a:rPr lang="cs-CZ" dirty="0" smtClean="0"/>
              <a:t>určíme z rozlišení monitoru.</a:t>
            </a:r>
            <a:endParaRPr lang="cs-CZ" dirty="0"/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Rozlišení a poměr stran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85720" y="1571612"/>
            <a:ext cx="821537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Rozlišení udává počet </a:t>
            </a:r>
            <a:r>
              <a:rPr lang="cs-CZ" dirty="0" err="1" smtClean="0"/>
              <a:t>pixelů</a:t>
            </a:r>
            <a:r>
              <a:rPr lang="cs-CZ" dirty="0" smtClean="0"/>
              <a:t> uspořádaných </a:t>
            </a:r>
            <a:r>
              <a:rPr lang="cs-CZ" dirty="0" smtClean="0"/>
              <a:t>ve </a:t>
            </a:r>
            <a:r>
              <a:rPr lang="cs-CZ" dirty="0" smtClean="0"/>
              <a:t>sloupcích</a:t>
            </a:r>
            <a:r>
              <a:rPr lang="cs-CZ" dirty="0"/>
              <a:t> </a:t>
            </a:r>
            <a:r>
              <a:rPr lang="cs-CZ" dirty="0" smtClean="0"/>
              <a:t>a řádcích.</a:t>
            </a:r>
          </a:p>
          <a:p>
            <a:pPr>
              <a:buFont typeface="Arial" pitchFamily="34" charset="0"/>
              <a:buChar char="•"/>
            </a:pPr>
            <a:endParaRPr lang="cs-CZ" dirty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Příklady rozlišení a odpovídající poměr: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640x480	4:3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800x600</a:t>
            </a:r>
            <a:r>
              <a:rPr lang="cs-CZ" dirty="0" smtClean="0"/>
              <a:t>	4:3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1680x1050</a:t>
            </a:r>
            <a:r>
              <a:rPr lang="cs-CZ" dirty="0" smtClean="0"/>
              <a:t>	16:10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1920x1080</a:t>
            </a:r>
            <a:r>
              <a:rPr lang="cs-CZ" dirty="0" smtClean="0"/>
              <a:t>	16:9</a:t>
            </a:r>
          </a:p>
          <a:p>
            <a:pPr lvl="1"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/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Televizní standardy (tučně počet řádků)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NTSC/VGA		720x</a:t>
            </a:r>
            <a:r>
              <a:rPr lang="cs-CZ" b="1" dirty="0" smtClean="0"/>
              <a:t>480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SD PAL 		768x</a:t>
            </a:r>
            <a:r>
              <a:rPr lang="cs-CZ" b="1" dirty="0" smtClean="0"/>
              <a:t>576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HD </a:t>
            </a:r>
            <a:r>
              <a:rPr lang="cs-CZ" dirty="0" err="1" smtClean="0"/>
              <a:t>Ready</a:t>
            </a:r>
            <a:r>
              <a:rPr lang="cs-CZ" dirty="0" smtClean="0"/>
              <a:t>		1280x</a:t>
            </a:r>
            <a:r>
              <a:rPr lang="cs-CZ" b="1" dirty="0" smtClean="0"/>
              <a:t>720 </a:t>
            </a:r>
          </a:p>
          <a:p>
            <a:pPr lvl="1">
              <a:buFont typeface="Arial" pitchFamily="34" charset="0"/>
              <a:buChar char="•"/>
            </a:pPr>
            <a:r>
              <a:rPr lang="cs-CZ" b="1" dirty="0"/>
              <a:t> </a:t>
            </a:r>
            <a:r>
              <a:rPr lang="cs-CZ" dirty="0" err="1" smtClean="0"/>
              <a:t>Full</a:t>
            </a:r>
            <a:r>
              <a:rPr lang="cs-CZ" dirty="0" smtClean="0"/>
              <a:t> HD		1920x</a:t>
            </a:r>
            <a:r>
              <a:rPr lang="cs-CZ" b="1" dirty="0" smtClean="0"/>
              <a:t>1080 </a:t>
            </a:r>
            <a:r>
              <a:rPr lang="cs-CZ" dirty="0" smtClean="0"/>
              <a:t>    </a:t>
            </a:r>
            <a:endParaRPr lang="cs-CZ" b="1" dirty="0" smtClean="0"/>
          </a:p>
          <a:p>
            <a:pPr lvl="1">
              <a:buFont typeface="Arial" pitchFamily="34" charset="0"/>
              <a:buChar char="•"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9224" y="2143116"/>
            <a:ext cx="4108666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ovéPole 5"/>
          <p:cNvSpPr txBox="1"/>
          <p:nvPr/>
        </p:nvSpPr>
        <p:spPr>
          <a:xfrm>
            <a:off x="5929322" y="5286388"/>
            <a:ext cx="271464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Poměr: </a:t>
            </a:r>
            <a:r>
              <a:rPr lang="cs-CZ" dirty="0" smtClean="0">
                <a:solidFill>
                  <a:srgbClr val="0070C0"/>
                </a:solidFill>
              </a:rPr>
              <a:t>4:3</a:t>
            </a:r>
            <a:r>
              <a:rPr lang="cs-CZ" dirty="0" smtClean="0">
                <a:solidFill>
                  <a:srgbClr val="FFFF00"/>
                </a:solidFill>
              </a:rPr>
              <a:t>, </a:t>
            </a:r>
            <a:r>
              <a:rPr lang="cs-CZ" dirty="0" err="1" smtClean="0"/>
              <a:t>3</a:t>
            </a:r>
            <a:r>
              <a:rPr lang="cs-CZ" dirty="0" smtClean="0"/>
              <a:t>:2, </a:t>
            </a:r>
            <a:r>
              <a:rPr lang="cs-CZ" dirty="0" smtClean="0">
                <a:solidFill>
                  <a:srgbClr val="FF0000"/>
                </a:solidFill>
              </a:rPr>
              <a:t>15:9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8501090" y="4857760"/>
            <a:ext cx="5000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Obr. 2</a:t>
            </a:r>
            <a:endParaRPr lang="cs-CZ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Odezva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00034" y="1714488"/>
            <a:ext cx="8501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U CRT monitoru místo tohoto údaje byla obnovovací frekvence (např. 85 Hz).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U LCD monitoru Doba odezvy je čas, za který se pixel rozsvítí a zhasne (např.  4 </a:t>
            </a:r>
            <a:r>
              <a:rPr lang="cs-CZ" dirty="0" err="1" smtClean="0"/>
              <a:t>ms</a:t>
            </a:r>
            <a:r>
              <a:rPr lang="cs-CZ" dirty="0" smtClean="0"/>
              <a:t>).   </a:t>
            </a:r>
            <a:endParaRPr lang="cs-CZ" b="1" dirty="0" smtClean="0"/>
          </a:p>
          <a:p>
            <a:pPr lvl="1">
              <a:buFont typeface="Arial" pitchFamily="34" charset="0"/>
              <a:buChar char="•"/>
            </a:pPr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571472" y="364331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Spotřeba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42910" y="5143512"/>
            <a:ext cx="82153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Operační spotřeba/Pohotovostní spotřeba</a:t>
            </a:r>
          </a:p>
          <a:p>
            <a:pPr lvl="1"/>
            <a:r>
              <a:rPr lang="cs-CZ" dirty="0" smtClean="0"/>
              <a:t>     Např.  210 W/0,3 W   </a:t>
            </a:r>
            <a:endParaRPr lang="cs-CZ" b="1" dirty="0" smtClean="0"/>
          </a:p>
          <a:p>
            <a:pPr lvl="1">
              <a:buFont typeface="Arial" pitchFamily="34" charset="0"/>
              <a:buChar char="•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00034" y="0"/>
            <a:ext cx="842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Parametry televize LCD:</a:t>
            </a:r>
            <a:endParaRPr lang="cs-CZ" dirty="0"/>
          </a:p>
        </p:txBody>
      </p:sp>
      <p:pic>
        <p:nvPicPr>
          <p:cNvPr id="5" name="Obrázek 4" descr="tele1.jpg"/>
          <p:cNvPicPr>
            <a:picLocks noChangeAspect="1"/>
          </p:cNvPicPr>
          <p:nvPr/>
        </p:nvPicPr>
        <p:blipFill>
          <a:blip r:embed="rId2" cstate="print">
            <a:lum contrast="40000"/>
          </a:blip>
          <a:stretch>
            <a:fillRect/>
          </a:stretch>
        </p:blipFill>
        <p:spPr>
          <a:xfrm>
            <a:off x="142844" y="500042"/>
            <a:ext cx="4315554" cy="6072206"/>
          </a:xfrm>
          <a:prstGeom prst="rect">
            <a:avLst/>
          </a:prstGeom>
        </p:spPr>
      </p:pic>
      <p:pic>
        <p:nvPicPr>
          <p:cNvPr id="6" name="Obrázek 5" descr="tele2.jpg"/>
          <p:cNvPicPr>
            <a:picLocks noChangeAspect="1"/>
          </p:cNvPicPr>
          <p:nvPr/>
        </p:nvPicPr>
        <p:blipFill>
          <a:blip r:embed="rId3" cstate="print">
            <a:lum contrast="40000"/>
          </a:blip>
          <a:stretch>
            <a:fillRect/>
          </a:stretch>
        </p:blipFill>
        <p:spPr>
          <a:xfrm>
            <a:off x="4429124" y="2143116"/>
            <a:ext cx="4426467" cy="4405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497</Words>
  <Application>Microsoft Office PowerPoint</Application>
  <PresentationFormat>Předvádění na obrazovce (4:3)</PresentationFormat>
  <Paragraphs>105</Paragraphs>
  <Slides>11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Snímek 1</vt:lpstr>
      <vt:lpstr>Snímek 2</vt:lpstr>
      <vt:lpstr>Monitor</vt:lpstr>
      <vt:lpstr>Charakteristiky monitoru (obrazovky)</vt:lpstr>
      <vt:lpstr>Výrobní technologie</vt:lpstr>
      <vt:lpstr>Velikost</vt:lpstr>
      <vt:lpstr>Rozlišení a poměr stran</vt:lpstr>
      <vt:lpstr>Odezva</vt:lpstr>
      <vt:lpstr>Snímek 9</vt:lpstr>
      <vt:lpstr>Úkol pro žáka:</vt:lpstr>
      <vt:lpstr>Snímek 11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</dc:title>
  <dc:creator>Majer</dc:creator>
  <cp:lastModifiedBy>Herrmann</cp:lastModifiedBy>
  <cp:revision>49</cp:revision>
  <dcterms:created xsi:type="dcterms:W3CDTF">2012-12-31T16:35:35Z</dcterms:created>
  <dcterms:modified xsi:type="dcterms:W3CDTF">2014-01-29T17:45:47Z</dcterms:modified>
</cp:coreProperties>
</file>