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7" r:id="rId12"/>
    <p:sldId id="262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5550F-E1B7-4D6F-B77E-294831C0D73F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A2272-26D1-4773-9CD1-F72E1EFA61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B2E6-616F-4A4E-B98F-E69193B104D3}" type="datetimeFigureOut">
              <a:rPr lang="cs-CZ" smtClean="0"/>
              <a:pPr/>
              <a:t>29.1.2014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5DFE-2A83-4062-8BF7-E3EBD777C7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Po%C4%8D%C3%ADta%C4%8Dov%C3%A1_tisk%C3%A1r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Office_Excel_97-20031.xls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273050"/>
            <a:ext cx="91440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 dirty="0">
                <a:latin typeface="Calibri" pitchFamily="34" charset="0"/>
              </a:rPr>
              <a:t>				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Číslo šablony: III/2</a:t>
            </a:r>
          </a:p>
          <a:p>
            <a:pPr algn="ctr"/>
            <a:r>
              <a:rPr lang="cs-CZ" sz="2000" dirty="0" smtClean="0">
                <a:latin typeface="Calibri" pitchFamily="34" charset="0"/>
              </a:rPr>
              <a:t>VY_32_INOVACE_P4_1.5</a:t>
            </a:r>
            <a:endParaRPr lang="cs-CZ" sz="2000" dirty="0">
              <a:latin typeface="Calibri" pitchFamily="34" charset="0"/>
            </a:endParaRPr>
          </a:p>
          <a:p>
            <a:pPr algn="r"/>
            <a:r>
              <a:rPr lang="cs-CZ" sz="2000" b="1" dirty="0">
                <a:latin typeface="Calibri" pitchFamily="34" charset="0"/>
              </a:rPr>
              <a:t>Tematická oblast: </a:t>
            </a:r>
            <a:r>
              <a:rPr lang="cs-CZ" sz="2000" b="1" dirty="0" smtClean="0">
                <a:latin typeface="Calibri" pitchFamily="34" charset="0"/>
              </a:rPr>
              <a:t>Hardware, software a informační sítě</a:t>
            </a:r>
            <a:endParaRPr lang="cs-CZ" sz="2000" b="1" dirty="0"/>
          </a:p>
          <a:p>
            <a:pPr algn="ctr"/>
            <a:r>
              <a:rPr lang="cs-C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Tiskárny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                                                        Typ: DUM - kombinovaný</a:t>
            </a: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		Předmět: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ICT</a:t>
            </a:r>
            <a:endParaRPr lang="cs-CZ" sz="2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Ročník: 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(6leté),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r. (4leté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), ICTS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cs-CZ" dirty="0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7500" y="4993605"/>
            <a:ext cx="348932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 dirty="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dirty="0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 dirty="0">
              <a:cs typeface="Times New Roman" pitchFamily="18" charset="0"/>
            </a:endParaRPr>
          </a:p>
          <a:p>
            <a:r>
              <a:rPr lang="cs-CZ" sz="1000" dirty="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2100" b="1" dirty="0" smtClean="0">
                <a:cs typeface="Times New Roman" pitchFamily="18" charset="0"/>
              </a:rPr>
              <a:t>Miroslav Filipec</a:t>
            </a:r>
            <a:endParaRPr lang="cs-CZ" sz="800" dirty="0">
              <a:cs typeface="Times New Roman" pitchFamily="18" charset="0"/>
            </a:endParaRPr>
          </a:p>
          <a:p>
            <a:pPr algn="ctr" eaLnBrk="0" hangingPunct="0"/>
            <a:r>
              <a:rPr lang="cs-CZ" sz="1300" dirty="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 dirty="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 dirty="0">
                <a:cs typeface="Times New Roman" pitchFamily="18" charset="0"/>
              </a:rPr>
              <a:t>říjen </a:t>
            </a:r>
            <a:r>
              <a:rPr lang="cs-CZ" sz="1400" b="1" dirty="0" smtClean="0">
                <a:cs typeface="Times New Roman" pitchFamily="18" charset="0"/>
              </a:rPr>
              <a:t>2013</a:t>
            </a:r>
            <a:endParaRPr lang="cs-CZ" sz="1400" b="1" dirty="0">
              <a:cs typeface="Times New Roman" pitchFamily="18" charset="0"/>
            </a:endParaRPr>
          </a:p>
        </p:txBody>
      </p:sp>
      <p:pic>
        <p:nvPicPr>
          <p:cNvPr id="17411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86063"/>
            <a:ext cx="2770187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OPVK_ve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501122" cy="10715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Ukázka testu z časopisu </a:t>
            </a:r>
            <a:r>
              <a:rPr lang="cs-CZ" dirty="0" err="1" smtClean="0"/>
              <a:t>Chip</a:t>
            </a:r>
            <a:r>
              <a:rPr lang="cs-CZ" dirty="0" smtClean="0"/>
              <a:t> 10/2012</a:t>
            </a:r>
            <a:endParaRPr lang="cs-CZ" dirty="0"/>
          </a:p>
        </p:txBody>
      </p:sp>
      <p:pic>
        <p:nvPicPr>
          <p:cNvPr id="8" name="Obrázek 7" descr="tabulka tiská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9144000" cy="486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>
            <a:normAutofit/>
          </a:bodyPr>
          <a:lstStyle/>
          <a:p>
            <a:r>
              <a:rPr lang="cs-CZ" dirty="0" smtClean="0"/>
              <a:t>Úkol pro žáky: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4348" y="300037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357187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14414" y="1643050"/>
            <a:ext cx="650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Prozkoumejte: lístek z autobusu, z ČD, z kina, účet z pokladny velkoobchodu, malého obchodu, svůj OP a zkuste odhadnout nebo určit na jaké tiskárně byl dokument vytisknut.</a:t>
            </a:r>
            <a:endParaRPr lang="cs-CZ" dirty="0"/>
          </a:p>
        </p:txBody>
      </p:sp>
      <p:sp>
        <p:nvSpPr>
          <p:cNvPr id="8" name="Vývojový diagram: děrná páska 7"/>
          <p:cNvSpPr/>
          <p:nvPr/>
        </p:nvSpPr>
        <p:spPr>
          <a:xfrm>
            <a:off x="8143900" y="6215082"/>
            <a:ext cx="857256" cy="50004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Konec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85720" y="1214422"/>
            <a:ext cx="564360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Zdroje:</a:t>
            </a:r>
            <a:endParaRPr lang="cs-CZ" sz="1200" b="1" dirty="0" smtClean="0"/>
          </a:p>
          <a:p>
            <a:r>
              <a:rPr lang="cs-CZ" sz="1200" dirty="0" smtClean="0"/>
              <a:t>1. </a:t>
            </a:r>
            <a:r>
              <a:rPr lang="cs-CZ" sz="1200" b="1" dirty="0" smtClean="0"/>
              <a:t>Roubal, Pavel.</a:t>
            </a:r>
            <a:r>
              <a:rPr lang="cs-CZ" sz="1200" dirty="0" smtClean="0"/>
              <a:t> </a:t>
            </a:r>
            <a:r>
              <a:rPr lang="cs-CZ" sz="1200" i="1" dirty="0" smtClean="0"/>
              <a:t>Informatika a výpočetní technika pro střední školy Praktická učebnice. </a:t>
            </a:r>
            <a:r>
              <a:rPr lang="cs-CZ" sz="1200" dirty="0" smtClean="0"/>
              <a:t>Brno : </a:t>
            </a:r>
            <a:r>
              <a:rPr lang="cs-CZ" sz="1200" dirty="0" err="1" smtClean="0"/>
              <a:t>Computer</a:t>
            </a:r>
            <a:r>
              <a:rPr lang="cs-CZ" sz="1200" dirty="0" smtClean="0"/>
              <a:t> </a:t>
            </a:r>
            <a:r>
              <a:rPr lang="cs-CZ" sz="1200" dirty="0" err="1" smtClean="0"/>
              <a:t>Press</a:t>
            </a:r>
            <a:r>
              <a:rPr lang="cs-CZ" sz="1200" dirty="0" smtClean="0"/>
              <a:t>, a.s., 2011. ISBN 978-80-251-3227-2.</a:t>
            </a:r>
          </a:p>
          <a:p>
            <a:endParaRPr lang="cs-CZ" sz="1200" dirty="0" smtClean="0"/>
          </a:p>
          <a:p>
            <a:r>
              <a:rPr lang="cs-CZ" sz="1200" dirty="0" smtClean="0"/>
              <a:t>2</a:t>
            </a:r>
            <a:r>
              <a:rPr lang="cs-CZ" sz="1200" dirty="0" smtClean="0"/>
              <a:t>. </a:t>
            </a:r>
            <a:r>
              <a:rPr lang="cs-CZ" sz="1200" b="1" dirty="0" smtClean="0"/>
              <a:t>Roubal, Pavel.</a:t>
            </a:r>
            <a:r>
              <a:rPr lang="cs-CZ" sz="1200" dirty="0" smtClean="0"/>
              <a:t> </a:t>
            </a:r>
            <a:r>
              <a:rPr lang="cs-CZ" sz="1200" i="1" dirty="0" smtClean="0"/>
              <a:t>Informatika a výpočetní technika pro střední školy Teoretická učebnice. </a:t>
            </a:r>
            <a:r>
              <a:rPr lang="cs-CZ" sz="1200" dirty="0" smtClean="0"/>
              <a:t>Brno : </a:t>
            </a:r>
            <a:r>
              <a:rPr lang="cs-CZ" sz="1200" dirty="0" err="1" smtClean="0"/>
              <a:t>Computer</a:t>
            </a:r>
            <a:r>
              <a:rPr lang="cs-CZ" sz="1200" dirty="0" smtClean="0"/>
              <a:t> </a:t>
            </a:r>
            <a:r>
              <a:rPr lang="cs-CZ" sz="1200" dirty="0" err="1" smtClean="0"/>
              <a:t>Press</a:t>
            </a:r>
            <a:r>
              <a:rPr lang="cs-CZ" sz="1200" dirty="0" smtClean="0"/>
              <a:t>, a.s., 2011. ISBN 978-80-251-3228-9.</a:t>
            </a:r>
          </a:p>
          <a:p>
            <a:endParaRPr lang="cs-CZ" sz="1200" smtClean="0"/>
          </a:p>
          <a:p>
            <a:r>
              <a:rPr lang="cs-CZ" sz="1200" smtClean="0"/>
              <a:t>3</a:t>
            </a:r>
            <a:r>
              <a:rPr lang="cs-CZ" sz="1200" dirty="0" smtClean="0"/>
              <a:t>. Bareš, M. (10 2012). Nejlepší produkty z </a:t>
            </a:r>
            <a:r>
              <a:rPr lang="cs-CZ" sz="1200" dirty="0" err="1" smtClean="0"/>
              <a:t>testlabu</a:t>
            </a:r>
            <a:r>
              <a:rPr lang="cs-CZ" sz="1200" dirty="0" smtClean="0"/>
              <a:t>. </a:t>
            </a:r>
            <a:r>
              <a:rPr lang="cs-CZ" sz="1200" i="1" dirty="0" err="1" smtClean="0"/>
              <a:t>Chip</a:t>
            </a:r>
            <a:r>
              <a:rPr lang="cs-CZ" sz="1200" dirty="0" smtClean="0"/>
              <a:t> , str. 66.</a:t>
            </a:r>
          </a:p>
          <a:p>
            <a:endParaRPr lang="cs-CZ" sz="1200" dirty="0" smtClean="0"/>
          </a:p>
          <a:p>
            <a:r>
              <a:rPr lang="cs-CZ" sz="1200" i="1" dirty="0" smtClean="0"/>
              <a:t>4. Počítačová tiskárna - </a:t>
            </a:r>
            <a:r>
              <a:rPr lang="cs-CZ" sz="1200" i="1" dirty="0" err="1" smtClean="0"/>
              <a:t>Wikipedie</a:t>
            </a:r>
            <a:r>
              <a:rPr lang="cs-CZ" sz="1200" dirty="0" smtClean="0"/>
              <a:t>. (17. 12 2012). Získáno 18. 12 2012, z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smtClean="0">
                <a:hlinkClick r:id="rId2"/>
              </a:rPr>
              <a:t>http://cs.wikipedia.org/wiki/Po%C4%8D%C3%ADta%C4%8Dov%C3%A1_tisk%C3%A1rna</a:t>
            </a:r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1000108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Metodický list 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DUM nabízí přehlednou charakteristiku používaných tiskáren.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Výklad je možno zpestřit ukázkami jednotlivých tisků, popř. demonstrovat jejich nedostatky (rozmazání inkoustu, téměř nečitelnost pokladního účtu apod.)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Inovativnost je v prezentaci pomocí ICT.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Doba využití: 20´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/>
          <a:lstStyle/>
          <a:p>
            <a:r>
              <a:rPr lang="cs-CZ" dirty="0" smtClean="0"/>
              <a:t>Tiskárny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643998" cy="714380"/>
          </a:xfrm>
        </p:spPr>
        <p:txBody>
          <a:bodyPr/>
          <a:lstStyle/>
          <a:p>
            <a:pPr algn="l"/>
            <a:r>
              <a:rPr lang="cs-CZ" dirty="0" smtClean="0"/>
              <a:t>Tiskárna patří mezi výstupní zařízení počítače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2428868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Charakteristiky: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Kvalita tisku – </a:t>
            </a:r>
            <a:r>
              <a:rPr lang="cs-CZ" sz="2400" b="1" dirty="0" smtClean="0"/>
              <a:t>dpi</a:t>
            </a:r>
            <a:r>
              <a:rPr lang="cs-CZ" sz="2400" dirty="0" smtClean="0"/>
              <a:t> – počet bodů (lineárně) na  palec (2,54 cm)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Rychlost tisku </a:t>
            </a:r>
            <a:r>
              <a:rPr lang="cs-CZ" sz="2400" dirty="0" smtClean="0"/>
              <a:t>- počet stránek za minutu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Cena</a:t>
            </a:r>
            <a:r>
              <a:rPr lang="cs-CZ" sz="2400" dirty="0" smtClean="0"/>
              <a:t> tisku </a:t>
            </a:r>
            <a:r>
              <a:rPr lang="cs-CZ" sz="2400" b="1" dirty="0" smtClean="0"/>
              <a:t>A4</a:t>
            </a:r>
            <a:r>
              <a:rPr lang="cs-CZ" sz="2400" dirty="0" smtClean="0"/>
              <a:t> (</a:t>
            </a:r>
            <a:r>
              <a:rPr lang="cs-CZ" sz="2400" dirty="0" err="1" smtClean="0"/>
              <a:t>čb</a:t>
            </a:r>
            <a:r>
              <a:rPr lang="cs-CZ" sz="2400" dirty="0" smtClean="0"/>
              <a:t>, barevně, text, obrázek)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Pořizovací cena tiskárny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Další charakteristiky </a:t>
            </a:r>
            <a:r>
              <a:rPr lang="cs-CZ" sz="2400" dirty="0" smtClean="0"/>
              <a:t>(trvanlivost tiskárny či textu, spolehlivost, možnost připojení nejen k PC, apod.)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Nejpoužívanější druhy tiskáren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2428868"/>
            <a:ext cx="807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Jehličková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Inkoustová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Laserová</a:t>
            </a:r>
            <a:endParaRPr lang="cs-CZ" sz="2400" dirty="0" smtClean="0"/>
          </a:p>
          <a:p>
            <a:pPr>
              <a:buFont typeface="Arial" pitchFamily="34" charset="0"/>
              <a:buChar char="•"/>
            </a:pPr>
            <a:r>
              <a:rPr lang="cs-CZ" sz="2400" b="1" dirty="0" smtClean="0"/>
              <a:t>Termální (tepelná)</a:t>
            </a:r>
            <a:r>
              <a:rPr lang="cs-CZ" sz="2400" dirty="0" smtClean="0"/>
              <a:t>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>
            <a:normAutofit/>
          </a:bodyPr>
          <a:lstStyle/>
          <a:p>
            <a:r>
              <a:rPr lang="cs-CZ" dirty="0" smtClean="0"/>
              <a:t>Jehličková tiskárna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596" y="1285860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Historicky nejstarší.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Inspirací pro konstrukci je mech. psací stroj. Kladívka (jehličky) ťuknou na, z druhé strany nabarvenou, textilní pásku před papírem.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4348" y="300037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42910" y="2857496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Charakteristiky: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Kvalita tisku </a:t>
            </a:r>
            <a:r>
              <a:rPr lang="cs-CZ" dirty="0" smtClean="0"/>
              <a:t>– nejnižší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Rychlost tisku </a:t>
            </a:r>
            <a:r>
              <a:rPr lang="cs-CZ" dirty="0" smtClean="0"/>
              <a:t>- pomalá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Cena</a:t>
            </a:r>
            <a:r>
              <a:rPr lang="cs-CZ" dirty="0" smtClean="0"/>
              <a:t> tisku </a:t>
            </a:r>
            <a:r>
              <a:rPr lang="cs-CZ" b="1" dirty="0" smtClean="0"/>
              <a:t>A4</a:t>
            </a:r>
            <a:r>
              <a:rPr lang="cs-CZ" dirty="0" smtClean="0"/>
              <a:t> - nejnižší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Pořizovací cena tiskárny - </a:t>
            </a:r>
            <a:r>
              <a:rPr lang="cs-CZ" dirty="0" smtClean="0"/>
              <a:t>vysoká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Další charakteristiky </a:t>
            </a:r>
            <a:r>
              <a:rPr lang="cs-CZ" dirty="0" smtClean="0"/>
              <a:t>(hlučná, barevnost sporadická, výhodou je jednoduchý průklep)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Poznámka: Dnes se v kancelářích téměř nevyskytuje, občas v pokladně v obchodech, bankomaty. Ve velkých firmách se používá pro archivaci dokumentů.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>
            <a:normAutofit/>
          </a:bodyPr>
          <a:lstStyle/>
          <a:p>
            <a:r>
              <a:rPr lang="cs-CZ" dirty="0" smtClean="0"/>
              <a:t>Inkoustová tiskárna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128586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Tekutá náplň (inkoust) 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48" y="300037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3571876"/>
            <a:ext cx="82153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Charakteristiky: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Kvalita tisku </a:t>
            </a:r>
            <a:r>
              <a:rPr lang="cs-CZ" dirty="0" smtClean="0"/>
              <a:t>- vysoká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Rychlost tisku </a:t>
            </a:r>
            <a:r>
              <a:rPr lang="cs-CZ" dirty="0" smtClean="0"/>
              <a:t>- dobrá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Cena</a:t>
            </a:r>
            <a:r>
              <a:rPr lang="cs-CZ" dirty="0" smtClean="0"/>
              <a:t> tisku </a:t>
            </a:r>
            <a:r>
              <a:rPr lang="cs-CZ" b="1" dirty="0" smtClean="0"/>
              <a:t>A4</a:t>
            </a:r>
            <a:r>
              <a:rPr lang="cs-CZ" dirty="0" smtClean="0"/>
              <a:t> - nejvyšší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Pořizovací cena tiskárny  - </a:t>
            </a:r>
            <a:r>
              <a:rPr lang="cs-CZ" dirty="0" smtClean="0"/>
              <a:t>často nejnižší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Další charakteristiky - </a:t>
            </a:r>
            <a:r>
              <a:rPr lang="cs-CZ" dirty="0" smtClean="0"/>
              <a:t>Nejvhodnější pro tisk fotografie mimo fotograf. laboratoř, jednoduchý tisk velkých formátů - plakáty, zásobník  (</a:t>
            </a:r>
            <a:r>
              <a:rPr lang="cs-CZ" dirty="0" err="1" smtClean="0"/>
              <a:t>cartridge</a:t>
            </a:r>
            <a:r>
              <a:rPr lang="cs-CZ" dirty="0" smtClean="0"/>
              <a:t>) se všemi barvami při spotřebování jedné je třeba celý vyměnit), často je vhodnější zásobník s jednotlivými barvami (CMYK)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Poznámka: Nejčastější v domácnostech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596" y="1785926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cs-CZ" sz="2400" b="1" dirty="0" smtClean="0"/>
              <a:t>Termická</a:t>
            </a:r>
            <a:r>
              <a:rPr lang="cs-CZ" sz="2400" dirty="0" smtClean="0"/>
              <a:t> (</a:t>
            </a:r>
            <a:r>
              <a:rPr lang="cs-CZ" sz="2400" dirty="0" err="1" smtClean="0"/>
              <a:t>bubble</a:t>
            </a:r>
            <a:r>
              <a:rPr lang="cs-CZ" sz="2400" dirty="0" smtClean="0"/>
              <a:t> jet) -  zahřátá bublina praskne a dopadne na papír.</a:t>
            </a:r>
          </a:p>
          <a:p>
            <a:pPr marL="0" lvl="2">
              <a:buFont typeface="Arial" pitchFamily="34" charset="0"/>
              <a:buChar char="•"/>
            </a:pPr>
            <a:r>
              <a:rPr lang="cs-CZ" sz="2400" b="1" dirty="0" smtClean="0"/>
              <a:t>Piezoelektrická</a:t>
            </a:r>
            <a:r>
              <a:rPr lang="cs-CZ" sz="2400" dirty="0" smtClean="0"/>
              <a:t> – „pumpička“ vystřelí kapičku.</a:t>
            </a:r>
          </a:p>
          <a:p>
            <a:pPr marL="0" lvl="2">
              <a:buFont typeface="Arial" pitchFamily="34" charset="0"/>
              <a:buChar char="•"/>
            </a:pPr>
            <a:r>
              <a:rPr lang="cs-CZ" sz="2400" b="1" dirty="0" smtClean="0"/>
              <a:t>Vosková</a:t>
            </a:r>
            <a:r>
              <a:rPr lang="cs-CZ" sz="2400" dirty="0" smtClean="0"/>
              <a:t> (tuhý inkoust) – vosk se zahřeje, „vystřelí“ na papír (plast).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>
            <a:normAutofit/>
          </a:bodyPr>
          <a:lstStyle/>
          <a:p>
            <a:r>
              <a:rPr lang="cs-CZ" dirty="0" smtClean="0"/>
              <a:t>Laserová tiskárna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128586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Prášková náplň.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14348" y="300037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3571876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Charakteristiky: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Kvalita tisku </a:t>
            </a:r>
            <a:r>
              <a:rPr lang="cs-CZ" dirty="0" smtClean="0"/>
              <a:t>– vysoká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Rychlost tisku </a:t>
            </a:r>
            <a:r>
              <a:rPr lang="cs-CZ" dirty="0" smtClean="0"/>
              <a:t>- vysoká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Cena</a:t>
            </a:r>
            <a:r>
              <a:rPr lang="cs-CZ" dirty="0" smtClean="0"/>
              <a:t> tisku </a:t>
            </a:r>
            <a:r>
              <a:rPr lang="cs-CZ" b="1" dirty="0" smtClean="0"/>
              <a:t>A4</a:t>
            </a:r>
            <a:r>
              <a:rPr lang="cs-CZ" dirty="0" smtClean="0"/>
              <a:t> - nejnižší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Pořizovací cena tiskárny  - </a:t>
            </a:r>
            <a:r>
              <a:rPr lang="cs-CZ" dirty="0" smtClean="0"/>
              <a:t>střední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Další charakteristiky - </a:t>
            </a:r>
            <a:r>
              <a:rPr lang="cs-CZ" dirty="0" smtClean="0"/>
              <a:t>Nevhodná pro fotografie, velikost po formát A3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Poznámka: Nejčastější v kancelářích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28596" y="178592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cs-CZ" sz="2400" dirty="0" smtClean="0"/>
              <a:t>Světelný paprsek (laser) na bubnu označí bod, tam se přichytí částečka práškového toneru, k papíru se prášek připeče teplotou kolem 190°C a přiválcuje.</a:t>
            </a:r>
          </a:p>
          <a:p>
            <a:pPr marL="0" lvl="2"/>
            <a:r>
              <a:rPr lang="cs-CZ" sz="2400" dirty="0" smtClean="0"/>
              <a:t>(Kopírka je scanner a laser. tiskárna)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>
            <a:normAutofit/>
          </a:bodyPr>
          <a:lstStyle/>
          <a:p>
            <a:r>
              <a:rPr lang="cs-CZ" dirty="0" smtClean="0"/>
              <a:t>Termální tiskárna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0034" y="1285860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Potřebuje speciální papír nebo </a:t>
            </a:r>
            <a:r>
              <a:rPr lang="cs-CZ" sz="2400" dirty="0" err="1" smtClean="0"/>
              <a:t>mezifolií</a:t>
            </a:r>
            <a:endParaRPr lang="cs-CZ" sz="2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714348" y="300037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357187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7158" y="178592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cs-CZ" sz="2400" dirty="0" smtClean="0"/>
              <a:t>Dříve ve faxech</a:t>
            </a:r>
          </a:p>
          <a:p>
            <a:pPr marL="0" lvl="2">
              <a:buFont typeface="Arial" pitchFamily="34" charset="0"/>
              <a:buChar char="•"/>
            </a:pPr>
            <a:r>
              <a:rPr lang="cs-CZ" sz="2400" dirty="0" smtClean="0"/>
              <a:t>Spotřebním materiálem je jen speciální papír.</a:t>
            </a:r>
          </a:p>
          <a:p>
            <a:pPr marL="0" lvl="2">
              <a:buFont typeface="Arial" pitchFamily="34" charset="0"/>
              <a:buChar char="•"/>
            </a:pPr>
            <a:r>
              <a:rPr lang="cs-CZ" sz="2400" dirty="0" smtClean="0"/>
              <a:t>Užití: v pokladnách velkoprodejen, autobusů, potisk štítků, plastových karet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857224" y="3357562"/>
            <a:ext cx="705802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Plotter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034" y="4143380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buFont typeface="Arial" pitchFamily="34" charset="0"/>
              <a:buChar char="•"/>
            </a:pPr>
            <a:r>
              <a:rPr lang="cs-CZ" sz="2400" dirty="0" smtClean="0"/>
              <a:t> Dříve kreslení pérem po papíru.</a:t>
            </a:r>
          </a:p>
          <a:p>
            <a:pPr marL="0" lvl="2">
              <a:buFont typeface="Arial" pitchFamily="34" charset="0"/>
              <a:buChar char="•"/>
            </a:pPr>
            <a:r>
              <a:rPr lang="cs-CZ" sz="2400" dirty="0" smtClean="0"/>
              <a:t> Dnes místo pera řezací nůž na vyřezávání (fólií).</a:t>
            </a:r>
          </a:p>
          <a:p>
            <a:pPr marL="0" lvl="2">
              <a:buFont typeface="Arial" pitchFamily="34" charset="0"/>
              <a:buChar char="•"/>
            </a:pPr>
            <a:r>
              <a:rPr lang="cs-CZ" sz="2400" dirty="0" smtClean="0"/>
              <a:t> Nyní taky název pro </a:t>
            </a:r>
            <a:r>
              <a:rPr lang="cs-CZ" sz="2400" dirty="0" err="1" smtClean="0"/>
              <a:t>velkoformátové</a:t>
            </a:r>
            <a:r>
              <a:rPr lang="cs-CZ" sz="2400" dirty="0" smtClean="0"/>
              <a:t> inkoustové tiskárny.</a:t>
            </a:r>
          </a:p>
          <a:p>
            <a:pPr marL="0" lvl="2">
              <a:buFont typeface="Arial" pitchFamily="34" charset="0"/>
              <a:buChar char="•"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058020" cy="10715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Srovnání charakteristik tiskáren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4348" y="300037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7158" y="357187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357158" y="2143116"/>
          <a:ext cx="7634288" cy="3140075"/>
        </p:xfrm>
        <a:graphic>
          <a:graphicData uri="http://schemas.openxmlformats.org/presentationml/2006/ole">
            <p:oleObj spid="_x0000_s1026" name="Worksheet" r:id="rId3" imgW="5438857" imgH="22383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542</Words>
  <Application>Microsoft Office PowerPoint</Application>
  <PresentationFormat>Předvádění na obrazovce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sady Office</vt:lpstr>
      <vt:lpstr>Worksheet</vt:lpstr>
      <vt:lpstr>Snímek 1</vt:lpstr>
      <vt:lpstr>Snímek 2</vt:lpstr>
      <vt:lpstr>Tiskárny</vt:lpstr>
      <vt:lpstr>Nejpoužívanější druhy tiskáren</vt:lpstr>
      <vt:lpstr>Jehličková tiskárna</vt:lpstr>
      <vt:lpstr>Inkoustová tiskárna</vt:lpstr>
      <vt:lpstr>Laserová tiskárna</vt:lpstr>
      <vt:lpstr>Termální tiskárna</vt:lpstr>
      <vt:lpstr>Srovnání charakteristik tiskáren</vt:lpstr>
      <vt:lpstr>Ukázka testu z časopisu Chip 10/2012</vt:lpstr>
      <vt:lpstr>Úkol pro žáky:</vt:lpstr>
      <vt:lpstr>Snímek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Tiskárny</dc:title>
  <dc:creator>Mirek</dc:creator>
  <cp:lastModifiedBy>Herrmann</cp:lastModifiedBy>
  <cp:revision>36</cp:revision>
  <dcterms:created xsi:type="dcterms:W3CDTF">2012-10-29T19:26:20Z</dcterms:created>
  <dcterms:modified xsi:type="dcterms:W3CDTF">2014-01-29T17:46:39Z</dcterms:modified>
</cp:coreProperties>
</file>