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269" r:id="rId3"/>
    <p:sldId id="256" r:id="rId4"/>
    <p:sldId id="257" r:id="rId5"/>
    <p:sldId id="258" r:id="rId6"/>
    <p:sldId id="259" r:id="rId7"/>
    <p:sldId id="261" r:id="rId8"/>
    <p:sldId id="262" r:id="rId9"/>
    <p:sldId id="264" r:id="rId10"/>
    <p:sldId id="263" r:id="rId11"/>
    <p:sldId id="265" r:id="rId12"/>
    <p:sldId id="266" r:id="rId13"/>
    <p:sldId id="270" r:id="rId14"/>
    <p:sldId id="267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195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2471D-6D3E-4CB4-B3A1-46B92287CEB4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1C137-4982-461E-81FE-BDAB674D0F5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21630-F150-433E-8DFE-ED8A1BF88C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955D4-A3F7-4C90-865A-260FE4CF78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CE5B9-0273-4B77-816F-F0290B46E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09E35-3BAE-46BD-9FAE-76C1C7999C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20D17-D2C6-4CAE-8251-E4BAE0F96C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D8E64-4510-4C5E-B316-1D4500D80C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3776C-A2EA-492D-BECC-2B52887806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7536B-5A61-4309-9913-1900B62FD9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CC8F7-3BB4-44F8-8322-F010970FD0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43620-26A1-4FBB-AF56-6C21BACE9A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42898-427E-4089-A3C2-72B3181A88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00054-7F9C-4C4D-B8CB-8C71AF7DAD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A77BCF-B8AB-4FB9-B471-A867C68E33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lid-state_drive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Kompaktn%C3%AD_dis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273050"/>
            <a:ext cx="91440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 smtClean="0">
                <a:latin typeface="Calibri" pitchFamily="34" charset="0"/>
              </a:rPr>
              <a:t>VY_32_INOVACE_P4_1.4</a:t>
            </a:r>
            <a:endParaRPr lang="cs-CZ" sz="2000" dirty="0">
              <a:latin typeface="Calibri" pitchFamily="34" charset="0"/>
            </a:endParaRPr>
          </a:p>
          <a:p>
            <a:pPr algn="r"/>
            <a:r>
              <a:rPr lang="cs-CZ" sz="2000" b="1" dirty="0">
                <a:latin typeface="Calibri" pitchFamily="34" charset="0"/>
              </a:rPr>
              <a:t>Tematická oblast: </a:t>
            </a:r>
            <a:r>
              <a:rPr lang="cs-CZ" sz="2000" b="1" dirty="0" smtClean="0">
                <a:latin typeface="Calibri" pitchFamily="34" charset="0"/>
              </a:rPr>
              <a:t>Hardware, software a informační sítě</a:t>
            </a:r>
            <a:endParaRPr lang="cs-CZ" sz="2000" b="1" dirty="0"/>
          </a:p>
          <a:p>
            <a:pPr algn="ctr"/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Vnější paměti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Typ: 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ICT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(6leté),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(4leté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), ICTS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cs-CZ" dirty="0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857500" y="4993605"/>
            <a:ext cx="348932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 dirty="0">
              <a:cs typeface="Times New Roman" pitchFamily="18" charset="0"/>
            </a:endParaRPr>
          </a:p>
          <a:p>
            <a:r>
              <a:rPr lang="cs-CZ" sz="1000" dirty="0">
                <a:latin typeface="Calibri" pitchFamily="34" charset="0"/>
                <a:cs typeface="Times New Roman" pitchFamily="18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2100" b="1" dirty="0" smtClean="0">
                <a:cs typeface="Times New Roman" pitchFamily="18" charset="0"/>
              </a:rPr>
              <a:t>Miroslav Filipec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cs typeface="Times New Roman" pitchFamily="18" charset="0"/>
              </a:rPr>
              <a:t>Datum vytvoření: </a:t>
            </a:r>
            <a:r>
              <a:rPr lang="cs-CZ" sz="1400" b="1" dirty="0">
                <a:cs typeface="Times New Roman" pitchFamily="18" charset="0"/>
              </a:rPr>
              <a:t>říjen </a:t>
            </a:r>
            <a:r>
              <a:rPr lang="cs-CZ" sz="1400" b="1" dirty="0" smtClean="0">
                <a:cs typeface="Times New Roman" pitchFamily="18" charset="0"/>
              </a:rPr>
              <a:t>2013</a:t>
            </a:r>
            <a:endParaRPr lang="cs-CZ" sz="1400" b="1" dirty="0">
              <a:cs typeface="Times New Roman" pitchFamily="18" charset="0"/>
            </a:endParaRPr>
          </a:p>
        </p:txBody>
      </p:sp>
      <p:pic>
        <p:nvPicPr>
          <p:cNvPr id="17411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2786063"/>
            <a:ext cx="2770187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OPVK_ve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Obrázek 23" descr="flash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0" y="4143375"/>
            <a:ext cx="3271838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USB Flash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1571625"/>
            <a:ext cx="4038600" cy="1643063"/>
          </a:xfrm>
        </p:spPr>
        <p:txBody>
          <a:bodyPr/>
          <a:lstStyle/>
          <a:p>
            <a:pPr eaLnBrk="1" hangingPunct="1"/>
            <a:r>
              <a:rPr lang="cs-CZ" sz="2800" smtClean="0"/>
              <a:t>Druhy:</a:t>
            </a:r>
          </a:p>
        </p:txBody>
      </p:sp>
      <p:graphicFrame>
        <p:nvGraphicFramePr>
          <p:cNvPr id="10278" name="Group 38"/>
          <p:cNvGraphicFramePr>
            <a:graphicFrameLocks noGrp="1"/>
          </p:cNvGraphicFramePr>
          <p:nvPr>
            <p:ph sz="half" idx="2"/>
          </p:nvPr>
        </p:nvGraphicFramePr>
        <p:xfrm>
          <a:off x="2124075" y="1773238"/>
          <a:ext cx="3459163" cy="1084581"/>
        </p:xfrm>
        <a:graphic>
          <a:graphicData uri="http://schemas.openxmlformats.org/drawingml/2006/table">
            <a:tbl>
              <a:tblPr/>
              <a:tblGrid>
                <a:gridCol w="1439863"/>
                <a:gridCol w="2019300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Kapacita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 (12/2012)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 GB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145,-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 GB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5" name="Text Box 21"/>
          <p:cNvSpPr txBox="1">
            <a:spLocks noChangeArrowheads="1"/>
          </p:cNvSpPr>
          <p:nvPr/>
        </p:nvSpPr>
        <p:spPr bwMode="auto">
          <a:xfrm>
            <a:off x="250825" y="3644900"/>
            <a:ext cx="86423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Fyzické uložení dat: elektrony v poli unipolárních tranzistorů. V paměti se nic nepohybuje.  </a:t>
            </a:r>
          </a:p>
          <a:p>
            <a:pPr>
              <a:spcBef>
                <a:spcPct val="50000"/>
              </a:spcBef>
            </a:pPr>
            <a:r>
              <a:rPr lang="cs-CZ"/>
              <a:t>Trvanlivost dat: asi 10 let, déle než HDD.</a:t>
            </a:r>
          </a:p>
          <a:p>
            <a:pPr>
              <a:spcBef>
                <a:spcPct val="50000"/>
              </a:spcBef>
            </a:pPr>
            <a:r>
              <a:rPr lang="cs-CZ"/>
              <a:t>Doporučení: před vytažením z PC „vysuňte“ v OS.</a:t>
            </a:r>
          </a:p>
          <a:p>
            <a:pPr>
              <a:spcBef>
                <a:spcPct val="50000"/>
              </a:spcBef>
            </a:pPr>
            <a:endParaRPr lang="cs-CZ"/>
          </a:p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715272" y="5857892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Obr. 3</a:t>
            </a:r>
            <a:endParaRPr lang="cs-CZ" sz="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SSD Disky </a:t>
            </a:r>
            <a:r>
              <a:rPr lang="cs-CZ" sz="3600" smtClean="0"/>
              <a:t>(Solid-state drive)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Druhy: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>
            <p:ph sz="half" idx="2"/>
          </p:nvPr>
        </p:nvGraphicFramePr>
        <p:xfrm>
          <a:off x="2124075" y="1773238"/>
          <a:ext cx="4091000" cy="1059498"/>
        </p:xfrm>
        <a:graphic>
          <a:graphicData uri="http://schemas.openxmlformats.org/drawingml/2006/table">
            <a:tbl>
              <a:tblPr/>
              <a:tblGrid>
                <a:gridCol w="2045500"/>
                <a:gridCol w="2045500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Kapacita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 (12/2012)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240 GB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5 000,-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512 GB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15 000,-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9" name="Text Box 21"/>
          <p:cNvSpPr txBox="1">
            <a:spLocks noChangeArrowheads="1"/>
          </p:cNvSpPr>
          <p:nvPr/>
        </p:nvSpPr>
        <p:spPr bwMode="auto">
          <a:xfrm>
            <a:off x="250825" y="3644900"/>
            <a:ext cx="864235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Fyzické uložení bitu podobné jako USB Flash disk. V paměti se nic netočí. Napájení z USB.</a:t>
            </a:r>
          </a:p>
          <a:p>
            <a:pPr>
              <a:spcBef>
                <a:spcPct val="50000"/>
              </a:spcBef>
            </a:pPr>
            <a:r>
              <a:rPr lang="cs-CZ"/>
              <a:t>Odolné vůči nárazu, až 1000 krát rychlejší než HDD.</a:t>
            </a:r>
          </a:p>
        </p:txBody>
      </p:sp>
      <p:sp>
        <p:nvSpPr>
          <p:cNvPr id="10260" name="Text Box 22"/>
          <p:cNvSpPr txBox="1">
            <a:spLocks noChangeArrowheads="1"/>
          </p:cNvSpPr>
          <p:nvPr/>
        </p:nvSpPr>
        <p:spPr bwMode="auto">
          <a:xfrm>
            <a:off x="358775" y="5429250"/>
            <a:ext cx="8785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Trvanlivost dat: 10 let a déle.</a:t>
            </a:r>
          </a:p>
        </p:txBody>
      </p:sp>
      <p:pic>
        <p:nvPicPr>
          <p:cNvPr id="10261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572008"/>
            <a:ext cx="2121410" cy="1505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ovéPole 7"/>
          <p:cNvSpPr txBox="1"/>
          <p:nvPr/>
        </p:nvSpPr>
        <p:spPr>
          <a:xfrm>
            <a:off x="7786710" y="6143644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Obr. 4</a:t>
            </a:r>
            <a:endParaRPr lang="cs-CZ" sz="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57158" y="485776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3"/>
              </a:rPr>
              <a:t>Více informací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Micro SD Karty, SDHC Karty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Druhy:</a:t>
            </a:r>
          </a:p>
        </p:txBody>
      </p:sp>
      <p:graphicFrame>
        <p:nvGraphicFramePr>
          <p:cNvPr id="11290" name="Group 26"/>
          <p:cNvGraphicFramePr>
            <a:graphicFrameLocks noGrp="1"/>
          </p:cNvGraphicFramePr>
          <p:nvPr>
            <p:ph sz="half" idx="2"/>
          </p:nvPr>
        </p:nvGraphicFramePr>
        <p:xfrm>
          <a:off x="2143125" y="1785938"/>
          <a:ext cx="5429288" cy="1084581"/>
        </p:xfrm>
        <a:graphic>
          <a:graphicData uri="http://schemas.openxmlformats.org/drawingml/2006/table">
            <a:tbl>
              <a:tblPr/>
              <a:tblGrid>
                <a:gridCol w="2428892"/>
                <a:gridCol w="1143008"/>
                <a:gridCol w="1857388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Druh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Kapacita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 (12/2012)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SDHC Karty (SD 2.0)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32 GB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2 000,-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SD Karty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32 GB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58775" y="3500438"/>
            <a:ext cx="87852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Použití do přenosných zařízení: fotoaparátů, mobilních </a:t>
            </a:r>
            <a:r>
              <a:rPr lang="cs-CZ" dirty="0" smtClean="0"/>
              <a:t>telefonů, </a:t>
            </a:r>
            <a:r>
              <a:rPr lang="cs-CZ" dirty="0" err="1" smtClean="0"/>
              <a:t>tabletů</a:t>
            </a:r>
            <a:r>
              <a:rPr lang="cs-CZ" dirty="0" smtClean="0"/>
              <a:t>.</a:t>
            </a:r>
            <a:endParaRPr lang="cs-CZ" dirty="0"/>
          </a:p>
          <a:p>
            <a:pPr>
              <a:spcBef>
                <a:spcPct val="50000"/>
              </a:spcBef>
            </a:pPr>
            <a:r>
              <a:rPr lang="cs-CZ" dirty="0"/>
              <a:t>Princip paměti jako </a:t>
            </a:r>
            <a:r>
              <a:rPr lang="cs-CZ" dirty="0" err="1"/>
              <a:t>Flash</a:t>
            </a:r>
            <a:r>
              <a:rPr lang="cs-CZ" dirty="0"/>
              <a:t> paměť.</a:t>
            </a:r>
          </a:p>
          <a:p>
            <a:pPr>
              <a:spcBef>
                <a:spcPct val="50000"/>
              </a:spcBef>
            </a:pPr>
            <a:r>
              <a:rPr lang="cs-CZ" dirty="0"/>
              <a:t>Trvanlivost dat: 10 let</a:t>
            </a:r>
          </a:p>
        </p:txBody>
      </p:sp>
      <p:pic>
        <p:nvPicPr>
          <p:cNvPr id="11287" name="Obrázek 7" descr="SD Kart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4071938"/>
            <a:ext cx="2012950" cy="266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7786710" y="6143644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Obr. 5</a:t>
            </a:r>
            <a:endParaRPr lang="cs-CZ" sz="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Úkol pro žáka: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571604" y="2500306"/>
            <a:ext cx="62865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 smtClean="0"/>
              <a:t>Seznamte se s parametry a s cenou současných vnějších pamětí.</a:t>
            </a:r>
            <a:endParaRPr lang="cs-CZ" sz="2800" dirty="0"/>
          </a:p>
        </p:txBody>
      </p:sp>
      <p:sp>
        <p:nvSpPr>
          <p:cNvPr id="9" name="Vývojový diagram: děrná páska 8"/>
          <p:cNvSpPr/>
          <p:nvPr/>
        </p:nvSpPr>
        <p:spPr>
          <a:xfrm>
            <a:off x="8215313" y="6357938"/>
            <a:ext cx="928687" cy="50006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Konec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ovéPole 4"/>
          <p:cNvSpPr txBox="1">
            <a:spLocks noChangeArrowheads="1"/>
          </p:cNvSpPr>
          <p:nvPr/>
        </p:nvSpPr>
        <p:spPr bwMode="auto">
          <a:xfrm>
            <a:off x="500034" y="714356"/>
            <a:ext cx="83581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smtClean="0"/>
              <a:t>Zdroje</a:t>
            </a:r>
            <a:r>
              <a:rPr lang="cs-CZ" b="1" smtClean="0"/>
              <a:t>:</a:t>
            </a:r>
          </a:p>
          <a:p>
            <a:r>
              <a:rPr lang="cs-CZ" smtClean="0"/>
              <a:t>1</a:t>
            </a:r>
            <a:r>
              <a:rPr lang="cs-CZ" dirty="0" smtClean="0"/>
              <a:t>. Trousil </a:t>
            </a:r>
            <a:r>
              <a:rPr lang="cs-CZ" dirty="0"/>
              <a:t>P., M. (10 2012). Nejlepší produkty z </a:t>
            </a:r>
            <a:r>
              <a:rPr lang="cs-CZ" dirty="0" err="1"/>
              <a:t>testlabu</a:t>
            </a:r>
            <a:r>
              <a:rPr lang="cs-CZ" dirty="0"/>
              <a:t>. </a:t>
            </a:r>
            <a:r>
              <a:rPr lang="cs-CZ" i="1" dirty="0" err="1"/>
              <a:t>Chip</a:t>
            </a:r>
            <a:endParaRPr lang="cs-CZ" dirty="0"/>
          </a:p>
          <a:p>
            <a:endParaRPr lang="cs-CZ" dirty="0"/>
          </a:p>
          <a:p>
            <a:r>
              <a:rPr lang="cs-CZ" i="1" dirty="0" smtClean="0"/>
              <a:t>2. Kompaktní </a:t>
            </a:r>
            <a:r>
              <a:rPr lang="cs-CZ" i="1" dirty="0"/>
              <a:t>disk - </a:t>
            </a:r>
            <a:r>
              <a:rPr lang="cs-CZ" i="1" dirty="0" err="1"/>
              <a:t>Wikipedie</a:t>
            </a:r>
            <a:r>
              <a:rPr lang="cs-CZ" dirty="0"/>
              <a:t>. (2. 12 2012). Získáno 31. 12 2012, z </a:t>
            </a:r>
            <a:r>
              <a:rPr lang="cs-CZ" dirty="0" err="1"/>
              <a:t>Wikipedia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http://cs.wikipedia.org/wiki/Kompaktn%C3%AD_disk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3. </a:t>
            </a:r>
            <a:r>
              <a:rPr lang="cs-CZ" b="1" dirty="0" smtClean="0"/>
              <a:t>Roubal, Pavel.</a:t>
            </a:r>
            <a:r>
              <a:rPr lang="cs-CZ" dirty="0" smtClean="0"/>
              <a:t> </a:t>
            </a:r>
            <a:r>
              <a:rPr lang="cs-CZ" i="1" dirty="0" smtClean="0"/>
              <a:t>Informatika a výpočetní technika pro střední školy Praktická učebnice. </a:t>
            </a:r>
            <a:r>
              <a:rPr lang="cs-CZ" dirty="0" smtClean="0"/>
              <a:t>Brno 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a.s., 2011. ISBN 978-80-251-3227-2.</a:t>
            </a:r>
          </a:p>
          <a:p>
            <a:endParaRPr lang="cs-CZ" dirty="0" smtClean="0"/>
          </a:p>
          <a:p>
            <a:r>
              <a:rPr lang="cs-CZ" dirty="0" smtClean="0"/>
              <a:t>4. </a:t>
            </a:r>
            <a:r>
              <a:rPr lang="cs-CZ" b="1" dirty="0" smtClean="0"/>
              <a:t>Roubal, Pavel.</a:t>
            </a:r>
            <a:r>
              <a:rPr lang="cs-CZ" dirty="0" smtClean="0"/>
              <a:t> </a:t>
            </a:r>
            <a:r>
              <a:rPr lang="cs-CZ" i="1" dirty="0" smtClean="0"/>
              <a:t>Informatika a výpočetní technika pro střední školy Teoretická učebnice. </a:t>
            </a:r>
            <a:r>
              <a:rPr lang="cs-CZ" dirty="0" smtClean="0"/>
              <a:t>Brno 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a.s., 2011. ISBN 978-80-251-3228-9.</a:t>
            </a:r>
          </a:p>
          <a:p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642910" y="4714884"/>
            <a:ext cx="83581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/>
              <a:t>Fotografie:</a:t>
            </a:r>
          </a:p>
          <a:p>
            <a:r>
              <a:rPr lang="cs-CZ" dirty="0" smtClean="0"/>
              <a:t>Obr 1-5: </a:t>
            </a:r>
            <a:r>
              <a:rPr lang="cs-CZ" dirty="0" err="1" smtClean="0"/>
              <a:t>alza.cz</a:t>
            </a:r>
            <a:r>
              <a:rPr lang="cs-CZ" dirty="0" smtClean="0"/>
              <a:t>. </a:t>
            </a:r>
            <a:r>
              <a:rPr lang="cs-CZ" i="1" dirty="0" err="1" smtClean="0"/>
              <a:t>Alza</a:t>
            </a:r>
            <a:r>
              <a:rPr lang="cs-CZ" i="1" dirty="0" smtClean="0"/>
              <a:t>. </a:t>
            </a:r>
            <a:r>
              <a:rPr lang="cs-CZ" dirty="0" smtClean="0"/>
              <a:t>[Online] 2013. [Citace: 21. 10 2013.] http://www.</a:t>
            </a:r>
            <a:r>
              <a:rPr lang="cs-CZ" dirty="0" err="1" smtClean="0"/>
              <a:t>alza.cz</a:t>
            </a:r>
            <a:r>
              <a:rPr lang="cs-CZ" dirty="0" smtClean="0"/>
              <a:t>/</a:t>
            </a:r>
            <a:r>
              <a:rPr lang="cs-CZ" dirty="0" err="1" smtClean="0"/>
              <a:t>pevne</a:t>
            </a:r>
            <a:r>
              <a:rPr lang="cs-CZ" dirty="0" smtClean="0"/>
              <a:t>-disky/</a:t>
            </a:r>
            <a:r>
              <a:rPr lang="cs-CZ" dirty="0" err="1" smtClean="0"/>
              <a:t>ssd</a:t>
            </a:r>
            <a:r>
              <a:rPr lang="cs-CZ" dirty="0" smtClean="0"/>
              <a:t>-bez-mech-</a:t>
            </a:r>
            <a:r>
              <a:rPr lang="cs-CZ" dirty="0" err="1" smtClean="0"/>
              <a:t>casti</a:t>
            </a:r>
            <a:r>
              <a:rPr lang="cs-CZ" dirty="0" smtClean="0"/>
              <a:t>/18845887.htm.</a:t>
            </a:r>
          </a:p>
          <a:p>
            <a:r>
              <a:rPr lang="cs-CZ" dirty="0" smtClean="0"/>
              <a:t>Obr. 0: MS Word</a:t>
            </a:r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1000108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Metodický list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Přehledné seznámení s vnějšími paměťmi.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DUM systematizuje vnější paměti.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Je vhodné při výkladu uvést zkušeností přednášejícího s ukládáním dat a jejich pozdějším čtením.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Inovativnost je v podpoře výkladu prostředky ICT.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Doba využití 20´.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0"/>
            <a:ext cx="5543550" cy="1470025"/>
          </a:xfrm>
        </p:spPr>
        <p:txBody>
          <a:bodyPr/>
          <a:lstStyle/>
          <a:p>
            <a:pPr eaLnBrk="1" hangingPunct="1"/>
            <a:r>
              <a:rPr lang="cs-CZ" smtClean="0"/>
              <a:t>Vnější paměti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868863"/>
            <a:ext cx="6337300" cy="1752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sz="2000" b="1" smtClean="0"/>
              <a:t>Vlastnosti: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eriod"/>
            </a:pPr>
            <a:r>
              <a:rPr lang="cs-CZ" sz="2000" b="1" smtClean="0"/>
              <a:t>Trvalá</a:t>
            </a:r>
            <a:r>
              <a:rPr lang="cs-CZ" sz="2000" smtClean="0"/>
              <a:t> (po vypnutí PC data zůstanou “roky“).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eriod"/>
            </a:pPr>
            <a:r>
              <a:rPr lang="cs-CZ" sz="2000" b="1" smtClean="0"/>
              <a:t>Velká</a:t>
            </a:r>
            <a:r>
              <a:rPr lang="cs-CZ" sz="2000" smtClean="0"/>
              <a:t> (ve srovnání s vnitřní paměti).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AutoNum type="arabicPeriod"/>
            </a:pPr>
            <a:r>
              <a:rPr lang="cs-CZ" sz="2000" b="1" smtClean="0"/>
              <a:t>Pomalá</a:t>
            </a:r>
            <a:r>
              <a:rPr lang="cs-CZ" sz="2000" smtClean="0"/>
              <a:t> (ve srovnání s RAM).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cs-CZ" sz="200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339975" y="1700213"/>
            <a:ext cx="1295400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600"/>
              <a:t>Vnitřní</a:t>
            </a:r>
          </a:p>
          <a:p>
            <a:pPr algn="ctr"/>
            <a:r>
              <a:rPr lang="cs-CZ" sz="1600"/>
              <a:t>paměť (RAM)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339975" y="2636838"/>
            <a:ext cx="1295400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Řadič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339975" y="3573463"/>
            <a:ext cx="13684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ALU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27088" y="1700213"/>
            <a:ext cx="1152525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Vstupní</a:t>
            </a:r>
          </a:p>
          <a:p>
            <a:pPr algn="ctr"/>
            <a:r>
              <a:rPr lang="cs-CZ"/>
              <a:t>zařízení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851275" y="1700213"/>
            <a:ext cx="1225550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Výstupní</a:t>
            </a:r>
          </a:p>
          <a:p>
            <a:pPr algn="ctr"/>
            <a:r>
              <a:rPr lang="cs-CZ"/>
              <a:t>zařízení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2843213" y="23495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2843213" y="32845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979613" y="19891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3635375" y="19161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cxnSp>
        <p:nvCxnSpPr>
          <p:cNvPr id="2061" name="AutoShape 13"/>
          <p:cNvCxnSpPr>
            <a:cxnSpLocks noChangeShapeType="1"/>
            <a:stCxn id="2055" idx="2"/>
            <a:endCxn id="2053" idx="1"/>
          </p:cNvCxnSpPr>
          <p:nvPr/>
        </p:nvCxnSpPr>
        <p:spPr bwMode="auto">
          <a:xfrm rot="16200000" flipH="1">
            <a:off x="1565275" y="2187575"/>
            <a:ext cx="612775" cy="9366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2062" name="AutoShape 14"/>
          <p:cNvCxnSpPr>
            <a:cxnSpLocks noChangeShapeType="1"/>
            <a:stCxn id="2056" idx="2"/>
            <a:endCxn id="2053" idx="3"/>
          </p:cNvCxnSpPr>
          <p:nvPr/>
        </p:nvCxnSpPr>
        <p:spPr bwMode="auto">
          <a:xfrm rot="5400000">
            <a:off x="3743325" y="2241550"/>
            <a:ext cx="612775" cy="8286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95288" y="1196975"/>
            <a:ext cx="4391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/>
              <a:t>Neumannovo </a:t>
            </a:r>
            <a:r>
              <a:rPr lang="cs-CZ" b="1" dirty="0"/>
              <a:t>schéma počítače: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5795963" y="1412875"/>
            <a:ext cx="3097212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Vnější paměť: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/>
              <a:t>Při čtení (read) vstupní zařízení.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/>
              <a:t>Při zápisu (write) výstupní zařízení.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Druhy vnějších pamětí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Minulost: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Děrné štítky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Diskety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err="1" smtClean="0"/>
              <a:t>Kazetopáskové</a:t>
            </a:r>
            <a:r>
              <a:rPr lang="cs-CZ" sz="2400" dirty="0" smtClean="0"/>
              <a:t> (i v současnosti)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 Přítomnost (2013):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HDD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Přenosné HDD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CD, DVD, </a:t>
            </a:r>
            <a:r>
              <a:rPr lang="cs-CZ" sz="2400" dirty="0" err="1" smtClean="0"/>
              <a:t>Blu</a:t>
            </a:r>
            <a:r>
              <a:rPr lang="cs-CZ" sz="2400" dirty="0" smtClean="0"/>
              <a:t> </a:t>
            </a:r>
            <a:r>
              <a:rPr lang="cs-CZ" sz="2400" dirty="0" err="1" smtClean="0"/>
              <a:t>ray</a:t>
            </a:r>
            <a:r>
              <a:rPr lang="cs-CZ" sz="2400" dirty="0" smtClean="0"/>
              <a:t> disky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err="1" smtClean="0"/>
              <a:t>Flash</a:t>
            </a:r>
            <a:r>
              <a:rPr lang="cs-CZ" sz="2400" dirty="0" smtClean="0"/>
              <a:t>, paměťové karty (SD, SDHC, mini SDHC)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SSD</a:t>
            </a:r>
          </a:p>
          <a:p>
            <a:pPr lvl="1" eaLnBrk="1" hangingPunct="1">
              <a:lnSpc>
                <a:spcPct val="90000"/>
              </a:lnSpc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Charakteristika vnější paměti.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8229600" cy="2836862"/>
          </a:xfrm>
        </p:spPr>
        <p:txBody>
          <a:bodyPr/>
          <a:lstStyle/>
          <a:p>
            <a:pPr eaLnBrk="1" hangingPunct="1"/>
            <a:r>
              <a:rPr lang="cs-CZ" b="1" smtClean="0"/>
              <a:t>Kapacita</a:t>
            </a:r>
          </a:p>
          <a:p>
            <a:pPr eaLnBrk="1" hangingPunct="1"/>
            <a:r>
              <a:rPr lang="cs-CZ" b="1" smtClean="0"/>
              <a:t>Rychlost přístupu</a:t>
            </a:r>
            <a:r>
              <a:rPr lang="cs-CZ" smtClean="0"/>
              <a:t> (při čtení a zápisu)</a:t>
            </a:r>
          </a:p>
          <a:p>
            <a:pPr eaLnBrk="1" hangingPunct="1"/>
            <a:r>
              <a:rPr lang="cs-CZ" b="1" smtClean="0"/>
              <a:t>Trvanlivost</a:t>
            </a:r>
            <a:r>
              <a:rPr lang="cs-CZ" smtClean="0"/>
              <a:t> uložených dat</a:t>
            </a:r>
          </a:p>
          <a:p>
            <a:pPr eaLnBrk="1" hangingPunct="1"/>
            <a:r>
              <a:rPr lang="cs-CZ" b="1" smtClean="0"/>
              <a:t>Mobilita</a:t>
            </a:r>
            <a:r>
              <a:rPr lang="cs-CZ" smtClean="0"/>
              <a:t> (přenosnost, velikost, hmotnost)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Disketa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Druhy:</a:t>
            </a:r>
          </a:p>
        </p:txBody>
      </p:sp>
      <p:graphicFrame>
        <p:nvGraphicFramePr>
          <p:cNvPr id="5202" name="Group 82"/>
          <p:cNvGraphicFramePr>
            <a:graphicFrameLocks noGrp="1"/>
          </p:cNvGraphicFramePr>
          <p:nvPr>
            <p:ph sz="half" idx="2"/>
          </p:nvPr>
        </p:nvGraphicFramePr>
        <p:xfrm>
          <a:off x="2124075" y="1773238"/>
          <a:ext cx="2300288" cy="1419861"/>
        </p:xfrm>
        <a:graphic>
          <a:graphicData uri="http://schemas.openxmlformats.org/drawingml/2006/table">
            <a:tbl>
              <a:tblPr/>
              <a:tblGrid>
                <a:gridCol w="860425"/>
                <a:gridCol w="143986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Průměr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Kapacita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8"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512 KiB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5,25"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720 KiB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3,5"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1,44 MiB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1" name="Text Box 83"/>
          <p:cNvSpPr txBox="1">
            <a:spLocks noChangeArrowheads="1"/>
          </p:cNvSpPr>
          <p:nvPr/>
        </p:nvSpPr>
        <p:spPr bwMode="auto">
          <a:xfrm>
            <a:off x="250825" y="3644900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Fyzické uložení bitu: směr zmagnetizované plošky na rotující plotně (z pružného plastu). </a:t>
            </a:r>
          </a:p>
        </p:txBody>
      </p:sp>
      <p:sp>
        <p:nvSpPr>
          <p:cNvPr id="5142" name="Text Box 84"/>
          <p:cNvSpPr txBox="1">
            <a:spLocks noChangeArrowheads="1"/>
          </p:cNvSpPr>
          <p:nvPr/>
        </p:nvSpPr>
        <p:spPr bwMode="auto">
          <a:xfrm>
            <a:off x="250825" y="4365625"/>
            <a:ext cx="8785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Trvanlivost dat: výrobce garantuje 1 rok, praxe do </a:t>
            </a:r>
            <a:r>
              <a:rPr lang="cs-CZ" dirty="0" smtClean="0"/>
              <a:t>5 - 10 </a:t>
            </a:r>
            <a:r>
              <a:rPr lang="cs-CZ" dirty="0"/>
              <a:t>let.</a:t>
            </a:r>
          </a:p>
        </p:txBody>
      </p:sp>
      <p:sp>
        <p:nvSpPr>
          <p:cNvPr id="5143" name="Text Box 85"/>
          <p:cNvSpPr txBox="1">
            <a:spLocks noChangeArrowheads="1"/>
          </p:cNvSpPr>
          <p:nvPr/>
        </p:nvSpPr>
        <p:spPr bwMode="auto">
          <a:xfrm>
            <a:off x="323850" y="4941888"/>
            <a:ext cx="6769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Dominantní užívání 80. a 90. léta 20. století. Obrázek diskety se stal ikonou pro uložení dat v nynějších programech.</a:t>
            </a:r>
          </a:p>
        </p:txBody>
      </p:sp>
      <p:pic>
        <p:nvPicPr>
          <p:cNvPr id="5144" name="Picture 87" descr="ikona uložení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3425" y="5157788"/>
            <a:ext cx="4111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7072330" y="5643578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Obr.0 </a:t>
            </a:r>
            <a:endParaRPr lang="cs-CZ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Pevný disk-HDD </a:t>
            </a:r>
            <a:r>
              <a:rPr lang="cs-CZ" sz="3600" i="1" smtClean="0"/>
              <a:t>(</a:t>
            </a:r>
            <a:r>
              <a:rPr lang="cs-CZ" sz="3600" b="1" i="1" smtClean="0"/>
              <a:t>H</a:t>
            </a:r>
            <a:r>
              <a:rPr lang="cs-CZ" sz="3600" i="1" smtClean="0"/>
              <a:t>ard </a:t>
            </a:r>
            <a:r>
              <a:rPr lang="cs-CZ" sz="3600" b="1" i="1" smtClean="0"/>
              <a:t>D</a:t>
            </a:r>
            <a:r>
              <a:rPr lang="cs-CZ" sz="3600" i="1" smtClean="0"/>
              <a:t>isk </a:t>
            </a:r>
            <a:r>
              <a:rPr lang="cs-CZ" sz="3600" b="1" i="1" smtClean="0"/>
              <a:t>D</a:t>
            </a:r>
            <a:r>
              <a:rPr lang="cs-CZ" sz="3600" i="1" smtClean="0"/>
              <a:t>rive)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Druhy:</a:t>
            </a:r>
          </a:p>
        </p:txBody>
      </p:sp>
      <p:graphicFrame>
        <p:nvGraphicFramePr>
          <p:cNvPr id="8196" name="Group 4"/>
          <p:cNvGraphicFramePr>
            <a:graphicFrameLocks noGrp="1"/>
          </p:cNvGraphicFramePr>
          <p:nvPr>
            <p:ph sz="half" idx="2"/>
          </p:nvPr>
        </p:nvGraphicFramePr>
        <p:xfrm>
          <a:off x="2124075" y="1773238"/>
          <a:ext cx="3876688" cy="1075605"/>
        </p:xfrm>
        <a:graphic>
          <a:graphicData uri="http://schemas.openxmlformats.org/drawingml/2006/table">
            <a:tbl>
              <a:tblPr/>
              <a:tblGrid>
                <a:gridCol w="1145859"/>
                <a:gridCol w="1238403"/>
                <a:gridCol w="1492426"/>
              </a:tblGrid>
              <a:tr h="394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Průměr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Kapacita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 11/2012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 "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750 GB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2 500,-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3,5"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3 000 GB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3 900,-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6" name="Text Box 21"/>
          <p:cNvSpPr txBox="1">
            <a:spLocks noChangeArrowheads="1"/>
          </p:cNvSpPr>
          <p:nvPr/>
        </p:nvSpPr>
        <p:spPr bwMode="auto">
          <a:xfrm>
            <a:off x="250825" y="3429000"/>
            <a:ext cx="864235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Fyzické uložení bitu: směr zmagnetizované plošky na rotující plotně (z kovu), u HDD více ploten. </a:t>
            </a:r>
          </a:p>
          <a:p>
            <a:pPr>
              <a:spcBef>
                <a:spcPct val="50000"/>
              </a:spcBef>
            </a:pPr>
            <a:r>
              <a:rPr lang="cs-CZ"/>
              <a:t>V běžných discích plotny rotují rychlostí 7 200 ot/min (120 ot/s).</a:t>
            </a:r>
          </a:p>
          <a:p>
            <a:pPr>
              <a:spcBef>
                <a:spcPct val="50000"/>
              </a:spcBef>
            </a:pPr>
            <a:endParaRPr lang="cs-CZ"/>
          </a:p>
          <a:p>
            <a:pPr>
              <a:spcBef>
                <a:spcPct val="50000"/>
              </a:spcBef>
            </a:pPr>
            <a:r>
              <a:rPr lang="cs-CZ"/>
              <a:t> </a:t>
            </a:r>
          </a:p>
        </p:txBody>
      </p:sp>
      <p:sp>
        <p:nvSpPr>
          <p:cNvPr id="6167" name="Text Box 22"/>
          <p:cNvSpPr txBox="1">
            <a:spLocks noChangeArrowheads="1"/>
          </p:cNvSpPr>
          <p:nvPr/>
        </p:nvSpPr>
        <p:spPr bwMode="auto">
          <a:xfrm>
            <a:off x="358775" y="5373688"/>
            <a:ext cx="8785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Trvanlivost dat:  praxe do 10 let (často kratší doba).</a:t>
            </a:r>
          </a:p>
        </p:txBody>
      </p:sp>
      <p:sp>
        <p:nvSpPr>
          <p:cNvPr id="6168" name="Text Box 23"/>
          <p:cNvSpPr txBox="1">
            <a:spLocks noChangeArrowheads="1"/>
          </p:cNvSpPr>
          <p:nvPr/>
        </p:nvSpPr>
        <p:spPr bwMode="auto">
          <a:xfrm>
            <a:off x="323850" y="5805488"/>
            <a:ext cx="676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Základní vnější paměť v PC.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ek 28" descr="ext dis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3143250"/>
            <a:ext cx="34861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Externí HDD</a:t>
            </a:r>
            <a:endParaRPr lang="cs-CZ" sz="3600" i="1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Druhy:</a:t>
            </a:r>
          </a:p>
        </p:txBody>
      </p:sp>
      <p:graphicFrame>
        <p:nvGraphicFramePr>
          <p:cNvPr id="9261" name="Group 45"/>
          <p:cNvGraphicFramePr>
            <a:graphicFrameLocks noGrp="1"/>
          </p:cNvGraphicFramePr>
          <p:nvPr>
            <p:ph sz="half" idx="2"/>
          </p:nvPr>
        </p:nvGraphicFramePr>
        <p:xfrm>
          <a:off x="2124075" y="1773238"/>
          <a:ext cx="4392613" cy="1146493"/>
        </p:xfrm>
        <a:graphic>
          <a:graphicData uri="http://schemas.openxmlformats.org/drawingml/2006/table">
            <a:tbl>
              <a:tblPr/>
              <a:tblGrid>
                <a:gridCol w="927100"/>
                <a:gridCol w="1552575"/>
                <a:gridCol w="1912938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Průměr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Kapacita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 (11/2012)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2,5"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1 000 GB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2 100,-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3,5"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2 000 GB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3 500,-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1" name="Text Box 22"/>
          <p:cNvSpPr txBox="1">
            <a:spLocks noChangeArrowheads="1"/>
          </p:cNvSpPr>
          <p:nvPr/>
        </p:nvSpPr>
        <p:spPr bwMode="auto">
          <a:xfrm>
            <a:off x="358775" y="4357688"/>
            <a:ext cx="8785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Princip konstrukce a vlastnost stejné jako u HDD.</a:t>
            </a:r>
          </a:p>
        </p:txBody>
      </p:sp>
      <p:sp>
        <p:nvSpPr>
          <p:cNvPr id="7192" name="TextovéPole 27"/>
          <p:cNvSpPr txBox="1">
            <a:spLocks noChangeArrowheads="1"/>
          </p:cNvSpPr>
          <p:nvPr/>
        </p:nvSpPr>
        <p:spPr bwMode="auto">
          <a:xfrm>
            <a:off x="285750" y="5000625"/>
            <a:ext cx="5429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Jsou přenosné v kapse, napájení s USB portu.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786710" y="6143644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Obr. 1</a:t>
            </a:r>
            <a:endParaRPr lang="cs-CZ" sz="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CD, DVD, Blue Ray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Druhy:</a:t>
            </a:r>
          </a:p>
        </p:txBody>
      </p:sp>
      <p:graphicFrame>
        <p:nvGraphicFramePr>
          <p:cNvPr id="11290" name="Group 26"/>
          <p:cNvGraphicFramePr>
            <a:graphicFrameLocks noGrp="1"/>
          </p:cNvGraphicFramePr>
          <p:nvPr>
            <p:ph sz="half" idx="2"/>
          </p:nvPr>
        </p:nvGraphicFramePr>
        <p:xfrm>
          <a:off x="2124075" y="1773238"/>
          <a:ext cx="2300288" cy="1419861"/>
        </p:xfrm>
        <a:graphic>
          <a:graphicData uri="http://schemas.openxmlformats.org/drawingml/2006/table">
            <a:tbl>
              <a:tblPr/>
              <a:tblGrid>
                <a:gridCol w="1223963"/>
                <a:gridCol w="1076325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Druh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Kapacita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0,7 GB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DVD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4,7 GB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BLU RAY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 GB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250825" y="3644900"/>
            <a:ext cx="8642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Fyzické uložení bitu: U lisovaného media prohlubně na spirále začínající ve středu. U R/RW změna odrazivosti pro laserový paprsek. 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250825" y="4365625"/>
            <a:ext cx="8785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Trvanlivost dat: výrobce garantuje 5 roků, praxe do 15 let. (U lisovaných déle.)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323850" y="4941888"/>
            <a:ext cx="8462963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Průměr 12 cm. </a:t>
            </a:r>
          </a:p>
          <a:p>
            <a:pPr>
              <a:spcBef>
                <a:spcPct val="50000"/>
              </a:spcBef>
            </a:pPr>
            <a:r>
              <a:rPr lang="cs-CZ" dirty="0"/>
              <a:t>Rychlost čtení a zápisu je násobek „reálného“ čtení při přehrávaní hudby.</a:t>
            </a:r>
          </a:p>
        </p:txBody>
      </p:sp>
      <p:pic>
        <p:nvPicPr>
          <p:cNvPr id="8216" name="Obrázek 26" descr="C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0" y="1643063"/>
            <a:ext cx="1919288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7929586" y="3214686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Obr. 2</a:t>
            </a:r>
            <a:endParaRPr lang="cs-CZ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745</Words>
  <Application>Microsoft Office PowerPoint</Application>
  <PresentationFormat>Předvádění na obrazovce (4:3)</PresentationFormat>
  <Paragraphs>170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Výchozí návrh</vt:lpstr>
      <vt:lpstr>Snímek 1</vt:lpstr>
      <vt:lpstr>Snímek 2</vt:lpstr>
      <vt:lpstr>Vnější paměti</vt:lpstr>
      <vt:lpstr>Druhy vnějších pamětí</vt:lpstr>
      <vt:lpstr>Charakteristika vnější paměti.</vt:lpstr>
      <vt:lpstr>Disketa</vt:lpstr>
      <vt:lpstr>Pevný disk-HDD (Hard Disk Drive)</vt:lpstr>
      <vt:lpstr>Externí HDD</vt:lpstr>
      <vt:lpstr>CD, DVD, Blue Ray</vt:lpstr>
      <vt:lpstr>USB Flash</vt:lpstr>
      <vt:lpstr>SSD Disky (Solid-state drive)</vt:lpstr>
      <vt:lpstr>Micro SD Karty, SDHC Karty</vt:lpstr>
      <vt:lpstr>Úkol pro žáka:</vt:lpstr>
      <vt:lpstr>Snímek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Vnější paměti</dc:title>
  <dc:creator>Compaq</dc:creator>
  <cp:lastModifiedBy>Herrmann</cp:lastModifiedBy>
  <cp:revision>42</cp:revision>
  <dcterms:created xsi:type="dcterms:W3CDTF">2012-10-07T15:10:54Z</dcterms:created>
  <dcterms:modified xsi:type="dcterms:W3CDTF">2014-01-29T17:47:33Z</dcterms:modified>
</cp:coreProperties>
</file>