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3E4CA-B30C-4E95-BAF3-E11BB1A9E477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17335-1C06-43BC-9B52-14BA64E45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0A433-3C90-496B-9505-495A17C3472C}" type="datetimeFigureOut">
              <a:rPr lang="cs-CZ" smtClean="0"/>
              <a:pPr/>
              <a:t>18.3.2014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070DD-9961-4B0F-A64F-E15800EF4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91049"/>
            <a:ext cx="9144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VY_32_INOVACE_P4_1.16</a:t>
            </a:r>
            <a:endParaRPr lang="cs-CZ" sz="2000" dirty="0">
              <a:latin typeface="Calibri" pitchFamily="34" charset="0"/>
            </a:endParaRPr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Hardware, software a informační sítě</a:t>
            </a:r>
            <a:endParaRPr lang="cs-CZ" sz="2000" b="1" dirty="0"/>
          </a:p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OS W7 – adresáře, soubory, hledání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2. a 3.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>
                <a:cs typeface="Times New Roman" pitchFamily="18" charset="0"/>
              </a:rPr>
              <a:t>říjen </a:t>
            </a:r>
            <a:r>
              <a:rPr lang="cs-CZ" sz="1400" b="1" dirty="0" smtClean="0">
                <a:cs typeface="Times New Roman" pitchFamily="18" charset="0"/>
              </a:rPr>
              <a:t>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143932" cy="1071570"/>
          </a:xfrm>
        </p:spPr>
        <p:txBody>
          <a:bodyPr>
            <a:normAutofit/>
          </a:bodyPr>
          <a:lstStyle/>
          <a:p>
            <a:r>
              <a:rPr lang="cs-CZ" dirty="0" smtClean="0"/>
              <a:t>Mazání souborů a složek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4282" y="1500174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 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720" y="485776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4. Úkol</a:t>
            </a:r>
            <a:r>
              <a:rPr lang="cs-CZ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Vyzkoušejte smazání (odstranění) souboru (do koše) a jeho návrat zpět.</a:t>
            </a:r>
          </a:p>
        </p:txBody>
      </p:sp>
      <p:sp>
        <p:nvSpPr>
          <p:cNvPr id="7" name="Vývojový diagram: děrná páska 6"/>
          <p:cNvSpPr/>
          <p:nvPr/>
        </p:nvSpPr>
        <p:spPr>
          <a:xfrm>
            <a:off x="7715272" y="6215082"/>
            <a:ext cx="928694" cy="428628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7158" y="1571612"/>
            <a:ext cx="87868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/>
              <a:t>Odstranit</a:t>
            </a:r>
            <a:r>
              <a:rPr lang="cs-CZ" sz="2800" dirty="0" smtClean="0"/>
              <a:t> (smazat) znamená zprvu jen uložit do Koše.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 Koše jej lze ještě vrátit.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Soubory v Koši (zvláštní složka) neuvolní místo v paměti.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Akce </a:t>
            </a:r>
            <a:r>
              <a:rPr lang="cs-CZ" sz="2800" b="1" dirty="0" smtClean="0"/>
              <a:t>Vysypat koš </a:t>
            </a:r>
            <a:r>
              <a:rPr lang="cs-CZ" sz="2800" dirty="0" smtClean="0"/>
              <a:t>uvolní místo v paměti, fakticky se smaže jen první znak v názvu souboru, fyzické přepsání dat v souboru může nastat později (třeba za dva roky).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42910" y="1857364"/>
            <a:ext cx="8072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Zdroje:</a:t>
            </a:r>
          </a:p>
          <a:p>
            <a:r>
              <a:rPr lang="cs-CZ" dirty="0" smtClean="0"/>
              <a:t>1.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Praktická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978-80-251-3227-2.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Teoretická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978-80-251-3228-9.</a:t>
            </a:r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 smtClean="0"/>
          </a:p>
          <a:p>
            <a:r>
              <a:rPr lang="cs-CZ" b="1" dirty="0" smtClean="0"/>
              <a:t>Obrázky: </a:t>
            </a:r>
            <a:r>
              <a:rPr lang="cs-CZ" dirty="0" smtClean="0"/>
              <a:t>Z PowerPointu.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100010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Metodický list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DUM pracuje se základními pojmy OS MS Windows 7.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Žáci plní průběžně úkoly. Učitel nasměruje žáky do složek, kde mohou experimentovat. Pokud stanice nejsou ošetřeny, škody </a:t>
            </a:r>
            <a:r>
              <a:rPr lang="cs-CZ" dirty="0" smtClean="0"/>
              <a:t>po </a:t>
            </a:r>
            <a:r>
              <a:rPr lang="cs-CZ" dirty="0" smtClean="0"/>
              <a:t>přejmenování a </a:t>
            </a:r>
            <a:r>
              <a:rPr lang="cs-CZ" dirty="0" smtClean="0"/>
              <a:t>smazání mohou </a:t>
            </a:r>
            <a:r>
              <a:rPr lang="cs-CZ" dirty="0" smtClean="0"/>
              <a:t>být nevratné.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Probírané pojmy musí učitel komentářem prohlubovat, DUM je vodítkem a inspirací.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Doba využití: 20´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143932" cy="1071570"/>
          </a:xfrm>
        </p:spPr>
        <p:txBody>
          <a:bodyPr>
            <a:normAutofit/>
          </a:bodyPr>
          <a:lstStyle/>
          <a:p>
            <a:r>
              <a:rPr lang="cs-CZ" dirty="0" smtClean="0"/>
              <a:t>HW, SW, jednotky, složky, soubory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58" y="150017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Softwarové vrstvy nad HW</a:t>
            </a:r>
            <a:r>
              <a:rPr lang="cs-CZ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BIOS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Operační systém (MS Windows 7)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Aplikace (programy)</a:t>
            </a:r>
            <a:endParaRPr lang="cs-CZ" sz="2400" dirty="0"/>
          </a:p>
        </p:txBody>
      </p:sp>
      <p:pic>
        <p:nvPicPr>
          <p:cNvPr id="1028" name="Picture 4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071942"/>
            <a:ext cx="1824228" cy="1121054"/>
          </a:xfrm>
          <a:prstGeom prst="rect">
            <a:avLst/>
          </a:prstGeom>
          <a:noFill/>
        </p:spPr>
      </p:pic>
      <p:sp>
        <p:nvSpPr>
          <p:cNvPr id="9" name="Elipsa 8"/>
          <p:cNvSpPr/>
          <p:nvPr/>
        </p:nvSpPr>
        <p:spPr>
          <a:xfrm>
            <a:off x="2857488" y="3500438"/>
            <a:ext cx="2214578" cy="18573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Operační systém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4132053" y="3079630"/>
            <a:ext cx="1738222" cy="1998453"/>
          </a:xfrm>
          <a:custGeom>
            <a:avLst/>
            <a:gdLst>
              <a:gd name="connsiteX0" fmla="*/ 0 w 1738222"/>
              <a:gd name="connsiteY0" fmla="*/ 405442 h 1998453"/>
              <a:gd name="connsiteX1" fmla="*/ 457200 w 1738222"/>
              <a:gd name="connsiteY1" fmla="*/ 0 h 1998453"/>
              <a:gd name="connsiteX2" fmla="*/ 1431985 w 1738222"/>
              <a:gd name="connsiteY2" fmla="*/ 405442 h 1998453"/>
              <a:gd name="connsiteX3" fmla="*/ 1716656 w 1738222"/>
              <a:gd name="connsiteY3" fmla="*/ 1190445 h 1998453"/>
              <a:gd name="connsiteX4" fmla="*/ 1561381 w 1738222"/>
              <a:gd name="connsiteY4" fmla="*/ 1699404 h 1998453"/>
              <a:gd name="connsiteX5" fmla="*/ 1173192 w 1738222"/>
              <a:gd name="connsiteY5" fmla="*/ 1966823 h 1998453"/>
              <a:gd name="connsiteX6" fmla="*/ 759124 w 1738222"/>
              <a:gd name="connsiteY6" fmla="*/ 1889185 h 199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8222" h="1998453">
                <a:moveTo>
                  <a:pt x="0" y="405442"/>
                </a:moveTo>
                <a:cubicBezTo>
                  <a:pt x="109268" y="202721"/>
                  <a:pt x="218536" y="0"/>
                  <a:pt x="457200" y="0"/>
                </a:cubicBezTo>
                <a:cubicBezTo>
                  <a:pt x="695864" y="0"/>
                  <a:pt x="1222076" y="207035"/>
                  <a:pt x="1431985" y="405442"/>
                </a:cubicBezTo>
                <a:cubicBezTo>
                  <a:pt x="1641894" y="603849"/>
                  <a:pt x="1695090" y="974785"/>
                  <a:pt x="1716656" y="1190445"/>
                </a:cubicBezTo>
                <a:cubicBezTo>
                  <a:pt x="1738222" y="1406105"/>
                  <a:pt x="1651958" y="1570008"/>
                  <a:pt x="1561381" y="1699404"/>
                </a:cubicBezTo>
                <a:cubicBezTo>
                  <a:pt x="1470804" y="1828800"/>
                  <a:pt x="1306901" y="1935193"/>
                  <a:pt x="1173192" y="1966823"/>
                </a:cubicBezTo>
                <a:cubicBezTo>
                  <a:pt x="1039483" y="1998453"/>
                  <a:pt x="829573" y="1902125"/>
                  <a:pt x="759124" y="18891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643438" y="3429000"/>
            <a:ext cx="18573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MS Word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2214546" y="3429000"/>
            <a:ext cx="1318404" cy="1525438"/>
          </a:xfrm>
          <a:custGeom>
            <a:avLst/>
            <a:gdLst>
              <a:gd name="connsiteX0" fmla="*/ 1318404 w 1318404"/>
              <a:gd name="connsiteY0" fmla="*/ 169653 h 1525438"/>
              <a:gd name="connsiteX1" fmla="*/ 809446 w 1318404"/>
              <a:gd name="connsiteY1" fmla="*/ 5751 h 1525438"/>
              <a:gd name="connsiteX2" fmla="*/ 179717 w 1318404"/>
              <a:gd name="connsiteY2" fmla="*/ 135147 h 1525438"/>
              <a:gd name="connsiteX3" fmla="*/ 15815 w 1318404"/>
              <a:gd name="connsiteY3" fmla="*/ 764875 h 1525438"/>
              <a:gd name="connsiteX4" fmla="*/ 274608 w 1318404"/>
              <a:gd name="connsiteY4" fmla="*/ 1325592 h 1525438"/>
              <a:gd name="connsiteX5" fmla="*/ 619664 w 1318404"/>
              <a:gd name="connsiteY5" fmla="*/ 1498121 h 1525438"/>
              <a:gd name="connsiteX6" fmla="*/ 852578 w 1318404"/>
              <a:gd name="connsiteY6" fmla="*/ 1489494 h 152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8404" h="1525438">
                <a:moveTo>
                  <a:pt x="1318404" y="169653"/>
                </a:moveTo>
                <a:cubicBezTo>
                  <a:pt x="1158815" y="90577"/>
                  <a:pt x="999227" y="11502"/>
                  <a:pt x="809446" y="5751"/>
                </a:cubicBezTo>
                <a:cubicBezTo>
                  <a:pt x="619665" y="0"/>
                  <a:pt x="311989" y="8626"/>
                  <a:pt x="179717" y="135147"/>
                </a:cubicBezTo>
                <a:cubicBezTo>
                  <a:pt x="47445" y="261668"/>
                  <a:pt x="0" y="566468"/>
                  <a:pt x="15815" y="764875"/>
                </a:cubicBezTo>
                <a:cubicBezTo>
                  <a:pt x="31630" y="963283"/>
                  <a:pt x="173967" y="1203384"/>
                  <a:pt x="274608" y="1325592"/>
                </a:cubicBezTo>
                <a:cubicBezTo>
                  <a:pt x="375249" y="1447800"/>
                  <a:pt x="523336" y="1470804"/>
                  <a:pt x="619664" y="1498121"/>
                </a:cubicBezTo>
                <a:cubicBezTo>
                  <a:pt x="715992" y="1525438"/>
                  <a:pt x="800820" y="1480868"/>
                  <a:pt x="852578" y="1489494"/>
                </a:cubicBezTo>
              </a:path>
            </a:pathLst>
          </a:cu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214546" y="357187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00B050"/>
                </a:solidFill>
              </a:rPr>
              <a:t>Zoner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Callisto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3143240" y="4357694"/>
            <a:ext cx="500066" cy="42862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3071802" y="435769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BIOS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143932" cy="1071570"/>
          </a:xfrm>
        </p:spPr>
        <p:txBody>
          <a:bodyPr>
            <a:normAutofit/>
          </a:bodyPr>
          <a:lstStyle/>
          <a:p>
            <a:r>
              <a:rPr lang="cs-CZ" dirty="0" smtClean="0"/>
              <a:t>Jednotky, složky, soubory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58" y="1500174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Software tvoří v PC tisíce, desetitisíce  souborů</a:t>
            </a:r>
            <a:r>
              <a:rPr lang="cs-CZ" sz="24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Soubory jsou uloženy ve vnějších pamětích – jednotkách např. C</a:t>
            </a:r>
            <a:r>
              <a:rPr lang="cs-CZ" sz="2400" dirty="0" smtClean="0"/>
              <a:t>:, D:, </a:t>
            </a:r>
            <a:r>
              <a:rPr lang="cs-CZ" sz="2400" dirty="0" smtClean="0"/>
              <a:t>E</a:t>
            </a:r>
            <a:r>
              <a:rPr lang="cs-CZ" sz="2400" dirty="0" smtClean="0"/>
              <a:t>:, S</a:t>
            </a:r>
            <a:r>
              <a:rPr lang="cs-CZ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Soubory jsou </a:t>
            </a:r>
            <a:r>
              <a:rPr lang="cs-CZ" sz="2400" dirty="0" smtClean="0"/>
              <a:t>systematicky </a:t>
            </a:r>
            <a:r>
              <a:rPr lang="cs-CZ" sz="2400" dirty="0" smtClean="0"/>
              <a:t>uloženy v adresářích (složkách)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Adresáře mohou obsahovat adresáře</a:t>
            </a:r>
            <a:r>
              <a:rPr lang="cs-CZ" sz="2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Uživatel může vytvářet adresáře, soubory většinou vytvářejí aplikace.</a:t>
            </a:r>
            <a:endParaRPr lang="cs-CZ" sz="2400" dirty="0" smtClean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Pro uživatele musí být </a:t>
            </a:r>
            <a:r>
              <a:rPr lang="cs-CZ" sz="2400" dirty="0" smtClean="0"/>
              <a:t>zřejmé: </a:t>
            </a:r>
            <a:r>
              <a:rPr lang="cs-CZ" sz="2400" dirty="0" smtClean="0"/>
              <a:t>co je </a:t>
            </a:r>
            <a:r>
              <a:rPr lang="cs-CZ" sz="2400" b="1" dirty="0" smtClean="0"/>
              <a:t>adresář</a:t>
            </a:r>
            <a:r>
              <a:rPr lang="cs-CZ" sz="2400" dirty="0" smtClean="0"/>
              <a:t> a co je </a:t>
            </a:r>
            <a:r>
              <a:rPr lang="cs-CZ" sz="2400" b="1" dirty="0" smtClean="0"/>
              <a:t>soubor.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50" y="1071546"/>
            <a:ext cx="7677150" cy="4743450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500034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Adresáře (složky)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2844" y="485776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Jednotky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85786" y="642939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Soubory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 rot="16200000" flipH="1">
            <a:off x="-142908" y="1928802"/>
            <a:ext cx="2857520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1214414" y="5000636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5400000" flipH="1" flipV="1">
            <a:off x="1643042" y="5072074"/>
            <a:ext cx="1643074" cy="13573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16200000" flipH="1">
            <a:off x="1107257" y="964389"/>
            <a:ext cx="2214578" cy="1857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rot="16200000" flipH="1">
            <a:off x="500034" y="1357298"/>
            <a:ext cx="1785950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7158" y="150017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Vlastnosti adresáře</a:t>
            </a:r>
            <a:r>
              <a:rPr lang="cs-CZ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Lze říci, že adresář nemá velikost (velikost složce dají až soubory v ní).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Smažete-li adresář, smažete vše v něm.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Plocha </a:t>
            </a:r>
            <a:r>
              <a:rPr lang="cs-CZ" sz="2400" dirty="0" smtClean="0"/>
              <a:t>je </a:t>
            </a:r>
            <a:r>
              <a:rPr lang="cs-CZ" sz="2400" dirty="0" smtClean="0"/>
              <a:t>jen jedna ze složek v </a:t>
            </a:r>
            <a:r>
              <a:rPr lang="cs-CZ" sz="2400" dirty="0" smtClean="0"/>
              <a:t>PC trochu upřednostněná.</a:t>
            </a:r>
            <a:endParaRPr lang="cs-CZ" sz="2400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571472" y="3929066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1. Úkoly</a:t>
            </a:r>
            <a:r>
              <a:rPr lang="cs-CZ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Zjistěte velikosti jednotlivých adresářů!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Vytvořte adresář a dejte mu název Smazat!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Zjistěte jeho velikost a pak ho smažte!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Zjistěte cestu adresáře Plocha!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143932" cy="1071570"/>
          </a:xfrm>
        </p:spPr>
        <p:txBody>
          <a:bodyPr>
            <a:normAutofit/>
          </a:bodyPr>
          <a:lstStyle/>
          <a:p>
            <a:r>
              <a:rPr lang="cs-CZ" dirty="0" smtClean="0"/>
              <a:t>Soubory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58" y="1357298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Soubory jsou produktem aplikací (programů)</a:t>
            </a:r>
            <a:r>
              <a:rPr lang="cs-CZ" sz="24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Soubor má </a:t>
            </a:r>
            <a:r>
              <a:rPr lang="cs-CZ" sz="2400" b="1" dirty="0" smtClean="0"/>
              <a:t>velikost</a:t>
            </a:r>
            <a:r>
              <a:rPr lang="cs-CZ" sz="2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Typ</a:t>
            </a:r>
            <a:r>
              <a:rPr lang="cs-CZ" sz="2400" dirty="0" smtClean="0"/>
              <a:t> souboru charakterizuje přípona.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Další vlastnosti souboru: datum vytvoření, datum změny, atributy, jméno vlastníka programu, který soubor vytvořil apod.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5720" y="3643314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2. Úkoly</a:t>
            </a:r>
            <a:r>
              <a:rPr lang="cs-CZ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Zjistěte vlastnosti náhodného souboru! (ukazatel myši nad soubor, pravé tlačítko, vlastnosti)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Zjistěte příponu náhodného souboru!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Uspořádejte soubory ve složce podle data vzniku souborů!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Vyzkoušejte seřazení (uspořádání) na ploše podle různých kritérií.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Zjistěte, co to je </a:t>
            </a:r>
            <a:r>
              <a:rPr lang="cs-CZ" sz="2400" b="1" dirty="0" smtClean="0"/>
              <a:t>zástupce</a:t>
            </a:r>
            <a:r>
              <a:rPr lang="cs-CZ" sz="2400" dirty="0" smtClean="0"/>
              <a:t> (souboru, složky).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143932" cy="1071570"/>
          </a:xfrm>
        </p:spPr>
        <p:txBody>
          <a:bodyPr>
            <a:normAutofit/>
          </a:bodyPr>
          <a:lstStyle/>
          <a:p>
            <a:r>
              <a:rPr lang="cs-CZ" dirty="0" smtClean="0"/>
              <a:t>Hledání souborů a složek (1)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20" y="3571876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Soubory a složky jsou hledány: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 obsahují-li část zadaného textu v názvu nebo v příponě,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 tzv. fulltextovým vyhledáváním: </a:t>
            </a:r>
            <a:r>
              <a:rPr lang="cs-CZ" sz="2400" dirty="0" smtClean="0"/>
              <a:t>text (řetězec) </a:t>
            </a:r>
            <a:r>
              <a:rPr lang="cs-CZ" sz="2400" dirty="0" smtClean="0"/>
              <a:t>je vyhledáván i v </a:t>
            </a:r>
            <a:r>
              <a:rPr lang="cs-CZ" sz="2400" dirty="0" smtClean="0"/>
              <a:t>souborech.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Program se hledá stejně jako soubor.</a:t>
            </a:r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561" r="10786"/>
          <a:stretch>
            <a:fillRect/>
          </a:stretch>
        </p:blipFill>
        <p:spPr bwMode="auto">
          <a:xfrm>
            <a:off x="1857356" y="1428736"/>
            <a:ext cx="3857652" cy="162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Elipsa 4"/>
          <p:cNvSpPr/>
          <p:nvPr/>
        </p:nvSpPr>
        <p:spPr>
          <a:xfrm>
            <a:off x="1500166" y="2500306"/>
            <a:ext cx="2857520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143932" cy="1071570"/>
          </a:xfrm>
        </p:spPr>
        <p:txBody>
          <a:bodyPr>
            <a:normAutofit/>
          </a:bodyPr>
          <a:lstStyle/>
          <a:p>
            <a:r>
              <a:rPr lang="cs-CZ" dirty="0" smtClean="0"/>
              <a:t>Hledání souborů a složek (2)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4282" y="1500174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*</a:t>
            </a:r>
            <a:r>
              <a:rPr lang="cs-CZ" sz="2400" b="1" dirty="0" smtClean="0"/>
              <a:t> a</a:t>
            </a:r>
            <a:r>
              <a:rPr lang="cs-CZ" sz="2400" b="1" dirty="0" smtClean="0">
                <a:solidFill>
                  <a:srgbClr val="FF0000"/>
                </a:solidFill>
              </a:rPr>
              <a:t> ? </a:t>
            </a:r>
            <a:r>
              <a:rPr lang="cs-CZ" sz="2400" b="1" dirty="0" smtClean="0"/>
              <a:t>konvence </a:t>
            </a:r>
            <a:r>
              <a:rPr lang="cs-CZ" sz="2400" dirty="0" smtClean="0"/>
              <a:t>(úmluva)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 kde je v hledaném textu </a:t>
            </a:r>
            <a:r>
              <a:rPr lang="cs-CZ" sz="2400" dirty="0" smtClean="0">
                <a:solidFill>
                  <a:srgbClr val="FF0000"/>
                </a:solidFill>
              </a:rPr>
              <a:t>?</a:t>
            </a:r>
            <a:r>
              <a:rPr lang="cs-CZ" sz="2400" dirty="0" smtClean="0"/>
              <a:t>, pak na místě </a:t>
            </a:r>
            <a:r>
              <a:rPr lang="cs-CZ" sz="2400" dirty="0" smtClean="0">
                <a:solidFill>
                  <a:srgbClr val="FF0000"/>
                </a:solidFill>
              </a:rPr>
              <a:t>?</a:t>
            </a:r>
            <a:r>
              <a:rPr lang="cs-CZ" sz="2400" dirty="0" smtClean="0"/>
              <a:t> je nabídnut každý symbol (př.: ?ord → </a:t>
            </a:r>
            <a:r>
              <a:rPr lang="cs-CZ" sz="2400" dirty="0" err="1" smtClean="0"/>
              <a:t>word</a:t>
            </a:r>
            <a:r>
              <a:rPr lang="cs-CZ" sz="2400" dirty="0" smtClean="0"/>
              <a:t>, </a:t>
            </a:r>
            <a:r>
              <a:rPr lang="cs-CZ" sz="2400" dirty="0" err="1" smtClean="0"/>
              <a:t>Word</a:t>
            </a:r>
            <a:r>
              <a:rPr lang="cs-CZ" sz="2400" dirty="0" smtClean="0"/>
              <a:t>, kord, mord, </a:t>
            </a:r>
            <a:r>
              <a:rPr lang="cs-CZ" sz="2400" dirty="0" err="1" smtClean="0"/>
              <a:t>bord</a:t>
            </a:r>
            <a:r>
              <a:rPr lang="cs-CZ" sz="2400" dirty="0" smtClean="0"/>
              <a:t>,…)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 kde je v hledaném textu </a:t>
            </a:r>
            <a:r>
              <a:rPr lang="cs-CZ" sz="2400" dirty="0" smtClean="0">
                <a:solidFill>
                  <a:srgbClr val="FF0000"/>
                </a:solidFill>
              </a:rPr>
              <a:t>*</a:t>
            </a:r>
            <a:r>
              <a:rPr lang="cs-CZ" sz="2400" dirty="0" smtClean="0"/>
              <a:t>, pak na místě </a:t>
            </a:r>
            <a:r>
              <a:rPr lang="cs-CZ" sz="2400" dirty="0" smtClean="0">
                <a:solidFill>
                  <a:srgbClr val="FF0000"/>
                </a:solidFill>
              </a:rPr>
              <a:t>*</a:t>
            </a:r>
            <a:r>
              <a:rPr lang="cs-CZ" sz="2400" dirty="0" smtClean="0"/>
              <a:t> je nabídnuto více symbolů (př. *</a:t>
            </a:r>
            <a:r>
              <a:rPr lang="cs-CZ" sz="2400" dirty="0" err="1" smtClean="0"/>
              <a:t>rd</a:t>
            </a:r>
            <a:r>
              <a:rPr lang="cs-CZ" sz="2400" dirty="0" smtClean="0"/>
              <a:t> → </a:t>
            </a:r>
            <a:r>
              <a:rPr lang="cs-CZ" sz="2400" dirty="0" err="1" smtClean="0"/>
              <a:t>word</a:t>
            </a:r>
            <a:r>
              <a:rPr lang="cs-CZ" sz="2400" dirty="0" smtClean="0"/>
              <a:t>, </a:t>
            </a:r>
            <a:r>
              <a:rPr lang="cs-CZ" sz="2400" dirty="0" err="1" smtClean="0"/>
              <a:t>Word</a:t>
            </a:r>
            <a:r>
              <a:rPr lang="cs-CZ" sz="2400" dirty="0" smtClean="0"/>
              <a:t>, </a:t>
            </a:r>
            <a:r>
              <a:rPr lang="cs-CZ" sz="2400" dirty="0" err="1" smtClean="0"/>
              <a:t>konkord</a:t>
            </a:r>
            <a:r>
              <a:rPr lang="cs-CZ" sz="2400" dirty="0" smtClean="0"/>
              <a:t>, </a:t>
            </a:r>
            <a:r>
              <a:rPr lang="cs-CZ" sz="2400" dirty="0" err="1" smtClean="0"/>
              <a:t>prd</a:t>
            </a:r>
            <a:r>
              <a:rPr lang="cs-CZ" sz="2400" dirty="0" smtClean="0"/>
              <a:t>,…)</a:t>
            </a:r>
          </a:p>
          <a:p>
            <a:pPr lvl="1"/>
            <a:endParaRPr lang="cs-CZ" sz="2400" dirty="0" smtClean="0"/>
          </a:p>
          <a:p>
            <a:r>
              <a:rPr lang="cs-CZ" sz="2400" dirty="0" smtClean="0"/>
              <a:t> * a ? mají samostatnou platnost ve jménu a </a:t>
            </a:r>
            <a:r>
              <a:rPr lang="cs-CZ" sz="2400" dirty="0" smtClean="0"/>
              <a:t>samostatnou platnost v </a:t>
            </a:r>
            <a:r>
              <a:rPr lang="cs-CZ" sz="2400" dirty="0" smtClean="0"/>
              <a:t>příponě (př.: ?</a:t>
            </a:r>
            <a:r>
              <a:rPr lang="cs-CZ" sz="2400" dirty="0" err="1" smtClean="0"/>
              <a:t>org.j</a:t>
            </a:r>
            <a:r>
              <a:rPr lang="cs-CZ" sz="2400" dirty="0" smtClean="0"/>
              <a:t>*→</a:t>
            </a:r>
            <a:r>
              <a:rPr lang="cs-CZ" sz="2400" dirty="0" err="1" smtClean="0"/>
              <a:t>porg.jpg</a:t>
            </a:r>
            <a:r>
              <a:rPr lang="cs-CZ" sz="2400" dirty="0" smtClean="0"/>
              <a:t>, </a:t>
            </a:r>
            <a:r>
              <a:rPr lang="cs-CZ" sz="2400" dirty="0" err="1" smtClean="0"/>
              <a:t>Porg.jpeg</a:t>
            </a:r>
            <a:r>
              <a:rPr lang="cs-CZ" sz="2400" dirty="0" smtClean="0"/>
              <a:t>, </a:t>
            </a:r>
            <a:r>
              <a:rPr lang="cs-CZ" sz="2400" dirty="0" err="1" smtClean="0"/>
              <a:t>Borg.jpg</a:t>
            </a:r>
            <a:r>
              <a:rPr lang="cs-CZ" sz="2400" dirty="0" smtClean="0"/>
              <a:t>, </a:t>
            </a:r>
            <a:r>
              <a:rPr lang="cs-CZ" sz="2400" dirty="0" err="1" smtClean="0"/>
              <a:t>Borg.jp</a:t>
            </a:r>
            <a:r>
              <a:rPr lang="cs-CZ" sz="2400" dirty="0" smtClean="0"/>
              <a:t>,…)</a:t>
            </a:r>
          </a:p>
          <a:p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720" y="485776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3. Úkoly</a:t>
            </a:r>
            <a:r>
              <a:rPr lang="cs-CZ" sz="24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Vyzkoušejte konvenci při vyhledávání známých souborů</a:t>
            </a:r>
            <a:r>
              <a:rPr lang="cs-CZ" sz="2400" dirty="0" smtClean="0"/>
              <a:t>. (např.: </a:t>
            </a:r>
            <a:r>
              <a:rPr lang="cs-CZ" sz="2400" dirty="0" err="1" smtClean="0"/>
              <a:t>winword.exe</a:t>
            </a:r>
            <a:r>
              <a:rPr lang="cs-CZ" sz="2400" dirty="0" smtClean="0"/>
              <a:t>, </a:t>
            </a:r>
            <a:r>
              <a:rPr lang="cs-CZ" sz="2400" dirty="0" err="1" smtClean="0"/>
              <a:t>notepad.exe</a:t>
            </a:r>
            <a:r>
              <a:rPr lang="cs-CZ" sz="2400" dirty="0" smtClean="0"/>
              <a:t>)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650</Words>
  <Application>Microsoft Office PowerPoint</Application>
  <PresentationFormat>Předvádění na obrazovce (4:3)</PresentationFormat>
  <Paragraphs>89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HW, SW, jednotky, složky, soubory</vt:lpstr>
      <vt:lpstr>Jednotky, složky, soubory</vt:lpstr>
      <vt:lpstr>Snímek 5</vt:lpstr>
      <vt:lpstr>Snímek 6</vt:lpstr>
      <vt:lpstr>Soubory</vt:lpstr>
      <vt:lpstr>Hledání souborů a složek (1)</vt:lpstr>
      <vt:lpstr>Hledání souborů a složek (2)</vt:lpstr>
      <vt:lpstr>Mazání souborů a složek </vt:lpstr>
      <vt:lpstr>Snímek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Majer</dc:creator>
  <cp:lastModifiedBy>Herrmann</cp:lastModifiedBy>
  <cp:revision>72</cp:revision>
  <dcterms:created xsi:type="dcterms:W3CDTF">2013-01-02T15:20:53Z</dcterms:created>
  <dcterms:modified xsi:type="dcterms:W3CDTF">2014-03-18T15:44:52Z</dcterms:modified>
</cp:coreProperties>
</file>