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2" r:id="rId2"/>
    <p:sldId id="267" r:id="rId3"/>
    <p:sldId id="263" r:id="rId4"/>
    <p:sldId id="297" r:id="rId5"/>
    <p:sldId id="314" r:id="rId6"/>
    <p:sldId id="315" r:id="rId7"/>
    <p:sldId id="316" r:id="rId8"/>
    <p:sldId id="298" r:id="rId9"/>
    <p:sldId id="299" r:id="rId10"/>
    <p:sldId id="300" r:id="rId11"/>
    <p:sldId id="318" r:id="rId12"/>
    <p:sldId id="319" r:id="rId13"/>
    <p:sldId id="301" r:id="rId14"/>
    <p:sldId id="303" r:id="rId15"/>
    <p:sldId id="320" r:id="rId16"/>
    <p:sldId id="305" r:id="rId17"/>
    <p:sldId id="321" r:id="rId18"/>
    <p:sldId id="308" r:id="rId19"/>
    <p:sldId id="322" r:id="rId20"/>
    <p:sldId id="310" r:id="rId21"/>
    <p:sldId id="291" r:id="rId22"/>
    <p:sldId id="323" r:id="rId23"/>
    <p:sldId id="324" r:id="rId2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 autoAdjust="0"/>
    <p:restoredTop sz="94667" autoAdjust="0"/>
  </p:normalViewPr>
  <p:slideViewPr>
    <p:cSldViewPr>
      <p:cViewPr varScale="1">
        <p:scale>
          <a:sx n="94" d="100"/>
          <a:sy n="94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1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16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17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římá spojovací čára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Přímá spojovací čára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Přímá spojovací čára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Přímá spojovací čára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Přímá spojovací čára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Přímá spojovací čára 25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7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8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29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30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31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22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486D0-114D-4983-8985-5C63AB93A8B6}" type="datetimeFigureOut">
              <a:rPr lang="cs-CZ"/>
              <a:pPr>
                <a:defRPr/>
              </a:pPr>
              <a:t>12.7.2013</a:t>
            </a:fld>
            <a:endParaRPr lang="cs-CZ"/>
          </a:p>
        </p:txBody>
      </p:sp>
      <p:sp>
        <p:nvSpPr>
          <p:cNvPr id="23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EC3B2-508E-492B-A073-79AC6058FD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AA4A7-7709-4F9E-A68D-790AE5448DE0}" type="datetimeFigureOut">
              <a:rPr lang="cs-CZ"/>
              <a:pPr>
                <a:defRPr/>
              </a:pPr>
              <a:t>12.7.2013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3CD13-8B57-43E7-A303-2B375A6493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FD494-1B73-434E-82A2-F584CF189795}" type="datetimeFigureOut">
              <a:rPr lang="cs-CZ"/>
              <a:pPr>
                <a:defRPr/>
              </a:pPr>
              <a:t>12.7.2013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04B60-495A-41FD-A18B-FFA8E7B2FE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 descr="projekt logo vertikal barevné vycent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11064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2E754-DED6-4C54-8520-460241ECFAB8}" type="datetimeFigureOut">
              <a:rPr lang="cs-CZ"/>
              <a:pPr>
                <a:defRPr/>
              </a:pPr>
              <a:t>12.7.2013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4B6AE-B723-484E-97D2-9FC598EE58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6A463CA-EBC9-4143-99A0-FC131E81725D}" type="datetimeFigureOut">
              <a:rPr lang="cs-CZ"/>
              <a:pPr>
                <a:defRPr/>
              </a:pPr>
              <a:t>12.7.2013</a:t>
            </a:fld>
            <a:endParaRPr lang="cs-CZ"/>
          </a:p>
        </p:txBody>
      </p:sp>
      <p:sp>
        <p:nvSpPr>
          <p:cNvPr id="5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65AE02-BEC7-4947-832A-34981687C5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1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16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17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římá spojovací čára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Přímá spojovací čára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Přímá spojovací čára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Přímá spojovací čára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Přímá spojovací čára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bdélník 2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2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27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2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9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30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Přímá spojovací čára 31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55875-4C33-4680-9721-CE5FEFAE3434}" type="datetimeFigureOut">
              <a:rPr lang="cs-CZ"/>
              <a:pPr>
                <a:defRPr/>
              </a:pPr>
              <a:t>12.7.2013</a:t>
            </a:fld>
            <a:endParaRPr lang="cs-CZ"/>
          </a:p>
        </p:txBody>
      </p:sp>
      <p:sp>
        <p:nvSpPr>
          <p:cNvPr id="21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8E0EF-A931-4F52-B965-976D8E0E61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CFCA7-D761-4780-B975-7EE314D9C684}" type="datetimeFigureOut">
              <a:rPr lang="cs-CZ"/>
              <a:pPr>
                <a:defRPr/>
              </a:pPr>
              <a:t>12.7.2013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8A383-F073-4117-AB33-FEC64F6B68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1F577-FFC5-404A-8E82-1F27CBEB4A10}" type="datetimeFigureOut">
              <a:rPr lang="cs-CZ"/>
              <a:pPr>
                <a:defRPr/>
              </a:pPr>
              <a:t>12.7.2013</a:t>
            </a:fld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E0B15-66ED-4C18-9D09-EA9D16CDF2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8C8212-9E93-4AE3-958B-0AB8513F632F}" type="datetimeFigureOut">
              <a:rPr lang="cs-CZ"/>
              <a:pPr>
                <a:defRPr/>
              </a:pPr>
              <a:t>12.7.2013</a:t>
            </a:fld>
            <a:endParaRPr 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70434C7-3F01-476D-AD80-A778C13C55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1A2E0-93BB-446D-B6AD-3E57C4036A84}" type="datetimeFigureOut">
              <a:rPr lang="cs-CZ"/>
              <a:pPr>
                <a:defRPr/>
              </a:pPr>
              <a:t>12.7.2013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715FF-47FF-4529-BF4A-088723C610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Přímá spojovací čára 14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Přímá spojovací čára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Přímá spojovací čára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Obdélník 1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římá spojovací čára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Elipsa 2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841A09A-1C51-4D2D-B950-2593BB802D22}" type="datetimeFigureOut">
              <a:rPr lang="cs-CZ"/>
              <a:pPr>
                <a:defRPr/>
              </a:pPr>
              <a:t>12.7.2013</a:t>
            </a:fld>
            <a:endParaRPr lang="cs-CZ"/>
          </a:p>
        </p:txBody>
      </p:sp>
      <p:sp>
        <p:nvSpPr>
          <p:cNvPr id="13" name="Zástupný symbol pro číslo snímku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93D156A-8464-4FCA-B056-6804B87A8C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Elipsa 14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římá spojovací čára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Obdélník 1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římá spojovací čára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Přímá spojovací čára 1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Přímá spojovací čára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56F66D-CCB4-4A4A-848A-C40DB3FB7BE4}" type="datetimeFigureOut">
              <a:rPr lang="cs-CZ"/>
              <a:pPr>
                <a:defRPr/>
              </a:pPr>
              <a:t>12.7.2013</a:t>
            </a:fld>
            <a:endParaRPr lang="cs-CZ"/>
          </a:p>
        </p:txBody>
      </p:sp>
      <p:sp>
        <p:nvSpPr>
          <p:cNvPr id="13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37E3EE0-0F78-45F3-B11A-F3E8E54E6E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28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1E77B6-65C5-455F-87BA-29754AC3277B}" type="datetimeFigureOut">
              <a:rPr lang="cs-CZ"/>
              <a:pPr>
                <a:defRPr/>
              </a:pPr>
              <a:t>12.7.2013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01D95E-51D6-4BD2-98EA-BE3374E61D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08" r:id="rId4"/>
    <p:sldLayoutId id="2147483707" r:id="rId5"/>
    <p:sldLayoutId id="2147483712" r:id="rId6"/>
    <p:sldLayoutId id="2147483706" r:id="rId7"/>
    <p:sldLayoutId id="2147483713" r:id="rId8"/>
    <p:sldLayoutId id="2147483714" r:id="rId9"/>
    <p:sldLayoutId id="2147483705" r:id="rId10"/>
    <p:sldLayoutId id="2147483704" r:id="rId11"/>
    <p:sldLayoutId id="214748371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/index.php?title=Sum%C3%BD%C5%A1i&amp;oldid=9038929" TargetMode="External"/><Relationship Id="rId3" Type="http://schemas.openxmlformats.org/officeDocument/2006/relationships/hyperlink" Target="http://cs.wikipedia.org/w/index.php?title=Pelyn%C4%9Bk_%C4%8Dernob%C3%BDl&amp;oldid=8812436" TargetMode="External"/><Relationship Id="rId7" Type="http://schemas.openxmlformats.org/officeDocument/2006/relationships/hyperlink" Target="http://cs.wikipedia.org/w/index.php?title=Vlys&amp;oldid=8979622" TargetMode="External"/><Relationship Id="rId2" Type="http://schemas.openxmlformats.org/officeDocument/2006/relationships/hyperlink" Target="http://cs.wikipedia.org/w/index.php?title=Javor_babyka&amp;oldid=87769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/index.php?title=Lyska_%C4%8Dern%C3%A1&amp;oldid=8754143" TargetMode="External"/><Relationship Id="rId5" Type="http://schemas.openxmlformats.org/officeDocument/2006/relationships/hyperlink" Target="http://cs.wikipedia.org/w/index.php?title=Flo%C3%A9m&amp;oldid=8930371" TargetMode="External"/><Relationship Id="rId4" Type="http://schemas.openxmlformats.org/officeDocument/2006/relationships/hyperlink" Target="http://cs.wikipedia.org/w/index.php?title=Zlatob%C3%BDl&amp;oldid=922211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/index.php?title=Vyza_velk%C3%A1&amp;oldid=9311036" TargetMode="External"/><Relationship Id="rId2" Type="http://schemas.openxmlformats.org/officeDocument/2006/relationships/hyperlink" Target="http://cs.wikipedia.org/w/index.php?title=P%C3%BDr&amp;oldid=847084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wikipedia.org/w/index.php?title=Kavyl&amp;oldid=908134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0" y="85725"/>
            <a:ext cx="91440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2000">
                <a:latin typeface="Calibri" pitchFamily="34" charset="0"/>
              </a:rPr>
              <a:t>				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Číslo šablony: III/2</a:t>
            </a:r>
          </a:p>
          <a:p>
            <a:pPr algn="ctr"/>
            <a:r>
              <a:rPr lang="cs-CZ" sz="2000">
                <a:latin typeface="Calibri" pitchFamily="34" charset="0"/>
              </a:rPr>
              <a:t>VY_32_INOVACE_P3_1.8</a:t>
            </a:r>
          </a:p>
          <a:p>
            <a:pPr algn="ctr"/>
            <a:r>
              <a:rPr lang="cs-CZ" sz="2000" b="1">
                <a:latin typeface="Times New Roman" pitchFamily="18" charset="0"/>
                <a:cs typeface="Times New Roman" pitchFamily="18" charset="0"/>
              </a:rPr>
              <a:t>                         Tematická oblast: Práce se slovníky a Pravidly českého pravopisu</a:t>
            </a:r>
          </a:p>
          <a:p>
            <a:pPr algn="ctr"/>
            <a:r>
              <a:rPr lang="cs-CZ" sz="3200" b="1">
                <a:latin typeface="Times New Roman" pitchFamily="18" charset="0"/>
                <a:cs typeface="Times New Roman" pitchFamily="18" charset="0"/>
              </a:rPr>
              <a:t>           Vyjmenovaná slova známá/neznámá?</a:t>
            </a:r>
            <a:endParaRPr lang="cs-CZ" sz="3200" i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000">
                <a:latin typeface="Times New Roman" pitchFamily="18" charset="0"/>
                <a:cs typeface="Times New Roman" pitchFamily="18" charset="0"/>
              </a:rPr>
              <a:t>            Typ: DUM - kombinovaný</a:t>
            </a:r>
          </a:p>
          <a:p>
            <a:r>
              <a:rPr lang="cs-CZ" sz="2000">
                <a:latin typeface="Times New Roman" pitchFamily="18" charset="0"/>
                <a:cs typeface="Times New Roman" pitchFamily="18" charset="0"/>
              </a:rPr>
              <a:t>				Předmět: ČJS		</a:t>
            </a:r>
          </a:p>
          <a:p>
            <a:pPr algn="ctr"/>
            <a:r>
              <a:rPr lang="cs-CZ" sz="2000">
                <a:latin typeface="Times New Roman" pitchFamily="18" charset="0"/>
                <a:cs typeface="Times New Roman" pitchFamily="18" charset="0"/>
              </a:rPr>
              <a:t>	Ročník: 5. r. (6leté), 3. r.(4leté)</a:t>
            </a:r>
            <a:endParaRPr lang="cs-CZ" sz="2000"/>
          </a:p>
          <a:p>
            <a:endParaRPr lang="cs-CZ" sz="20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cs-CZ"/>
          </a:p>
        </p:txBody>
      </p:sp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2857500" y="4946650"/>
            <a:ext cx="348932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000">
                <a:solidFill>
                  <a:srgbClr val="000000"/>
                </a:solidFill>
                <a:cs typeface="Times New Roman" pitchFamily="18" charset="0"/>
              </a:rPr>
              <a:t>Zpracováno v rámci projektu</a:t>
            </a:r>
            <a:endParaRPr lang="cs-CZ" sz="800">
              <a:cs typeface="Times New Roman" pitchFamily="18" charset="0"/>
            </a:endParaRPr>
          </a:p>
          <a:p>
            <a:pPr algn="ctr" eaLnBrk="0" hangingPunct="0"/>
            <a:r>
              <a:rPr lang="cs-CZ">
                <a:solidFill>
                  <a:srgbClr val="000000"/>
                </a:solidFill>
                <a:cs typeface="Times New Roman" pitchFamily="18" charset="0"/>
              </a:rPr>
              <a:t>EU peníze školám</a:t>
            </a:r>
            <a:endParaRPr lang="cs-CZ" sz="800"/>
          </a:p>
          <a:p>
            <a:r>
              <a:rPr lang="cs-CZ" sz="1000">
                <a:latin typeface="Calibri" pitchFamily="34" charset="0"/>
              </a:rPr>
              <a:t>	  CZ.1.07/1.5.00/34.0296</a:t>
            </a:r>
          </a:p>
          <a:p>
            <a:pPr algn="ctr" eaLnBrk="0" hangingPunct="0"/>
            <a:r>
              <a:rPr lang="cs-CZ" sz="1300">
                <a:solidFill>
                  <a:srgbClr val="000000"/>
                </a:solidFill>
                <a:cs typeface="Times New Roman" pitchFamily="18" charset="0"/>
              </a:rPr>
              <a:t>Zpracovatel:</a:t>
            </a:r>
            <a:endParaRPr lang="cs-CZ" sz="800"/>
          </a:p>
          <a:p>
            <a:pPr algn="ctr" eaLnBrk="0" hangingPunct="0"/>
            <a:r>
              <a:rPr lang="cs-CZ" sz="2100" b="1">
                <a:solidFill>
                  <a:srgbClr val="00B0F0"/>
                </a:solidFill>
                <a:cs typeface="Times New Roman" pitchFamily="18" charset="0"/>
              </a:rPr>
              <a:t>Mgr. Romana Cieslarová</a:t>
            </a:r>
            <a:endParaRPr lang="cs-CZ" sz="800"/>
          </a:p>
          <a:p>
            <a:pPr algn="ctr" eaLnBrk="0" hangingPunct="0"/>
            <a:r>
              <a:rPr lang="cs-CZ" sz="1300">
                <a:solidFill>
                  <a:srgbClr val="000000"/>
                </a:solidFill>
                <a:cs typeface="Times New Roman" pitchFamily="18" charset="0"/>
              </a:rPr>
              <a:t>Gymnázium, Třinec, příspěvková organizace</a:t>
            </a:r>
          </a:p>
          <a:p>
            <a:pPr algn="ctr" eaLnBrk="0" hangingPunct="0"/>
            <a:r>
              <a:rPr lang="cs-CZ" sz="1300">
                <a:solidFill>
                  <a:srgbClr val="000000"/>
                </a:solidFill>
                <a:cs typeface="Times New Roman" pitchFamily="18" charset="0"/>
              </a:rPr>
              <a:t>Datum vytvoření:</a:t>
            </a:r>
            <a:r>
              <a:rPr lang="cs-CZ" sz="1300" b="1">
                <a:solidFill>
                  <a:srgbClr val="33CCFF"/>
                </a:solidFill>
                <a:cs typeface="Times New Roman" pitchFamily="18" charset="0"/>
              </a:rPr>
              <a:t> listopad 2012</a:t>
            </a:r>
            <a:endParaRPr lang="cs-CZ"/>
          </a:p>
        </p:txBody>
      </p:sp>
      <p:pic>
        <p:nvPicPr>
          <p:cNvPr id="14339" name="obrázek 1" descr="\\Galerie\public\Fotky\Foto školy a učebny\Škola v říjnu 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2565400"/>
            <a:ext cx="291465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OPVK_ve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002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4000" dirty="0" smtClean="0"/>
              <a:t>slynout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900863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r>
              <a:rPr lang="cs-CZ" sz="3200" smtClean="0"/>
              <a:t>být známý, proslulý, proslavený; slout</a:t>
            </a:r>
          </a:p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endParaRPr lang="cs-CZ" i="1" smtClean="0"/>
          </a:p>
          <a:p>
            <a:pPr>
              <a:buFont typeface="Wingdings" pitchFamily="2" charset="2"/>
              <a:buNone/>
            </a:pPr>
            <a:r>
              <a:rPr lang="cs-CZ" sz="3200" i="1" smtClean="0"/>
              <a:t>Hraběnka slynula ve společnosti svou krásou i moudrostí.</a:t>
            </a:r>
          </a:p>
        </p:txBody>
      </p:sp>
      <p:sp>
        <p:nvSpPr>
          <p:cNvPr id="23555" name="Zástupný symbol pro obsah 3"/>
          <p:cNvSpPr>
            <a:spLocks noGrp="1"/>
          </p:cNvSpPr>
          <p:nvPr>
            <p:ph sz="quarter" idx="2"/>
          </p:nvPr>
        </p:nvSpPr>
        <p:spPr>
          <a:xfrm>
            <a:off x="7786688" y="1600200"/>
            <a:ext cx="141287" cy="4572000"/>
          </a:xfrm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25"/>
          </a:xfrm>
        </p:spPr>
        <p:txBody>
          <a:bodyPr/>
          <a:lstStyle/>
          <a:p>
            <a:pPr algn="ctr">
              <a:defRPr/>
            </a:pPr>
            <a:r>
              <a:rPr lang="cs-CZ" sz="4000" dirty="0" smtClean="0"/>
              <a:t>vlys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3657600" cy="5029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b="1" smtClean="0"/>
              <a:t>Vlys</a:t>
            </a:r>
            <a:r>
              <a:rPr lang="cs-CZ" smtClean="0"/>
              <a:t> je v architektuře střední část kladí mezi architrávem a římsou, který tvoří průběžný hladký anebo členěný pás. </a:t>
            </a:r>
          </a:p>
          <a:p>
            <a:pPr>
              <a:buFont typeface="Wingdings" pitchFamily="2" charset="2"/>
              <a:buNone/>
            </a:pPr>
            <a:r>
              <a:rPr lang="cs-CZ" smtClean="0"/>
              <a:t>V přeneseném významu libovolný vodorovný pás na budovách, který je vyplněný figurálním, rostlinným nebo ornamentálním reliéfem.</a:t>
            </a:r>
          </a:p>
        </p:txBody>
      </p:sp>
      <p:sp>
        <p:nvSpPr>
          <p:cNvPr id="19460" name="Zástupný symbol pro obsah 3"/>
          <p:cNvSpPr>
            <a:spLocks noGrp="1"/>
          </p:cNvSpPr>
          <p:nvPr>
            <p:ph sz="quarter" idx="2"/>
          </p:nvPr>
        </p:nvSpPr>
        <p:spPr>
          <a:xfrm>
            <a:off x="3857625" y="1600200"/>
            <a:ext cx="4786313" cy="51149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r>
              <a:rPr lang="cs-CZ" sz="1200" smtClean="0"/>
              <a:t>MAGGS, Michael. </a:t>
            </a:r>
            <a:r>
              <a:rPr lang="cs-CZ" sz="1200" i="1" smtClean="0"/>
              <a:t>Wikipedia.cz</a:t>
            </a:r>
            <a:r>
              <a:rPr lang="cs-CZ" sz="1200" smtClean="0"/>
              <a:t> [online]. [cit. 1.2.2013]. Dostupný na WWW: http://upload.wikimedia.org/wikipedia/commons/thumb/4/43/Decorative_emblems_The_Circus_Bath.jpg/800px-Decorative_emblems_The_Circus_Bath.jpg</a:t>
            </a:r>
          </a:p>
        </p:txBody>
      </p:sp>
      <p:pic>
        <p:nvPicPr>
          <p:cNvPr id="81922" name="Picture 2" descr="Soubor:Decorative emblems The Circus Ba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2714625"/>
            <a:ext cx="4786312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46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4000" dirty="0" smtClean="0"/>
              <a:t>smýčit </a:t>
            </a:r>
            <a:r>
              <a:rPr lang="cs-CZ" sz="3200" dirty="0" smtClean="0"/>
              <a:t>(odvozené od smýkat)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3200" smtClean="0"/>
              <a:t>utírat, otírat z prachu, pavučin apod., uklízet, zejména stěny a strop</a:t>
            </a:r>
          </a:p>
          <a:p>
            <a:pPr>
              <a:buFont typeface="Wingdings" pitchFamily="2" charset="2"/>
              <a:buNone/>
            </a:pPr>
            <a:endParaRPr lang="cs-CZ" sz="3200" smtClean="0"/>
          </a:p>
          <a:p>
            <a:pPr>
              <a:buFont typeface="Wingdings" pitchFamily="2" charset="2"/>
              <a:buNone/>
            </a:pPr>
            <a:endParaRPr lang="cs-CZ" sz="3200" smtClean="0"/>
          </a:p>
          <a:p>
            <a:pPr>
              <a:buFont typeface="Wingdings" pitchFamily="2" charset="2"/>
              <a:buNone/>
            </a:pPr>
            <a:r>
              <a:rPr lang="cs-CZ" sz="3200" i="1" smtClean="0"/>
              <a:t>Dívka vysmýčila v chaloupce každý kout.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4000" dirty="0" smtClean="0"/>
              <a:t>mykat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cs-CZ" sz="3200" smtClean="0"/>
              <a:t>1. kývat, mávat, komíhat, např. paží nebo ohonem</a:t>
            </a:r>
          </a:p>
          <a:p>
            <a:pPr marL="457200" indent="-457200">
              <a:buFont typeface="Wingdings" pitchFamily="2" charset="2"/>
              <a:buAutoNum type="arabicPeriod"/>
            </a:pPr>
            <a:endParaRPr lang="cs-CZ" sz="3200" smtClean="0"/>
          </a:p>
          <a:p>
            <a:pPr marL="457200" indent="-457200">
              <a:buFont typeface="Wingdings" pitchFamily="2" charset="2"/>
              <a:buNone/>
            </a:pPr>
            <a:r>
              <a:rPr lang="cs-CZ" sz="3200" i="1" smtClean="0"/>
              <a:t>Muž prudce mykal rychtářovou rukou.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14875" y="1600200"/>
            <a:ext cx="3571875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3200" smtClean="0"/>
              <a:t>2. urovnávat vlákna příze do jednoho směru </a:t>
            </a:r>
          </a:p>
          <a:p>
            <a:pPr>
              <a:buFont typeface="Wingdings" pitchFamily="2" charset="2"/>
              <a:buNone/>
            </a:pPr>
            <a:endParaRPr lang="cs-CZ" sz="3200" smtClean="0"/>
          </a:p>
          <a:p>
            <a:pPr>
              <a:buFont typeface="Wingdings" pitchFamily="2" charset="2"/>
              <a:buNone/>
            </a:pPr>
            <a:r>
              <a:rPr lang="cs-CZ" sz="3200" i="1" smtClean="0"/>
              <a:t>   </a:t>
            </a:r>
          </a:p>
          <a:p>
            <a:pPr>
              <a:buFont typeface="Wingdings" pitchFamily="2" charset="2"/>
              <a:buNone/>
            </a:pPr>
            <a:r>
              <a:rPr lang="cs-CZ" sz="3200" i="1" smtClean="0"/>
              <a:t>mykaná příze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25"/>
          </a:xfrm>
        </p:spPr>
        <p:txBody>
          <a:bodyPr/>
          <a:lstStyle/>
          <a:p>
            <a:pPr algn="ctr">
              <a:defRPr/>
            </a:pPr>
            <a:r>
              <a:rPr lang="cs-CZ" sz="4000" dirty="0" smtClean="0"/>
              <a:t>sumýš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4313" y="1600200"/>
            <a:ext cx="3714750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cs-CZ" b="1" smtClean="0"/>
          </a:p>
          <a:p>
            <a:pPr>
              <a:buFont typeface="Wingdings" pitchFamily="2" charset="2"/>
              <a:buNone/>
            </a:pPr>
            <a:r>
              <a:rPr lang="cs-CZ" sz="3200" b="1" smtClean="0"/>
              <a:t>Sumýši</a:t>
            </a:r>
            <a:r>
              <a:rPr lang="cs-CZ" sz="3200" smtClean="0"/>
              <a:t> , někdy též „</a:t>
            </a:r>
            <a:r>
              <a:rPr lang="cs-CZ" sz="3200" b="1" smtClean="0"/>
              <a:t>mořské okurky</a:t>
            </a:r>
            <a:r>
              <a:rPr lang="cs-CZ" sz="3200" smtClean="0"/>
              <a:t>“, je třída ostnokožců.</a:t>
            </a:r>
          </a:p>
          <a:p>
            <a:pPr>
              <a:buFont typeface="Wingdings" pitchFamily="2" charset="2"/>
              <a:buNone/>
            </a:pPr>
            <a:r>
              <a:rPr lang="cs-CZ" sz="3200" smtClean="0"/>
              <a:t>Vyznačují  se válcovitým protáhlým a měkkým tělem. </a:t>
            </a:r>
          </a:p>
        </p:txBody>
      </p:sp>
      <p:sp>
        <p:nvSpPr>
          <p:cNvPr id="22532" name="Zástupný symbol pro obsah 3"/>
          <p:cNvSpPr>
            <a:spLocks noGrp="1"/>
          </p:cNvSpPr>
          <p:nvPr>
            <p:ph sz="quarter" idx="2"/>
          </p:nvPr>
        </p:nvSpPr>
        <p:spPr>
          <a:xfrm>
            <a:off x="3643313" y="1600200"/>
            <a:ext cx="4643437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r>
              <a:rPr lang="cs-CZ" sz="1200" smtClean="0"/>
              <a:t>INAGLORY, Brocken. </a:t>
            </a:r>
            <a:r>
              <a:rPr lang="cs-CZ" sz="1200" i="1" smtClean="0"/>
              <a:t>Wikipedia.cz</a:t>
            </a:r>
            <a:r>
              <a:rPr lang="cs-CZ" sz="1200" smtClean="0"/>
              <a:t> [online]. [cit. 1.2.2013]. Dostupný na WWW: http://upload.wikimedia.org/wikipedia/commons/thumb/5/5a/Sea_cucumber_in_kona.jpg/731px-Sea_cucumber_in_kona.jpg</a:t>
            </a:r>
          </a:p>
        </p:txBody>
      </p:sp>
      <p:pic>
        <p:nvPicPr>
          <p:cNvPr id="45058" name="Picture 2" descr="Soubor:Sea cucumber in ko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1357313"/>
            <a:ext cx="48736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3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53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4000" dirty="0" smtClean="0"/>
              <a:t>pych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457200" indent="-457200">
              <a:buFont typeface="Wingdings" pitchFamily="2" charset="2"/>
              <a:buAutoNum type="arabicPeriod"/>
            </a:pPr>
            <a:endParaRPr lang="cs-CZ" sz="3600" smtClean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cs-CZ" sz="3600" smtClean="0"/>
              <a:t>poškození nebo krádež cizího polního, lesního nebo vodního majetku (polní, vodní, lesní pych; dopouštět se pychu)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cs-CZ" sz="3600" smtClean="0"/>
              <a:t>zpupné, násilné jednání; zvůle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cs-CZ" sz="3600" smtClean="0"/>
              <a:t>okázalost, nádhera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sz="4000" dirty="0" smtClean="0"/>
              <a:t>pýr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cs-CZ" b="1" smtClean="0"/>
          </a:p>
          <a:p>
            <a:pPr>
              <a:buFont typeface="Wingdings" pitchFamily="2" charset="2"/>
              <a:buNone/>
            </a:pPr>
            <a:r>
              <a:rPr lang="cs-CZ" sz="3200" b="1" smtClean="0"/>
              <a:t>Pýr</a:t>
            </a:r>
            <a:r>
              <a:rPr lang="cs-CZ" sz="3200" smtClean="0"/>
              <a:t> je rod trav, tedy z čeledi lipnicovitých.</a:t>
            </a:r>
          </a:p>
          <a:p>
            <a:pPr>
              <a:buFont typeface="Wingdings" pitchFamily="2" charset="2"/>
              <a:buNone/>
            </a:pPr>
            <a:r>
              <a:rPr lang="cs-CZ" sz="320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cs-CZ" sz="3200" b="1" smtClean="0"/>
              <a:t>Pýr plazivý</a:t>
            </a:r>
            <a:r>
              <a:rPr lang="cs-CZ" sz="3200" smtClean="0"/>
              <a:t>, rostoucí hojně i v ČR, je obtížný plevel.</a:t>
            </a:r>
          </a:p>
        </p:txBody>
      </p:sp>
      <p:sp>
        <p:nvSpPr>
          <p:cNvPr id="24580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270375" y="857250"/>
            <a:ext cx="3657600" cy="5715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r>
              <a:rPr lang="cs-CZ" sz="1200" smtClean="0"/>
              <a:t>KÖHLER, Franz Eugen. </a:t>
            </a:r>
            <a:r>
              <a:rPr lang="cs-CZ" sz="1200" i="1" smtClean="0"/>
              <a:t>Wikipedia.cz</a:t>
            </a:r>
            <a:r>
              <a:rPr lang="cs-CZ" sz="1200" smtClean="0"/>
              <a:t> [online]. [cit. 1.2.2013]. Dostupný na WWW: http://upload.wikimedia.org/wikipedia/commons/8/89/Elytrigia_repens_-_K%C3%B6hler%E2%80%93s_Medizinal-Pflanzen-203.jpg</a:t>
            </a:r>
          </a:p>
        </p:txBody>
      </p:sp>
      <p:pic>
        <p:nvPicPr>
          <p:cNvPr id="43010" name="Picture 2" descr="http://upload.wikimedia.org/wikipedia/commons/8/89/Elytrigia_repens_-_K%C3%B6hler%E2%80%93s_Medizinal-Pflanzen-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41007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5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4000" dirty="0" smtClean="0"/>
              <a:t>vyžle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58113" cy="4873625"/>
          </a:xfrm>
        </p:spPr>
        <p:txBody>
          <a:bodyPr/>
          <a:lstStyle/>
          <a:p>
            <a:pPr marL="457200" indent="-457200">
              <a:buFont typeface="Wingdings" pitchFamily="2" charset="2"/>
              <a:buAutoNum type="arabicPeriod"/>
            </a:pPr>
            <a:endParaRPr lang="cs-CZ" sz="4000" smtClean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cs-CZ" sz="4000" smtClean="0"/>
              <a:t>plemeno menšího loveckého psa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cs-CZ" sz="4000" smtClean="0"/>
              <a:t>pohádková bytost, zpravidla malý, hubený, strašidelný pes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cs-CZ" sz="4000" i="1" smtClean="0"/>
              <a:t>expr.</a:t>
            </a:r>
            <a:r>
              <a:rPr lang="cs-CZ" sz="4000" smtClean="0"/>
              <a:t> velmi hubené dítě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87"/>
          </a:xfrm>
        </p:spPr>
        <p:txBody>
          <a:bodyPr/>
          <a:lstStyle/>
          <a:p>
            <a:pPr algn="ctr">
              <a:defRPr/>
            </a:pPr>
            <a:r>
              <a:rPr lang="cs-CZ" sz="4000" dirty="0" smtClean="0"/>
              <a:t>vyza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71563"/>
            <a:ext cx="7472363" cy="51006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800" b="1" smtClean="0"/>
              <a:t>Vyza velká</a:t>
            </a:r>
            <a:r>
              <a:rPr lang="cs-CZ" sz="2800" smtClean="0"/>
              <a:t> je ryba z černomořské oblasti příbuzná jeseteru. Vyzy rostou velmi pomalu a dožívají se až 118 let. Mohou přitom dosáhnout délky až téměř 8,5 metru a hmotnosti 1000 kg, nejtěžší jedinec měl 1 571 kg. Loví se převážně pro jikry známé jako černý kaviár.</a:t>
            </a:r>
          </a:p>
        </p:txBody>
      </p:sp>
      <p:sp>
        <p:nvSpPr>
          <p:cNvPr id="26628" name="Zástupný symbol pro obsah 3"/>
          <p:cNvSpPr>
            <a:spLocks noGrp="1"/>
          </p:cNvSpPr>
          <p:nvPr>
            <p:ph sz="quarter" idx="2"/>
          </p:nvPr>
        </p:nvSpPr>
        <p:spPr>
          <a:xfrm>
            <a:off x="857250" y="1600200"/>
            <a:ext cx="7070725" cy="4686300"/>
          </a:xfrm>
        </p:spPr>
        <p:txBody>
          <a:bodyPr/>
          <a:lstStyle/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r>
              <a:rPr lang="cs-CZ" sz="1200" smtClean="0"/>
              <a:t>CADA, Robbie. </a:t>
            </a:r>
            <a:r>
              <a:rPr lang="cs-CZ" sz="1200" i="1" smtClean="0"/>
              <a:t>Wikipedia.cz</a:t>
            </a:r>
            <a:r>
              <a:rPr lang="cs-CZ" sz="1200" smtClean="0"/>
              <a:t> [online]. [cit. 1.2.2013]. Dostupný na WWW: http://upload.wikimedia.org/wikipedia/commons/e/e7/Beluga_sturgeon.png</a:t>
            </a:r>
          </a:p>
        </p:txBody>
      </p:sp>
      <p:pic>
        <p:nvPicPr>
          <p:cNvPr id="39938" name="Picture 2" descr="http://upload.wikimedia.org/wikipedia/commons/e/e7/Beluga_sturge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4214813"/>
            <a:ext cx="57531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6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4000" dirty="0" smtClean="0"/>
              <a:t>cavyky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cs-CZ" sz="3200" smtClean="0"/>
          </a:p>
          <a:p>
            <a:pPr>
              <a:buFont typeface="Wingdings" pitchFamily="2" charset="2"/>
              <a:buNone/>
            </a:pPr>
            <a:r>
              <a:rPr lang="cs-CZ" sz="3200" smtClean="0"/>
              <a:t>okolky, průtahy, drahoty (pomnožné)</a:t>
            </a:r>
          </a:p>
          <a:p>
            <a:pPr>
              <a:buFont typeface="Wingdings" pitchFamily="2" charset="2"/>
              <a:buNone/>
            </a:pPr>
            <a:endParaRPr lang="cs-CZ" sz="3200" smtClean="0"/>
          </a:p>
          <a:p>
            <a:pPr>
              <a:buFont typeface="Wingdings" pitchFamily="2" charset="2"/>
              <a:buNone/>
            </a:pPr>
            <a:endParaRPr lang="cs-CZ" sz="3200" i="1" smtClean="0"/>
          </a:p>
          <a:p>
            <a:pPr>
              <a:buFont typeface="Wingdings" pitchFamily="2" charset="2"/>
              <a:buNone/>
            </a:pPr>
            <a:r>
              <a:rPr lang="cs-CZ" sz="3200" i="1" smtClean="0"/>
              <a:t>Jaképak cavyky!</a:t>
            </a:r>
          </a:p>
          <a:p>
            <a:pPr>
              <a:buFont typeface="Wingdings" pitchFamily="2" charset="2"/>
              <a:buNone/>
            </a:pPr>
            <a:endParaRPr lang="cs-CZ" sz="3200" i="1" smtClean="0"/>
          </a:p>
          <a:p>
            <a:pPr>
              <a:buFont typeface="Wingdings" pitchFamily="2" charset="2"/>
              <a:buNone/>
            </a:pPr>
            <a:r>
              <a:rPr lang="cs-CZ" sz="3200" i="1" smtClean="0"/>
              <a:t>Pustili se do práce bez dlouhých cavyků.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Metodický list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cs-CZ" sz="2800" smtClean="0">
                <a:latin typeface="Arial" charset="0"/>
                <a:cs typeface="Arial" charset="0"/>
              </a:rPr>
              <a:t>   Digitální učební materiál je součástí tematické oblasti </a:t>
            </a:r>
            <a:r>
              <a:rPr lang="cs-CZ" sz="2800" b="1" smtClean="0">
                <a:latin typeface="Arial" charset="0"/>
                <a:cs typeface="Arial" charset="0"/>
              </a:rPr>
              <a:t>Práce se slovníky a Pravidly českého pravopisu</a:t>
            </a:r>
            <a:r>
              <a:rPr lang="cs-CZ" sz="2800" smtClean="0">
                <a:latin typeface="Arial" charset="0"/>
                <a:cs typeface="Arial" charset="0"/>
              </a:rPr>
              <a:t>. Je určen </a:t>
            </a:r>
            <a:br>
              <a:rPr lang="cs-CZ" sz="2800" smtClean="0">
                <a:latin typeface="Arial" charset="0"/>
                <a:cs typeface="Arial" charset="0"/>
              </a:rPr>
            </a:br>
            <a:r>
              <a:rPr lang="cs-CZ" sz="2800" smtClean="0">
                <a:latin typeface="Arial" charset="0"/>
                <a:cs typeface="Arial" charset="0"/>
              </a:rPr>
              <a:t>pro žáky předmaturitních ročníků v předmětu seminář z českého jazyka a literatury, ale je ho možno zařadit do výuky českého jazyka a literatury v kterémkoli ročníku. Slouží k objasnění významu méně známých vyjmenovaných slov.</a:t>
            </a:r>
          </a:p>
          <a:p>
            <a:pPr algn="just">
              <a:buFont typeface="Wingdings" pitchFamily="2" charset="2"/>
              <a:buNone/>
            </a:pPr>
            <a:r>
              <a:rPr lang="cs-CZ" sz="2800" smtClean="0">
                <a:latin typeface="Arial" charset="0"/>
                <a:cs typeface="Arial" charset="0"/>
              </a:rPr>
              <a:t>   Inovace spočívá ve využití interaktivního prostředí.</a:t>
            </a:r>
          </a:p>
          <a:p>
            <a:pPr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sz="4000" dirty="0" smtClean="0"/>
              <a:t>kavyl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785813"/>
            <a:ext cx="7829550" cy="53863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b="1" smtClean="0"/>
              <a:t>Kavyl</a:t>
            </a:r>
            <a:r>
              <a:rPr lang="cs-CZ" smtClean="0"/>
              <a:t> je rod trav, tedy z čeledi lipnicovitých. </a:t>
            </a:r>
          </a:p>
        </p:txBody>
      </p:sp>
      <p:sp>
        <p:nvSpPr>
          <p:cNvPr id="28676" name="Zástupný symbol pro obsah 3"/>
          <p:cNvSpPr>
            <a:spLocks noGrp="1"/>
          </p:cNvSpPr>
          <p:nvPr>
            <p:ph sz="quarter" idx="2"/>
          </p:nvPr>
        </p:nvSpPr>
        <p:spPr>
          <a:xfrm>
            <a:off x="357188" y="1600200"/>
            <a:ext cx="7570787" cy="50434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r>
              <a:rPr lang="cs-CZ" sz="1200" smtClean="0"/>
              <a:t>PORSE, Sten. </a:t>
            </a:r>
            <a:r>
              <a:rPr lang="cs-CZ" sz="1200" i="1" smtClean="0"/>
              <a:t>Wikipedia.cz</a:t>
            </a:r>
            <a:r>
              <a:rPr lang="cs-CZ" sz="1200" smtClean="0"/>
              <a:t> [online]. [cit. 1.2.2013]. Dostupný na WWW: http://upload.wikimedia.org/wikipedia/commons/thumb/9/96/Stipa-pennata-fruiting.JPG/800px-Stipa-pennata-fruiting.JPG</a:t>
            </a:r>
          </a:p>
        </p:txBody>
      </p:sp>
      <p:pic>
        <p:nvPicPr>
          <p:cNvPr id="37890" name="Picture 2" descr="Soubor:Stipa-pennata-frui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357313"/>
            <a:ext cx="7169150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67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400" b="1" dirty="0" smtClean="0">
                <a:latin typeface="Times New Roman" pitchFamily="18" charset="0"/>
                <a:cs typeface="Times New Roman" pitchFamily="18" charset="0"/>
              </a:rPr>
              <a:t>Použitá literatura: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b="1" i="1" smtClean="0"/>
          </a:p>
          <a:p>
            <a:pPr eaLnBrk="1" hangingPunct="1">
              <a:buFont typeface="Wingdings" pitchFamily="2" charset="2"/>
              <a:buNone/>
            </a:pPr>
            <a:r>
              <a:rPr lang="cs-CZ" sz="3200" i="1" smtClean="0">
                <a:latin typeface="Arial" charset="0"/>
                <a:cs typeface="Arial" charset="0"/>
              </a:rPr>
              <a:t>Slovník spisovné češtiny pro školu a veřejnost.</a:t>
            </a:r>
            <a:r>
              <a:rPr lang="cs-CZ" sz="3200" smtClean="0">
                <a:latin typeface="Arial" charset="0"/>
                <a:cs typeface="Arial" charset="0"/>
              </a:rPr>
              <a:t> Praha : Academia, nakladatelství AV ČR, 1998. ISBN 80-200-0493-9.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3200" smtClean="0">
                <a:latin typeface="Arial" charset="0"/>
                <a:cs typeface="Arial" charset="0"/>
              </a:rPr>
              <a:t>HARTMANNOVÁ, Věra a kol. </a:t>
            </a:r>
            <a:r>
              <a:rPr lang="cs-CZ" sz="3200" i="1" smtClean="0">
                <a:latin typeface="Arial" charset="0"/>
                <a:cs typeface="Arial" charset="0"/>
              </a:rPr>
              <a:t>Pravidla českého pravopisu. </a:t>
            </a:r>
            <a:r>
              <a:rPr lang="cs-CZ" sz="3200" smtClean="0">
                <a:latin typeface="Arial" charset="0"/>
                <a:cs typeface="Arial" charset="0"/>
              </a:rPr>
              <a:t>Olomouc : Nakladatelství Olomouc s.r.o., 2004. ISBN 80-7182-146-2.</a:t>
            </a:r>
          </a:p>
          <a:p>
            <a:pPr eaLnBrk="1" hangingPunct="1">
              <a:buFont typeface="Wingdings" pitchFamily="2" charset="2"/>
              <a:buNone/>
            </a:pPr>
            <a:endParaRPr lang="cs-CZ" sz="320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sz="3600" b="1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Internetové zdroje informací:</a:t>
            </a:r>
            <a:endParaRPr lang="cs-CZ" dirty="0"/>
          </a:p>
        </p:txBody>
      </p:sp>
      <p:sp>
        <p:nvSpPr>
          <p:cNvPr id="3584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25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1400" i="1" smtClean="0"/>
              <a:t>Wikipedie: Otevřená encyklopedie: Javor babyka</a:t>
            </a:r>
            <a:r>
              <a:rPr lang="cs-CZ" sz="1400" smtClean="0"/>
              <a:t> [online]. c2012 [citováno 25. 11. 2012]. Dostupný z WWW: &lt;</a:t>
            </a:r>
            <a:r>
              <a:rPr lang="cs-CZ" sz="1400" smtClean="0">
                <a:hlinkClick r:id="rId2"/>
              </a:rPr>
              <a:t>http://cs.wikipedia.org/w/index.php?title=Javor_babyka&amp;oldid=8776902</a:t>
            </a:r>
            <a:r>
              <a:rPr lang="cs-CZ" sz="1400" smtClean="0"/>
              <a:t>&gt; </a:t>
            </a:r>
          </a:p>
          <a:p>
            <a:pPr>
              <a:buFont typeface="Wingdings" pitchFamily="2" charset="2"/>
              <a:buNone/>
            </a:pPr>
            <a:r>
              <a:rPr lang="cs-CZ" sz="1400" i="1" smtClean="0"/>
              <a:t>Wikipedie: Otevřená encyklopedie: Pelyněk černobýl</a:t>
            </a:r>
            <a:r>
              <a:rPr lang="cs-CZ" sz="1400" smtClean="0"/>
              <a:t> [online]. c2012 [citováno 25. 11. 2012]. Dostupný z WWW: &lt;</a:t>
            </a:r>
            <a:r>
              <a:rPr lang="cs-CZ" sz="1400" smtClean="0">
                <a:hlinkClick r:id="rId3"/>
              </a:rPr>
              <a:t>http://cs.wikipedia.org/w/index.php?title=Pelyn%C4%9Bk_%C4%8Dernob%C3%BDl&amp;oldid=8812436</a:t>
            </a:r>
            <a:r>
              <a:rPr lang="cs-CZ" sz="1400" smtClean="0"/>
              <a:t>&gt; </a:t>
            </a:r>
          </a:p>
          <a:p>
            <a:pPr>
              <a:buFont typeface="Wingdings" pitchFamily="2" charset="2"/>
              <a:buNone/>
            </a:pPr>
            <a:r>
              <a:rPr lang="cs-CZ" sz="1400" i="1" smtClean="0"/>
              <a:t>Wikipedie: Otevřená encyklopedie: Zlatobýl</a:t>
            </a:r>
            <a:r>
              <a:rPr lang="cs-CZ" sz="1400" smtClean="0"/>
              <a:t> [online]. c2012 [citováno 25. 11. 2012]. Dostupný z WWW: &lt;</a:t>
            </a:r>
            <a:r>
              <a:rPr lang="cs-CZ" sz="1400" smtClean="0">
                <a:hlinkClick r:id="rId4"/>
              </a:rPr>
              <a:t>http://cs.wikipedia.org/w/index.php?title=Zlatob%C3%BDl&amp;oldid=9222111</a:t>
            </a:r>
            <a:r>
              <a:rPr lang="cs-CZ" sz="1400" smtClean="0"/>
              <a:t>&gt; </a:t>
            </a:r>
          </a:p>
          <a:p>
            <a:pPr>
              <a:buFont typeface="Wingdings" pitchFamily="2" charset="2"/>
              <a:buNone/>
            </a:pPr>
            <a:r>
              <a:rPr lang="cs-CZ" sz="1400" i="1" smtClean="0"/>
              <a:t>Wikipedie: Otevřená encyklopedie: Floém</a:t>
            </a:r>
            <a:r>
              <a:rPr lang="cs-CZ" sz="1400" smtClean="0"/>
              <a:t> [online]. c2012 [citováno 25. 11. 2012]. Dostupný z WWW: &lt;</a:t>
            </a:r>
            <a:r>
              <a:rPr lang="cs-CZ" sz="1400" smtClean="0">
                <a:hlinkClick r:id="rId5"/>
              </a:rPr>
              <a:t>http://cs.wikipedia.org/w/index.php?title=Flo%C3%A9m&amp;oldid=8930371</a:t>
            </a:r>
            <a:r>
              <a:rPr lang="cs-CZ" sz="1400" smtClean="0"/>
              <a:t>&gt; </a:t>
            </a:r>
          </a:p>
          <a:p>
            <a:pPr>
              <a:buFont typeface="Wingdings" pitchFamily="2" charset="2"/>
              <a:buNone/>
            </a:pPr>
            <a:r>
              <a:rPr lang="cs-CZ" sz="1400" i="1" smtClean="0"/>
              <a:t>Wikipedie: Otevřená encyklopedie: Lyska černá</a:t>
            </a:r>
            <a:r>
              <a:rPr lang="cs-CZ" sz="1400" smtClean="0"/>
              <a:t> [online]. c2012 [citováno 25. 11. 2012]. Dostupný z WWW: &lt;</a:t>
            </a:r>
            <a:r>
              <a:rPr lang="cs-CZ" sz="1400" smtClean="0">
                <a:hlinkClick r:id="rId6"/>
              </a:rPr>
              <a:t>http://cs.wikipedia.org/w/index.php?title=Lyska_%C4%8Dern%C3%A1&amp;oldid=8754143</a:t>
            </a:r>
            <a:r>
              <a:rPr lang="cs-CZ" sz="1400" smtClean="0"/>
              <a:t>&gt; </a:t>
            </a:r>
          </a:p>
          <a:p>
            <a:pPr>
              <a:buFont typeface="Wingdings" pitchFamily="2" charset="2"/>
              <a:buNone/>
            </a:pPr>
            <a:r>
              <a:rPr lang="cs-CZ" sz="1400" i="1" smtClean="0"/>
              <a:t>Wikipedie: Otevřená encyklopedie: Vlys</a:t>
            </a:r>
            <a:r>
              <a:rPr lang="cs-CZ" sz="1400" smtClean="0"/>
              <a:t> [online]. c2012 [citováno 25. 11. 2012]. Dostupný z WWW: &lt;</a:t>
            </a:r>
            <a:r>
              <a:rPr lang="cs-CZ" sz="1400" smtClean="0">
                <a:hlinkClick r:id="rId7"/>
              </a:rPr>
              <a:t>http://cs.wikipedia.org/w/index.php?title=Vlys&amp;oldid=8979622</a:t>
            </a:r>
            <a:r>
              <a:rPr lang="cs-CZ" sz="1400" smtClean="0"/>
              <a:t>&gt; </a:t>
            </a:r>
          </a:p>
          <a:p>
            <a:pPr>
              <a:buFont typeface="Wingdings" pitchFamily="2" charset="2"/>
              <a:buNone/>
            </a:pPr>
            <a:r>
              <a:rPr lang="cs-CZ" sz="1400" i="1" smtClean="0"/>
              <a:t>Wikipedie: Otevřená encyklopedie: Sumýši</a:t>
            </a:r>
            <a:r>
              <a:rPr lang="cs-CZ" sz="1400" smtClean="0"/>
              <a:t> [online]. c2012 [citováno 25. 11. 2012]. Dostupný z WWW: &lt;</a:t>
            </a:r>
            <a:r>
              <a:rPr lang="cs-CZ" sz="1400" smtClean="0">
                <a:hlinkClick r:id="rId8"/>
              </a:rPr>
              <a:t>http://cs.wikipedia.org/w/index.php?title=Sum%C3%BD%C5%A1i&amp;oldid=9038929</a:t>
            </a:r>
            <a:r>
              <a:rPr lang="cs-CZ" sz="1400" smtClean="0"/>
              <a:t>&gt;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686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00988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1400" i="1" smtClean="0"/>
              <a:t>Wikipedie: Otevřená encyklopedie: Pýr</a:t>
            </a:r>
            <a:r>
              <a:rPr lang="cs-CZ" sz="1400" smtClean="0"/>
              <a:t> [online]. c2012 [citováno 25. 11. 2012]. Dostupný z WWW: &lt;</a:t>
            </a:r>
            <a:r>
              <a:rPr lang="cs-CZ" sz="1400" smtClean="0">
                <a:hlinkClick r:id="rId2"/>
              </a:rPr>
              <a:t>http://cs.wikipedia.org/w/index.php?title=P%C3%BDr&amp;oldid=8470849</a:t>
            </a:r>
            <a:r>
              <a:rPr lang="cs-CZ" sz="1400" smtClean="0"/>
              <a:t>&gt; </a:t>
            </a:r>
          </a:p>
          <a:p>
            <a:pPr>
              <a:buFont typeface="Wingdings" pitchFamily="2" charset="2"/>
              <a:buNone/>
            </a:pPr>
            <a:r>
              <a:rPr lang="cs-CZ" sz="1400" i="1" smtClean="0"/>
              <a:t>Wikipedie: Otevřená encyklopedie: Vyza velká</a:t>
            </a:r>
            <a:r>
              <a:rPr lang="cs-CZ" sz="1400" smtClean="0"/>
              <a:t> [online]. c2012 [citováno 25. 11. 2012]. Dostupný z WWW: &lt;</a:t>
            </a:r>
            <a:r>
              <a:rPr lang="cs-CZ" sz="1400" smtClean="0">
                <a:hlinkClick r:id="rId3"/>
              </a:rPr>
              <a:t>http://cs.wikipedia.org/w/index.php?title=Vyza_velk%C3%A1&amp;oldid=9311036</a:t>
            </a:r>
            <a:r>
              <a:rPr lang="cs-CZ" sz="1400" smtClean="0"/>
              <a:t>&gt; </a:t>
            </a:r>
          </a:p>
          <a:p>
            <a:pPr>
              <a:buFont typeface="Wingdings" pitchFamily="2" charset="2"/>
              <a:buNone/>
            </a:pPr>
            <a:r>
              <a:rPr lang="cs-CZ" sz="1400" i="1" smtClean="0"/>
              <a:t>Wikipedie: Otevřená encyklopedie: Kavyl</a:t>
            </a:r>
            <a:r>
              <a:rPr lang="cs-CZ" sz="1400" smtClean="0"/>
              <a:t> [online]. c2012 [citováno 25. 11. 2012]. Dostupný z WWW: &lt;</a:t>
            </a:r>
            <a:r>
              <a:rPr lang="cs-CZ" sz="1400" smtClean="0">
                <a:hlinkClick r:id="rId4"/>
              </a:rPr>
              <a:t>http://cs.wikipedia.org/w/index.php?title=Kavyl&amp;oldid=9081347</a:t>
            </a:r>
            <a:r>
              <a:rPr lang="cs-CZ" sz="1400" smtClean="0"/>
              <a:t>&gt; </a:t>
            </a:r>
          </a:p>
          <a:p>
            <a:pPr>
              <a:buFont typeface="Wingdings" pitchFamily="2" charset="2"/>
              <a:buNone/>
            </a:pPr>
            <a:endParaRPr lang="cs-CZ" sz="1400" b="1" smtClean="0"/>
          </a:p>
          <a:p>
            <a:pPr>
              <a:buFont typeface="Wingdings" pitchFamily="2" charset="2"/>
              <a:buNone/>
            </a:pPr>
            <a:endParaRPr lang="cs-CZ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2976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4800" b="1" dirty="0" smtClean="0"/>
              <a:t>Věnujme pozornost méně známým vyjmenovaným slovům. </a:t>
            </a:r>
            <a:br>
              <a:rPr lang="cs-CZ" sz="4800" b="1" dirty="0" smtClean="0"/>
            </a:br>
            <a:r>
              <a:rPr lang="cs-CZ" sz="4800" b="1" dirty="0" smtClean="0"/>
              <a:t/>
            </a:r>
            <a:br>
              <a:rPr lang="cs-CZ" sz="4800" b="1" dirty="0" smtClean="0"/>
            </a:br>
            <a:r>
              <a:rPr lang="cs-CZ" sz="4800" b="1" dirty="0" smtClean="0"/>
              <a:t>Víme, co znamenají?</a:t>
            </a:r>
            <a:br>
              <a:rPr lang="cs-CZ" sz="4800" b="1" dirty="0" smtClean="0"/>
            </a:br>
            <a:r>
              <a:rPr lang="cs-CZ" sz="4800" b="1" dirty="0" smtClean="0"/>
              <a:t>Jak to můžeme zjistit?</a:t>
            </a:r>
            <a:r>
              <a:rPr lang="cs-CZ" sz="6000" dirty="0" smtClean="0"/>
              <a:t/>
            </a:r>
            <a:br>
              <a:rPr lang="cs-CZ" sz="6000" dirty="0" smtClean="0"/>
            </a:br>
            <a:endParaRPr lang="cs-CZ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28688" y="642938"/>
            <a:ext cx="7467600" cy="71437"/>
          </a:xfrm>
        </p:spPr>
        <p:txBody>
          <a:bodyPr/>
          <a:lstStyle/>
          <a:p>
            <a:pPr lvl="1" eaLnBrk="1" hangingPunct="1">
              <a:buFont typeface="Wingdings 2" pitchFamily="18" charset="2"/>
              <a:buNone/>
            </a:pPr>
            <a:endParaRPr lang="cs-CZ" sz="33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4000" dirty="0" smtClean="0"/>
              <a:t>babyka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b="1" smtClean="0"/>
              <a:t>Javor babyka</a:t>
            </a:r>
            <a:r>
              <a:rPr lang="cs-CZ" smtClean="0"/>
              <a:t> nebo též </a:t>
            </a:r>
            <a:r>
              <a:rPr lang="cs-CZ" b="1" smtClean="0"/>
              <a:t>javor polní</a:t>
            </a:r>
            <a:r>
              <a:rPr lang="cs-CZ" smtClean="0"/>
              <a:t> roste téměř v celé Evropě.</a:t>
            </a:r>
          </a:p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r>
              <a:rPr lang="cs-CZ" smtClean="0"/>
              <a:t> Roste jako keř, stromek či mohutný strom, a to hlavně na okrajích lesů a keřových porostů. </a:t>
            </a:r>
          </a:p>
        </p:txBody>
      </p:sp>
      <p:sp>
        <p:nvSpPr>
          <p:cNvPr id="12292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3657600" cy="48291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r>
              <a:rPr lang="cs-CZ" sz="1200" smtClean="0"/>
              <a:t>PORSE, Sten. </a:t>
            </a:r>
            <a:r>
              <a:rPr lang="cs-CZ" sz="1200" i="1" smtClean="0"/>
              <a:t>Wikipedia.cz</a:t>
            </a:r>
            <a:r>
              <a:rPr lang="cs-CZ" sz="1200" smtClean="0"/>
              <a:t> [online]. [cit. 1.2.2013]. Dostupný na WWW: http://upload.wikimedia.org/wikipedia/commons/8/8a/Acer-campestre.JPG</a:t>
            </a:r>
          </a:p>
        </p:txBody>
      </p:sp>
      <p:pic>
        <p:nvPicPr>
          <p:cNvPr id="51202" name="Picture 2" descr="Soubor:Acer-campest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2143125"/>
            <a:ext cx="421481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50"/>
          </a:xfrm>
        </p:spPr>
        <p:txBody>
          <a:bodyPr/>
          <a:lstStyle/>
          <a:p>
            <a:pPr algn="ctr">
              <a:defRPr/>
            </a:pPr>
            <a:r>
              <a:rPr lang="cs-CZ" sz="4000" dirty="0" smtClean="0"/>
              <a:t>černobýl</a:t>
            </a:r>
            <a:r>
              <a:rPr lang="cs-CZ" dirty="0" smtClean="0"/>
              <a:t> </a:t>
            </a:r>
            <a:r>
              <a:rPr lang="cs-CZ" sz="2400" dirty="0" smtClean="0"/>
              <a:t>(slovo odvozené od </a:t>
            </a:r>
            <a:r>
              <a:rPr lang="cs-CZ" sz="2400" i="1" dirty="0" smtClean="0"/>
              <a:t>bylina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cs-CZ" b="1" smtClean="0"/>
          </a:p>
          <a:p>
            <a:pPr>
              <a:buFont typeface="Wingdings" pitchFamily="2" charset="2"/>
              <a:buNone/>
            </a:pPr>
            <a:endParaRPr lang="cs-CZ" b="1" smtClean="0"/>
          </a:p>
          <a:p>
            <a:pPr>
              <a:buFont typeface="Wingdings" pitchFamily="2" charset="2"/>
              <a:buNone/>
            </a:pPr>
            <a:r>
              <a:rPr lang="cs-CZ" b="1" smtClean="0"/>
              <a:t>Pelyněk černobýl</a:t>
            </a:r>
            <a:r>
              <a:rPr lang="cs-CZ" smtClean="0"/>
              <a:t> nebo jen </a:t>
            </a:r>
            <a:r>
              <a:rPr lang="cs-CZ" b="1" smtClean="0"/>
              <a:t>černobýl</a:t>
            </a:r>
            <a:r>
              <a:rPr lang="cs-CZ" smtClean="0"/>
              <a:t> je vytrvalá bylina rostoucí na celém území ČR, sbírá se také jako léčivá rostlina.</a:t>
            </a:r>
          </a:p>
        </p:txBody>
      </p:sp>
      <p:sp>
        <p:nvSpPr>
          <p:cNvPr id="13316" name="Zástupný symbol pro obsah 3"/>
          <p:cNvSpPr>
            <a:spLocks noGrp="1"/>
          </p:cNvSpPr>
          <p:nvPr>
            <p:ph sz="quarter" idx="2"/>
          </p:nvPr>
        </p:nvSpPr>
        <p:spPr>
          <a:xfrm>
            <a:off x="3214688" y="1600200"/>
            <a:ext cx="5500687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endParaRPr lang="cs-CZ" sz="1200" smtClean="0"/>
          </a:p>
          <a:p>
            <a:pPr>
              <a:buFont typeface="Wingdings" pitchFamily="2" charset="2"/>
              <a:buNone/>
            </a:pPr>
            <a:r>
              <a:rPr lang="cs-CZ" sz="1200" smtClean="0"/>
              <a:t>FISCHER, Christian. </a:t>
            </a:r>
            <a:r>
              <a:rPr lang="cs-CZ" sz="1200" i="1" smtClean="0"/>
              <a:t>Wikipedia.cz</a:t>
            </a:r>
            <a:r>
              <a:rPr lang="cs-CZ" sz="1200" smtClean="0"/>
              <a:t> [online]. [cit. 1.2.2013]. Dostupný na WWW: http://upload.wikimedia.org/wikipedia/commons/thumb/6/6f/ArtemisiaVulgaris.jpg/384px-ArtemisiaVulgaris.jpg</a:t>
            </a:r>
          </a:p>
        </p:txBody>
      </p:sp>
      <p:pic>
        <p:nvPicPr>
          <p:cNvPr id="76802" name="Picture 2" descr="http://upload.wikimedia.org/wikipedia/commons/6/6f/ArtemisiaVulgar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928688"/>
            <a:ext cx="3195637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sz="4000" dirty="0" smtClean="0"/>
              <a:t>zlatobýl</a:t>
            </a:r>
            <a:r>
              <a:rPr lang="cs-CZ" sz="3200" dirty="0" smtClean="0"/>
              <a:t> </a:t>
            </a:r>
            <a:r>
              <a:rPr lang="cs-CZ" sz="2800" dirty="0" smtClean="0"/>
              <a:t>(slovo odvozené od </a:t>
            </a:r>
            <a:r>
              <a:rPr lang="cs-CZ" sz="2800" i="1" dirty="0" smtClean="0"/>
              <a:t>bylina</a:t>
            </a:r>
            <a:r>
              <a:rPr lang="cs-CZ" sz="2800" dirty="0" smtClean="0"/>
              <a:t>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cs-CZ" b="1" smtClean="0"/>
          </a:p>
          <a:p>
            <a:pPr>
              <a:buFont typeface="Wingdings" pitchFamily="2" charset="2"/>
              <a:buNone/>
            </a:pPr>
            <a:endParaRPr lang="cs-CZ" b="1" smtClean="0"/>
          </a:p>
          <a:p>
            <a:pPr>
              <a:buFont typeface="Wingdings" pitchFamily="2" charset="2"/>
              <a:buNone/>
            </a:pPr>
            <a:r>
              <a:rPr lang="cs-CZ" b="1" smtClean="0"/>
              <a:t>Zlatobýl</a:t>
            </a:r>
            <a:r>
              <a:rPr lang="cs-CZ" smtClean="0"/>
              <a:t> (</a:t>
            </a:r>
            <a:r>
              <a:rPr lang="cs-CZ" i="1" smtClean="0"/>
              <a:t>Solidago</a:t>
            </a:r>
            <a:r>
              <a:rPr lang="cs-CZ" smtClean="0"/>
              <a:t>) je rod vytrvalých rostlin s drobnými žlutými květy.</a:t>
            </a:r>
          </a:p>
        </p:txBody>
      </p:sp>
      <p:sp>
        <p:nvSpPr>
          <p:cNvPr id="14340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643188" y="1600200"/>
            <a:ext cx="6143625" cy="5114925"/>
          </a:xfrm>
        </p:spPr>
        <p:txBody>
          <a:bodyPr/>
          <a:lstStyle/>
          <a:p>
            <a:endParaRPr lang="cs-CZ" sz="1200" smtClean="0"/>
          </a:p>
          <a:p>
            <a:endParaRPr lang="cs-CZ" sz="1200" smtClean="0"/>
          </a:p>
          <a:p>
            <a:endParaRPr lang="cs-CZ" sz="1200" smtClean="0"/>
          </a:p>
          <a:p>
            <a:endParaRPr lang="cs-CZ" sz="1200" smtClean="0"/>
          </a:p>
          <a:p>
            <a:endParaRPr lang="cs-CZ" sz="1200" smtClean="0"/>
          </a:p>
          <a:p>
            <a:endParaRPr lang="cs-CZ" sz="1200" smtClean="0"/>
          </a:p>
          <a:p>
            <a:endParaRPr lang="cs-CZ" sz="1200" smtClean="0"/>
          </a:p>
          <a:p>
            <a:endParaRPr lang="cs-CZ" sz="1200" smtClean="0"/>
          </a:p>
          <a:p>
            <a:endParaRPr lang="cs-CZ" sz="1200" smtClean="0"/>
          </a:p>
          <a:p>
            <a:endParaRPr lang="cs-CZ" sz="1200" smtClean="0"/>
          </a:p>
          <a:p>
            <a:endParaRPr lang="cs-CZ" sz="1200" smtClean="0"/>
          </a:p>
          <a:p>
            <a:endParaRPr lang="cs-CZ" sz="1200" smtClean="0"/>
          </a:p>
          <a:p>
            <a:endParaRPr lang="cs-CZ" sz="1200" smtClean="0"/>
          </a:p>
          <a:p>
            <a:endParaRPr lang="cs-CZ" sz="1200" smtClean="0"/>
          </a:p>
          <a:p>
            <a:endParaRPr lang="cs-CZ" sz="1200" smtClean="0"/>
          </a:p>
          <a:p>
            <a:endParaRPr lang="cs-CZ" sz="1200" smtClean="0"/>
          </a:p>
          <a:p>
            <a:endParaRPr lang="cs-CZ" sz="1200" smtClean="0"/>
          </a:p>
          <a:p>
            <a:pPr>
              <a:buFont typeface="Wingdings" pitchFamily="2" charset="2"/>
              <a:buNone/>
            </a:pPr>
            <a:r>
              <a:rPr lang="cs-CZ" sz="1200" smtClean="0"/>
              <a:t>KENPEI. </a:t>
            </a:r>
            <a:r>
              <a:rPr lang="cs-CZ" sz="1200" i="1" smtClean="0"/>
              <a:t>Wikipedia.cz</a:t>
            </a:r>
            <a:r>
              <a:rPr lang="cs-CZ" sz="1200" smtClean="0"/>
              <a:t> [online]. [cit. 1.2.2013]. Dostupný na WWW: http://upload.wikimedia.org/wikipedia/commons/thumb/2/27/Solidago_altissima2.jpg/445px-Solidago_altissima2.jpg</a:t>
            </a:r>
          </a:p>
        </p:txBody>
      </p:sp>
      <p:pic>
        <p:nvPicPr>
          <p:cNvPr id="80898" name="Picture 2" descr="Soubor:Solidago altissim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857250"/>
            <a:ext cx="38211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34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4000" dirty="0" smtClean="0"/>
              <a:t>blýskavice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757988" cy="4572000"/>
          </a:xfrm>
        </p:spPr>
        <p:txBody>
          <a:bodyPr/>
          <a:lstStyle/>
          <a:p>
            <a:pPr marL="457200" indent="-457200">
              <a:buFont typeface="Wingdings" pitchFamily="2" charset="2"/>
              <a:buAutoNum type="arabicPeriod"/>
            </a:pPr>
            <a:endParaRPr lang="cs-CZ" sz="4000" smtClean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cs-CZ" sz="4000" smtClean="0"/>
              <a:t>blýskání bez bouře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cs-CZ" sz="4000" smtClean="0"/>
              <a:t>kometa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cs-CZ" sz="4000" smtClean="0"/>
              <a:t>silný míhavý lesk, třpyt (básn.)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cs-CZ" sz="4000" smtClean="0"/>
              <a:t>okázalost (kniž.)</a:t>
            </a:r>
          </a:p>
        </p:txBody>
      </p:sp>
      <p:sp>
        <p:nvSpPr>
          <p:cNvPr id="20483" name="Zástupný symbol pro obsah 3"/>
          <p:cNvSpPr>
            <a:spLocks noGrp="1"/>
          </p:cNvSpPr>
          <p:nvPr>
            <p:ph sz="quarter" idx="2"/>
          </p:nvPr>
        </p:nvSpPr>
        <p:spPr>
          <a:xfrm>
            <a:off x="7215188" y="1600200"/>
            <a:ext cx="712787" cy="4572000"/>
          </a:xfrm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4000" dirty="0" smtClean="0"/>
              <a:t>lýko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471863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b="1" smtClean="0"/>
              <a:t>Lýko </a:t>
            </a:r>
            <a:r>
              <a:rPr lang="cs-CZ" smtClean="0"/>
              <a:t>neboli </a:t>
            </a:r>
            <a:r>
              <a:rPr lang="cs-CZ" b="1" smtClean="0"/>
              <a:t>floém</a:t>
            </a:r>
            <a:r>
              <a:rPr lang="cs-CZ" smtClean="0"/>
              <a:t> je součást cévních svazků.</a:t>
            </a:r>
          </a:p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r>
              <a:rPr lang="cs-CZ" smtClean="0"/>
              <a:t> U cévnatých rostlin je floém systémem pletiv, která rozvádí organické živiny do všech částí rostliny, kde je třeba. 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86313" y="1600200"/>
            <a:ext cx="3286125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b="1" smtClean="0"/>
              <a:t>lýko, -a</a:t>
            </a:r>
          </a:p>
          <a:p>
            <a:pPr>
              <a:buFont typeface="Wingdings" pitchFamily="2" charset="2"/>
              <a:buNone/>
            </a:pPr>
            <a:r>
              <a:rPr lang="cs-CZ" smtClean="0"/>
              <a:t>s. (6.j. -u, 6. mn. -ách)</a:t>
            </a:r>
          </a:p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r>
              <a:rPr lang="cs-CZ" smtClean="0"/>
              <a:t> </a:t>
            </a:r>
            <a:r>
              <a:rPr lang="cs-CZ" i="1" smtClean="0"/>
              <a:t>pevné pruhy pletiv pod stromovou kůrou, užívané jako technický materiál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87"/>
          </a:xfrm>
        </p:spPr>
        <p:txBody>
          <a:bodyPr/>
          <a:lstStyle/>
          <a:p>
            <a:pPr algn="ctr">
              <a:defRPr/>
            </a:pPr>
            <a:r>
              <a:rPr lang="cs-CZ" sz="4000" dirty="0" smtClean="0"/>
              <a:t>lyska </a:t>
            </a:r>
            <a:r>
              <a:rPr lang="cs-CZ" sz="3100" dirty="0" smtClean="0"/>
              <a:t>(slovo odvozené od </a:t>
            </a:r>
            <a:r>
              <a:rPr lang="cs-CZ" sz="3100" i="1" dirty="0" smtClean="0"/>
              <a:t>lysý</a:t>
            </a:r>
            <a:r>
              <a:rPr lang="cs-CZ" sz="3100" dirty="0" smtClean="0"/>
              <a:t>)</a:t>
            </a:r>
            <a:endParaRPr lang="cs-CZ" sz="3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71563"/>
            <a:ext cx="8115300" cy="51006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800" b="1" smtClean="0"/>
              <a:t>Lyska černá</a:t>
            </a:r>
            <a:r>
              <a:rPr lang="cs-CZ" sz="2800" smtClean="0"/>
              <a:t> je středně velký plovavý pták  rozšířený na velkém území Evropy i Asie, v Austrálii a severní Africe.</a:t>
            </a:r>
          </a:p>
        </p:txBody>
      </p:sp>
      <p:sp>
        <p:nvSpPr>
          <p:cNvPr id="17412" name="Zástupný symbol pro obsah 3"/>
          <p:cNvSpPr>
            <a:spLocks noGrp="1"/>
          </p:cNvSpPr>
          <p:nvPr>
            <p:ph sz="quarter" idx="2"/>
          </p:nvPr>
        </p:nvSpPr>
        <p:spPr>
          <a:xfrm>
            <a:off x="785813" y="1600200"/>
            <a:ext cx="7500937" cy="50434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endParaRPr lang="cs-CZ" smtClean="0"/>
          </a:p>
          <a:p>
            <a:pPr>
              <a:buFont typeface="Wingdings" pitchFamily="2" charset="2"/>
              <a:buNone/>
            </a:pPr>
            <a:r>
              <a:rPr lang="cs-CZ" sz="1200" smtClean="0"/>
              <a:t>BARTZ, Richard. </a:t>
            </a:r>
            <a:r>
              <a:rPr lang="cs-CZ" sz="1200" i="1" smtClean="0"/>
              <a:t>Wikipedia.cz</a:t>
            </a:r>
            <a:r>
              <a:rPr lang="cs-CZ" sz="1200" smtClean="0"/>
              <a:t> [online]. [cit. 1.2.2013]. Dostupný na WWW: http://upload.wikimedia.org/wikipedia/commons/thumb/6/6d/Bl%C3%A4sshuhn_Fulica_atra_Richard_Bartz.jpg/800px-Bl%C3%A4sshuhn_Fulica_atra_Richard_Bartz.jpg</a:t>
            </a:r>
          </a:p>
        </p:txBody>
      </p:sp>
      <p:pic>
        <p:nvPicPr>
          <p:cNvPr id="49156" name="Picture 4" descr="Soubor:Blässhuhn Fulica atra Richard Bart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500313"/>
            <a:ext cx="73580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4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rkýř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667</TotalTime>
  <Words>793</Words>
  <Application>Microsoft Office PowerPoint</Application>
  <PresentationFormat>Předvádění na obrazovce (4:3)</PresentationFormat>
  <Paragraphs>249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Šablona návrhu</vt:lpstr>
      </vt:variant>
      <vt:variant>
        <vt:i4>8</vt:i4>
      </vt:variant>
      <vt:variant>
        <vt:lpstr>Nadpisy snímků</vt:lpstr>
      </vt:variant>
      <vt:variant>
        <vt:i4>23</vt:i4>
      </vt:variant>
    </vt:vector>
  </HeadingPairs>
  <TitlesOfParts>
    <vt:vector size="37" baseType="lpstr">
      <vt:lpstr>Arial</vt:lpstr>
      <vt:lpstr>Century Schoolbook</vt:lpstr>
      <vt:lpstr>Wingdings</vt:lpstr>
      <vt:lpstr>Wingdings 2</vt:lpstr>
      <vt:lpstr>Calibri</vt:lpstr>
      <vt:lpstr>Times New Roman</vt:lpstr>
      <vt:lpstr>Arkýř</vt:lpstr>
      <vt:lpstr>Arkýř</vt:lpstr>
      <vt:lpstr>Arkýř</vt:lpstr>
      <vt:lpstr>Arkýř</vt:lpstr>
      <vt:lpstr>Arkýř</vt:lpstr>
      <vt:lpstr>Arkýř</vt:lpstr>
      <vt:lpstr>Arkýř</vt:lpstr>
      <vt:lpstr>Arkýř</vt:lpstr>
      <vt:lpstr>Snímek 1</vt:lpstr>
      <vt:lpstr>METODICKÝ LIST</vt:lpstr>
      <vt:lpstr>   VĚNUJME POZORNOST MÉNĚ ZNÁMÝM VYJMENOVANÝM SLOVŮM.   VÍME, CO ZNAMENAJÍ? JAK TO MŮŽEME ZJISTIT? </vt:lpstr>
      <vt:lpstr>BABYKA</vt:lpstr>
      <vt:lpstr>ČERNOBÝL (SLOVO ODVOZENÉ OD BYLINA)</vt:lpstr>
      <vt:lpstr>ZLATOBÝL (SLOVO ODVOZENÉ OD BYLINA)</vt:lpstr>
      <vt:lpstr>BLÝSKAVICE</vt:lpstr>
      <vt:lpstr>LÝKO</vt:lpstr>
      <vt:lpstr>LYSKA (SLOVO ODVOZENÉ OD LYSÝ)</vt:lpstr>
      <vt:lpstr>SLYNOUT</vt:lpstr>
      <vt:lpstr>VLYS</vt:lpstr>
      <vt:lpstr>SMÝČIT (ODVOZENÉ OD SMÝKAT)</vt:lpstr>
      <vt:lpstr>MYKAT</vt:lpstr>
      <vt:lpstr>SUMÝŠ</vt:lpstr>
      <vt:lpstr>PYCH</vt:lpstr>
      <vt:lpstr>PÝR</vt:lpstr>
      <vt:lpstr>VYŽLE</vt:lpstr>
      <vt:lpstr>VYZA</vt:lpstr>
      <vt:lpstr>CAVYKY</vt:lpstr>
      <vt:lpstr>KAVYL</vt:lpstr>
      <vt:lpstr>POUŽITÁ LITERATURA:</vt:lpstr>
      <vt:lpstr>INTERNETOVÉ ZDROJE INFORMACÍ:</vt:lpstr>
      <vt:lpstr>Snímek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Práce se Slovníkem spisovné češtiny pro školu a veřejnost I </dc:title>
  <dc:creator>romana.cieslarova</dc:creator>
  <cp:lastModifiedBy>vera.pastorkova</cp:lastModifiedBy>
  <cp:revision>83</cp:revision>
  <dcterms:created xsi:type="dcterms:W3CDTF">2012-02-05T19:48:39Z</dcterms:created>
  <dcterms:modified xsi:type="dcterms:W3CDTF">2013-07-12T18:42:25Z</dcterms:modified>
</cp:coreProperties>
</file>