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67" r:id="rId3"/>
    <p:sldId id="263" r:id="rId4"/>
    <p:sldId id="281" r:id="rId5"/>
    <p:sldId id="282" r:id="rId6"/>
    <p:sldId id="283" r:id="rId7"/>
    <p:sldId id="286" r:id="rId8"/>
    <p:sldId id="287" r:id="rId9"/>
    <p:sldId id="288" r:id="rId10"/>
    <p:sldId id="289" r:id="rId11"/>
    <p:sldId id="290" r:id="rId12"/>
    <p:sldId id="292" r:id="rId13"/>
    <p:sldId id="294" r:id="rId14"/>
    <p:sldId id="296" r:id="rId15"/>
    <p:sldId id="295" r:id="rId16"/>
    <p:sldId id="291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ovací čára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917F7-B364-44AC-B000-397AD4400533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1E76B-27B9-460A-B69D-285EC1C795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EA40-D7AA-4135-98D8-4DCB98AFB51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3A20-FD06-4312-B5B8-B8AE285A2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2F7DE-A651-4F0C-BD71-200CA3E1B7B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FCB2F-ACDC-48BF-B453-02747EFED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6" descr="projekt logo vertikal barevné vycent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11064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CB1B-588C-4826-9605-23B9321D5882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8D817-8BF1-4816-BB80-9767B014D2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34C747-E6FB-4904-9D1D-EED35F541D4E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7843B6-281A-4E26-B194-4AEA53972E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2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6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7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ovací čára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ovací čára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2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2576-A78B-4CD4-91C6-AA1A7E7D4A2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107A6-9455-42BB-BEBA-BF6BEAF00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E1FAE-9E41-48A7-9C3C-A8A156530E11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9C620-0AA6-4004-A05A-CBC46F2A8E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49E6-CABB-424A-96FC-D505CCCFB0CF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2B41-D5AC-4B75-8273-6460B29A6C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E99B77-B2A2-4703-9555-E8802F0B3F62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22AD39B-304F-45D9-ABC2-51076954B5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8CE9-4FD7-4132-8AE5-9DB16108954D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22E67-B0A4-494A-9953-43727B4A05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ovací čára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Přímá spojovací čára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Elipsa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BE1676C-27DE-4D1B-AB93-16450B6665AA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E2A020-DDB2-4097-9506-BB1601E81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Obdélník 1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ovací čára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ovací čára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FFCDBC-CC41-4E58-832D-02FFCB852694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CB2300-A061-4377-9D20-3C853B9BC9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89A37-F385-48C0-A84E-A81387599648}" type="datetimeFigureOut">
              <a:rPr lang="cs-CZ"/>
              <a:pPr>
                <a:defRPr/>
              </a:pPr>
              <a:t>12.7.2013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C1A061-117C-430E-9B2A-8D603DF0E1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8" r:id="rId4"/>
    <p:sldLayoutId id="2147483707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  <p:sldLayoutId id="214748371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85725"/>
            <a:ext cx="9144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>
                <a:latin typeface="Calibri" pitchFamily="34" charset="0"/>
              </a:rPr>
              <a:t>VY_32_INOVACE_P3_1.7</a:t>
            </a:r>
          </a:p>
          <a:p>
            <a:pPr algn="ctr"/>
            <a:r>
              <a:rPr lang="cs-CZ" sz="2000" b="1">
                <a:latin typeface="Times New Roman" pitchFamily="18" charset="0"/>
                <a:cs typeface="Times New Roman" pitchFamily="18" charset="0"/>
              </a:rPr>
              <a:t>                          Tematická oblast: Práce se slovníky a Pravidly českého pravopisu</a:t>
            </a:r>
          </a:p>
          <a:p>
            <a:pPr algn="ctr"/>
            <a:r>
              <a:rPr lang="cs-CZ" sz="3200" b="1">
                <a:latin typeface="Times New Roman" pitchFamily="18" charset="0"/>
                <a:cs typeface="Times New Roman" pitchFamily="18" charset="0"/>
              </a:rPr>
              <a:t>Psaní </a:t>
            </a:r>
            <a:r>
              <a:rPr lang="cs-CZ" sz="3200" b="1" i="1">
                <a:latin typeface="Times New Roman" pitchFamily="18" charset="0"/>
                <a:cs typeface="Times New Roman" pitchFamily="18" charset="0"/>
              </a:rPr>
              <a:t>i, í </a:t>
            </a:r>
            <a:r>
              <a:rPr lang="cs-CZ" sz="3200" b="1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3200" b="1" i="1">
                <a:latin typeface="Times New Roman" pitchFamily="18" charset="0"/>
                <a:cs typeface="Times New Roman" pitchFamily="18" charset="0"/>
              </a:rPr>
              <a:t>y, ý</a:t>
            </a:r>
            <a:endParaRPr lang="cs-CZ" sz="3200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		Předmět: ČJS		</a:t>
            </a: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	Ročník: 5. r. (6leté), 3. r.(4leté)</a:t>
            </a:r>
            <a:endParaRPr lang="cs-CZ" sz="2000"/>
          </a:p>
          <a:p>
            <a:endParaRPr lang="cs-CZ" sz="20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endParaRPr lang="cs-CZ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857500" y="4946650"/>
            <a:ext cx="3489325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/>
          </a:p>
          <a:p>
            <a:r>
              <a:rPr lang="cs-CZ" sz="1000">
                <a:latin typeface="Calibri" pitchFamily="34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/>
          </a:p>
          <a:p>
            <a:pPr algn="ctr" eaLnBrk="0" hangingPunct="0"/>
            <a:r>
              <a:rPr lang="cs-CZ" sz="2100" b="1">
                <a:solidFill>
                  <a:srgbClr val="00B0F0"/>
                </a:solidFill>
                <a:cs typeface="Times New Roman" pitchFamily="18" charset="0"/>
              </a:rPr>
              <a:t>Mgr. Romana Cieslarová</a:t>
            </a:r>
            <a:endParaRPr lang="cs-CZ" sz="800"/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Datum vytvoření:</a:t>
            </a:r>
            <a:r>
              <a:rPr lang="cs-CZ" sz="1300" b="1">
                <a:solidFill>
                  <a:srgbClr val="33CCFF"/>
                </a:solidFill>
                <a:cs typeface="Times New Roman" pitchFamily="18" charset="0"/>
              </a:rPr>
              <a:t> listopad 2012</a:t>
            </a:r>
            <a:endParaRPr lang="cs-CZ"/>
          </a:p>
        </p:txBody>
      </p:sp>
      <p:pic>
        <p:nvPicPr>
          <p:cNvPr id="14339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27146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OPVK_ver_zakladni_logolink_RGB_c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smtClean="0"/>
              <a:t>vy, </a:t>
            </a:r>
            <a:r>
              <a:rPr lang="cs-CZ" sz="5400" dirty="0" err="1" smtClean="0"/>
              <a:t>vý</a:t>
            </a:r>
            <a:r>
              <a:rPr lang="cs-CZ" sz="5400" dirty="0" smtClean="0"/>
              <a:t> × </a:t>
            </a:r>
            <a:r>
              <a:rPr lang="cs-CZ" sz="5400" dirty="0" err="1" smtClean="0"/>
              <a:t>vi</a:t>
            </a:r>
            <a:r>
              <a:rPr lang="cs-CZ" sz="5400" dirty="0" smtClean="0"/>
              <a:t>, ví</a:t>
            </a:r>
            <a:endParaRPr lang="cs-CZ" sz="5400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4800" smtClean="0"/>
              <a:t> výt</a:t>
            </a:r>
          </a:p>
          <a:p>
            <a:r>
              <a:rPr lang="cs-CZ" sz="4800" smtClean="0"/>
              <a:t> výr</a:t>
            </a:r>
          </a:p>
          <a:p>
            <a:r>
              <a:rPr lang="cs-CZ" sz="4800" smtClean="0"/>
              <a:t> výskat</a:t>
            </a:r>
          </a:p>
          <a:p>
            <a:r>
              <a:rPr lang="cs-CZ" sz="4800" smtClean="0"/>
              <a:t> vysutý</a:t>
            </a:r>
          </a:p>
          <a:p>
            <a:r>
              <a:rPr lang="cs-CZ" sz="4800" smtClean="0"/>
              <a:t> vyset</a:t>
            </a:r>
          </a:p>
        </p:txBody>
      </p:sp>
      <p:sp>
        <p:nvSpPr>
          <p:cNvPr id="23555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r>
              <a:rPr lang="cs-CZ" sz="4800" smtClean="0"/>
              <a:t> vít</a:t>
            </a:r>
          </a:p>
          <a:p>
            <a:r>
              <a:rPr lang="cs-CZ" sz="4800" smtClean="0"/>
              <a:t> vír</a:t>
            </a:r>
          </a:p>
          <a:p>
            <a:r>
              <a:rPr lang="cs-CZ" sz="4800" smtClean="0"/>
              <a:t> vískat</a:t>
            </a:r>
          </a:p>
          <a:p>
            <a:r>
              <a:rPr lang="cs-CZ" sz="4800" smtClean="0"/>
              <a:t> visutý</a:t>
            </a:r>
          </a:p>
          <a:p>
            <a:r>
              <a:rPr lang="cs-CZ" sz="4800" smtClean="0"/>
              <a:t> viset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err="1" smtClean="0"/>
              <a:t>zy</a:t>
            </a:r>
            <a:r>
              <a:rPr lang="cs-CZ" sz="5400" dirty="0" smtClean="0"/>
              <a:t>, </a:t>
            </a:r>
            <a:r>
              <a:rPr lang="cs-CZ" sz="5400" dirty="0" err="1" smtClean="0"/>
              <a:t>zý</a:t>
            </a:r>
            <a:r>
              <a:rPr lang="cs-CZ" sz="5400" dirty="0" smtClean="0"/>
              <a:t> × </a:t>
            </a:r>
            <a:r>
              <a:rPr lang="cs-CZ" sz="5400" dirty="0" err="1" smtClean="0"/>
              <a:t>zi</a:t>
            </a:r>
            <a:r>
              <a:rPr lang="cs-CZ" sz="5400" dirty="0" smtClean="0"/>
              <a:t>, </a:t>
            </a:r>
            <a:r>
              <a:rPr lang="cs-CZ" sz="5400" dirty="0" err="1" smtClean="0"/>
              <a:t>zí</a:t>
            </a:r>
            <a:endParaRPr lang="cs-CZ" sz="5400" dirty="0"/>
          </a:p>
        </p:txBody>
      </p:sp>
      <p:sp>
        <p:nvSpPr>
          <p:cNvPr id="2457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00488" cy="4572000"/>
          </a:xfrm>
        </p:spPr>
        <p:txBody>
          <a:bodyPr/>
          <a:lstStyle/>
          <a:p>
            <a:endParaRPr lang="cs-CZ" sz="4800" smtClean="0"/>
          </a:p>
          <a:p>
            <a:r>
              <a:rPr lang="cs-CZ" sz="4800" smtClean="0"/>
              <a:t> brzy</a:t>
            </a:r>
          </a:p>
          <a:p>
            <a:r>
              <a:rPr lang="cs-CZ" sz="4800" smtClean="0"/>
              <a:t> nazývat se</a:t>
            </a:r>
          </a:p>
        </p:txBody>
      </p:sp>
      <p:sp>
        <p:nvSpPr>
          <p:cNvPr id="24579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endParaRPr lang="cs-CZ" sz="4800" smtClean="0"/>
          </a:p>
          <a:p>
            <a:r>
              <a:rPr lang="cs-CZ" sz="4800" smtClean="0"/>
              <a:t> brzičko</a:t>
            </a:r>
          </a:p>
          <a:p>
            <a:r>
              <a:rPr lang="cs-CZ" sz="4800" smtClean="0"/>
              <a:t> nazívat 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54675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Ověřte si, zda vám daný pravopisný jev nečiní problémy,  a v následujících větách doplňte chybějící písmena:</a:t>
            </a:r>
            <a:br>
              <a:rPr lang="cs-CZ" sz="4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87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115300" cy="6045200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Dopředu vyčnívající neboli vysunutý se řidčeji řekne v_sutý.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Úly v zahradě stály na dřevěných l_žinách.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Ozdobný vodorovný pruh v architektuře označujeme pojmem vl_s.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V_suté zahrady Semiramidiny patří k 7 divům světa.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Holubička dopadla na s_rou zem.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Prostí lidé chodili v l_čených střevících.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Dřevorubci vym_tili kus lesa.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Pro jistotu op_lujeme trochu čertům rohy.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Položil jí hlavu do klína, aby ho v_skala.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Poslanci se něco naz_vali, než schůze skončila.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Darmo v_ješ kolem ní své sítě.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cs-CZ" smtClean="0"/>
              <a:t>Přemýšlel, jak by s_rým dětem pomohl.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500" y="2571750"/>
            <a:ext cx="7467600" cy="1428750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Nyní si ověř, zda jsi doplnil věty správně: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2550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58175" cy="6116637"/>
          </a:xfrm>
        </p:spPr>
        <p:txBody>
          <a:bodyPr/>
          <a:lstStyle/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Dopředu vyčnívající neboli vysunutý se řidčeji řekne v</a:t>
            </a:r>
            <a:r>
              <a:rPr lang="cs-CZ" b="1" dirty="0" smtClean="0"/>
              <a:t>y</a:t>
            </a:r>
            <a:r>
              <a:rPr lang="cs-CZ" dirty="0" smtClean="0"/>
              <a:t>sutý.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Úly v zahradě stály na dřevěných l</a:t>
            </a:r>
            <a:r>
              <a:rPr lang="cs-CZ" b="1" dirty="0" smtClean="0"/>
              <a:t>i</a:t>
            </a:r>
            <a:r>
              <a:rPr lang="cs-CZ" dirty="0" smtClean="0"/>
              <a:t>žinách.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Ozdobný vodorovný pruh v architektuře označujeme pojmem vl</a:t>
            </a:r>
            <a:r>
              <a:rPr lang="cs-CZ" b="1" dirty="0" smtClean="0"/>
              <a:t>y</a:t>
            </a:r>
            <a:r>
              <a:rPr lang="cs-CZ" dirty="0" smtClean="0"/>
              <a:t>s.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V</a:t>
            </a:r>
            <a:r>
              <a:rPr lang="cs-CZ" b="1" dirty="0" smtClean="0"/>
              <a:t>i</a:t>
            </a:r>
            <a:r>
              <a:rPr lang="cs-CZ" dirty="0" smtClean="0"/>
              <a:t>suté zahrady </a:t>
            </a:r>
            <a:r>
              <a:rPr lang="cs-CZ" dirty="0" err="1" smtClean="0"/>
              <a:t>Semiramidiny</a:t>
            </a:r>
            <a:r>
              <a:rPr lang="cs-CZ" dirty="0" smtClean="0"/>
              <a:t> patří k 7 divům světa.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Holubička dopadla na s</a:t>
            </a:r>
            <a:r>
              <a:rPr lang="cs-CZ" b="1" dirty="0" smtClean="0"/>
              <a:t>y</a:t>
            </a:r>
            <a:r>
              <a:rPr lang="cs-CZ" dirty="0" smtClean="0"/>
              <a:t>rou zem.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Prostí lidé chodili v l</a:t>
            </a:r>
            <a:r>
              <a:rPr lang="cs-CZ" b="1" dirty="0" smtClean="0"/>
              <a:t>ý</a:t>
            </a:r>
            <a:r>
              <a:rPr lang="cs-CZ" dirty="0" smtClean="0"/>
              <a:t>čených střevících.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Dřevorubci vym</a:t>
            </a:r>
            <a:r>
              <a:rPr lang="cs-CZ" b="1" dirty="0" smtClean="0"/>
              <a:t>ý</a:t>
            </a:r>
            <a:r>
              <a:rPr lang="cs-CZ" dirty="0" smtClean="0"/>
              <a:t>tili kus lesa.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Pro jistotu op</a:t>
            </a:r>
            <a:r>
              <a:rPr lang="cs-CZ" b="1" dirty="0" smtClean="0"/>
              <a:t>i</a:t>
            </a:r>
            <a:r>
              <a:rPr lang="cs-CZ" dirty="0" smtClean="0"/>
              <a:t>lujeme trochu čertům rohy.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Položil jí hlavu do klína, aby ho v</a:t>
            </a:r>
            <a:r>
              <a:rPr lang="cs-CZ" b="1" dirty="0" smtClean="0"/>
              <a:t>í</a:t>
            </a:r>
            <a:r>
              <a:rPr lang="cs-CZ" dirty="0" smtClean="0"/>
              <a:t>skala.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Poslanci se něco </a:t>
            </a:r>
            <a:r>
              <a:rPr lang="cs-CZ" dirty="0" err="1" smtClean="0"/>
              <a:t>naz</a:t>
            </a:r>
            <a:r>
              <a:rPr lang="cs-CZ" b="1" dirty="0" err="1" smtClean="0"/>
              <a:t>í</a:t>
            </a:r>
            <a:r>
              <a:rPr lang="cs-CZ" dirty="0" err="1" smtClean="0"/>
              <a:t>vali</a:t>
            </a:r>
            <a:r>
              <a:rPr lang="cs-CZ" dirty="0" smtClean="0"/>
              <a:t>, než schůze skončila.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Darmo v</a:t>
            </a:r>
            <a:r>
              <a:rPr lang="cs-CZ" b="1" dirty="0" smtClean="0"/>
              <a:t>i</a:t>
            </a:r>
            <a:r>
              <a:rPr lang="cs-CZ" dirty="0" smtClean="0"/>
              <a:t>ješ kolem ní své sítě.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r>
              <a:rPr lang="cs-CZ" dirty="0" smtClean="0"/>
              <a:t>Přemýšlel, jak by s</a:t>
            </a:r>
            <a:r>
              <a:rPr lang="cs-CZ" b="1" dirty="0" smtClean="0"/>
              <a:t>i</a:t>
            </a:r>
            <a:r>
              <a:rPr lang="cs-CZ" dirty="0" smtClean="0"/>
              <a:t>rým dětem pomohl.</a:t>
            </a:r>
          </a:p>
          <a:p>
            <a:pPr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b="1" dirty="0" smtClean="0">
                <a:latin typeface="Times New Roman" pitchFamily="18" charset="0"/>
                <a:cs typeface="Times New Roman" pitchFamily="18" charset="0"/>
              </a:rPr>
              <a:t>Použitá literatura: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i="1" smtClean="0"/>
          </a:p>
          <a:p>
            <a:pPr eaLnBrk="1" hangingPunct="1">
              <a:buFont typeface="Wingdings" pitchFamily="2" charset="2"/>
              <a:buNone/>
            </a:pPr>
            <a:r>
              <a:rPr lang="cs-CZ" sz="3200" i="1" smtClean="0">
                <a:latin typeface="Arial" charset="0"/>
                <a:cs typeface="Arial" charset="0"/>
              </a:rPr>
              <a:t>Slovník spisovné češtiny pro školu a veřejnost.</a:t>
            </a:r>
            <a:r>
              <a:rPr lang="cs-CZ" sz="3200" smtClean="0">
                <a:latin typeface="Arial" charset="0"/>
                <a:cs typeface="Arial" charset="0"/>
              </a:rPr>
              <a:t> Praha : Academia, nakladatelství AV ČR, 1998. ISBN 80-200-0493-9.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3200" smtClean="0">
                <a:latin typeface="Arial" charset="0"/>
                <a:cs typeface="Arial" charset="0"/>
              </a:rPr>
              <a:t>HARTMANNOVÁ, Věra a kol. </a:t>
            </a:r>
            <a:r>
              <a:rPr lang="cs-CZ" sz="3200" i="1" smtClean="0">
                <a:latin typeface="Arial" charset="0"/>
                <a:cs typeface="Arial" charset="0"/>
              </a:rPr>
              <a:t>Pravidla českého pravopisu. </a:t>
            </a:r>
            <a:r>
              <a:rPr lang="cs-CZ" sz="3200" smtClean="0">
                <a:latin typeface="Arial" charset="0"/>
                <a:cs typeface="Arial" charset="0"/>
              </a:rPr>
              <a:t>Olomouc : Nakladatelství Olomouc s.r.o., 2004. ISBN 80-7182-146-2.</a:t>
            </a:r>
          </a:p>
          <a:p>
            <a:pPr eaLnBrk="1" hangingPunct="1">
              <a:buFont typeface="Wingdings" pitchFamily="2" charset="2"/>
              <a:buNone/>
            </a:pPr>
            <a:endParaRPr lang="cs-CZ" sz="36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4400" dirty="0" smtClean="0">
                <a:latin typeface="Times New Roman" pitchFamily="18" charset="0"/>
                <a:cs typeface="Times New Roman" pitchFamily="18" charset="0"/>
              </a:rPr>
              <a:t>Metodický list</a:t>
            </a:r>
            <a:endParaRPr lang="cs-CZ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Materiál je součástí tematické oblasti </a:t>
            </a:r>
            <a:r>
              <a:rPr lang="cs-CZ" sz="2800" b="1" smtClean="0">
                <a:latin typeface="Arial" charset="0"/>
                <a:cs typeface="Arial" charset="0"/>
              </a:rPr>
              <a:t>Práce se slovníky a Pravidly českého pravopisu</a:t>
            </a:r>
            <a:r>
              <a:rPr lang="cs-CZ" sz="2800" smtClean="0">
                <a:latin typeface="Arial" charset="0"/>
                <a:cs typeface="Arial" charset="0"/>
              </a:rPr>
              <a:t>. Je určen k procvičení pravopisného jevu pro žáky předmaturitních ročníků v předmětu SEMINÁŘ Z ČESKÉHO JAZYKA A LITERATURY, ale je ho možno zařadit do kteréhokoli ročníku i do výuky českého jazyka a literatury. </a:t>
            </a:r>
          </a:p>
          <a:p>
            <a:pPr algn="just">
              <a:buFont typeface="Wingdings" pitchFamily="2" charset="2"/>
              <a:buNone/>
            </a:pPr>
            <a:endParaRPr lang="cs-CZ" sz="280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cs-CZ" sz="2800" smtClean="0">
                <a:latin typeface="Arial" charset="0"/>
                <a:cs typeface="Arial" charset="0"/>
              </a:rPr>
              <a:t>   Inovace spočívá ve využití interaktivního prostředí.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726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4800" b="1" dirty="0" smtClean="0"/>
              <a:t>Věnujme pozornost slovům, jejichž význam se chybným užitím hlásky i, í a y, ý může změnit</a:t>
            </a:r>
            <a:r>
              <a:rPr lang="cs-CZ" sz="6000" dirty="0" smtClean="0"/>
              <a:t/>
            </a:r>
            <a:br>
              <a:rPr lang="cs-CZ" sz="6000" dirty="0" smtClean="0"/>
            </a:br>
            <a:endParaRPr lang="cs-CZ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28688" y="642938"/>
            <a:ext cx="7467600" cy="71437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endParaRPr lang="cs-CZ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51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dirty="0" smtClean="0"/>
              <a:t>Abyste prokázali, že si rozdíl mezi významy jednotlivých slov uvědomujete, použijte následující výrazy </a:t>
            </a:r>
            <a:br>
              <a:rPr lang="cs-CZ" sz="3600" b="1" dirty="0" smtClean="0"/>
            </a:br>
            <a:r>
              <a:rPr lang="cs-CZ" sz="3600" b="1" dirty="0" smtClean="0"/>
              <a:t>v krátkých větách.</a:t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Nebudete-li si významem jistí, použijte Slovník spisovné češtiny pro školu a veřejnost.</a:t>
            </a:r>
            <a:endParaRPr lang="cs-CZ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smtClean="0"/>
              <a:t>by, </a:t>
            </a:r>
            <a:r>
              <a:rPr lang="cs-CZ" sz="5400" dirty="0" err="1" smtClean="0"/>
              <a:t>bý</a:t>
            </a:r>
            <a:r>
              <a:rPr lang="cs-CZ" sz="5400" dirty="0" smtClean="0"/>
              <a:t> × </a:t>
            </a:r>
            <a:r>
              <a:rPr lang="cs-CZ" sz="5400" dirty="0" err="1" smtClean="0"/>
              <a:t>bi</a:t>
            </a:r>
            <a:r>
              <a:rPr lang="cs-CZ" sz="5400" dirty="0" smtClean="0"/>
              <a:t>, </a:t>
            </a:r>
            <a:r>
              <a:rPr lang="cs-CZ" sz="5400" dirty="0" err="1" smtClean="0"/>
              <a:t>bí</a:t>
            </a:r>
            <a:endParaRPr lang="cs-CZ" sz="5400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5400" smtClean="0"/>
              <a:t> </a:t>
            </a:r>
            <a:r>
              <a:rPr lang="cs-CZ" sz="4800" smtClean="0"/>
              <a:t>dobýt</a:t>
            </a:r>
          </a:p>
          <a:p>
            <a:r>
              <a:rPr lang="cs-CZ" sz="4800" smtClean="0"/>
              <a:t> býlí</a:t>
            </a:r>
          </a:p>
          <a:p>
            <a:r>
              <a:rPr lang="cs-CZ" sz="4800" smtClean="0"/>
              <a:t> nabýt</a:t>
            </a:r>
          </a:p>
          <a:p>
            <a:r>
              <a:rPr lang="cs-CZ" sz="4800" smtClean="0"/>
              <a:t> odbýt</a:t>
            </a:r>
          </a:p>
          <a:p>
            <a:r>
              <a:rPr lang="cs-CZ" sz="4800" smtClean="0"/>
              <a:t> bydlo</a:t>
            </a:r>
          </a:p>
        </p:txBody>
      </p:sp>
      <p:sp>
        <p:nvSpPr>
          <p:cNvPr id="18435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r>
              <a:rPr lang="cs-CZ" sz="5400" smtClean="0"/>
              <a:t> </a:t>
            </a:r>
            <a:r>
              <a:rPr lang="cs-CZ" sz="4800" smtClean="0"/>
              <a:t>dobít</a:t>
            </a:r>
          </a:p>
          <a:p>
            <a:r>
              <a:rPr lang="cs-CZ" sz="4800" smtClean="0"/>
              <a:t> bílí</a:t>
            </a:r>
          </a:p>
          <a:p>
            <a:r>
              <a:rPr lang="cs-CZ" sz="4800" smtClean="0"/>
              <a:t> nabít</a:t>
            </a:r>
          </a:p>
          <a:p>
            <a:r>
              <a:rPr lang="cs-CZ" sz="4800" smtClean="0"/>
              <a:t> odbít</a:t>
            </a:r>
          </a:p>
          <a:p>
            <a:r>
              <a:rPr lang="cs-CZ" sz="4800" smtClean="0"/>
              <a:t> bidlo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err="1" smtClean="0"/>
              <a:t>ly</a:t>
            </a:r>
            <a:r>
              <a:rPr lang="cs-CZ" sz="5400" dirty="0" smtClean="0"/>
              <a:t>, </a:t>
            </a:r>
            <a:r>
              <a:rPr lang="cs-CZ" sz="5400" dirty="0" err="1" smtClean="0"/>
              <a:t>lý</a:t>
            </a:r>
            <a:r>
              <a:rPr lang="cs-CZ" sz="5400" dirty="0" smtClean="0"/>
              <a:t> × li, </a:t>
            </a:r>
            <a:r>
              <a:rPr lang="cs-CZ" sz="5400" dirty="0" err="1" smtClean="0"/>
              <a:t>lí</a:t>
            </a:r>
            <a:endParaRPr lang="cs-CZ" sz="5400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r>
              <a:rPr lang="cs-CZ" sz="5400" smtClean="0"/>
              <a:t> </a:t>
            </a:r>
            <a:r>
              <a:rPr lang="cs-CZ" sz="4800" smtClean="0"/>
              <a:t>lýčený</a:t>
            </a:r>
          </a:p>
          <a:p>
            <a:r>
              <a:rPr lang="cs-CZ" sz="4800" smtClean="0"/>
              <a:t> lyska</a:t>
            </a:r>
          </a:p>
          <a:p>
            <a:r>
              <a:rPr lang="cs-CZ" sz="4800" smtClean="0"/>
              <a:t> vlys</a:t>
            </a:r>
          </a:p>
          <a:p>
            <a:r>
              <a:rPr lang="cs-CZ" sz="4800" smtClean="0"/>
              <a:t> lyže</a:t>
            </a:r>
          </a:p>
        </p:txBody>
      </p:sp>
      <p:sp>
        <p:nvSpPr>
          <p:cNvPr id="19459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endParaRPr lang="cs-CZ" sz="5400" smtClean="0"/>
          </a:p>
          <a:p>
            <a:r>
              <a:rPr lang="cs-CZ" sz="5400" smtClean="0"/>
              <a:t> </a:t>
            </a:r>
            <a:r>
              <a:rPr lang="cs-CZ" sz="4800" smtClean="0"/>
              <a:t>líčený</a:t>
            </a:r>
          </a:p>
          <a:p>
            <a:r>
              <a:rPr lang="cs-CZ" sz="4800" smtClean="0"/>
              <a:t> líska</a:t>
            </a:r>
          </a:p>
          <a:p>
            <a:r>
              <a:rPr lang="cs-CZ" sz="4800" smtClean="0"/>
              <a:t> lis</a:t>
            </a:r>
          </a:p>
          <a:p>
            <a:r>
              <a:rPr lang="cs-CZ" sz="4800" smtClean="0"/>
              <a:t> ližiny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smtClean="0"/>
              <a:t>my, </a:t>
            </a:r>
            <a:r>
              <a:rPr lang="cs-CZ" sz="5400" dirty="0" err="1" smtClean="0"/>
              <a:t>mý</a:t>
            </a:r>
            <a:r>
              <a:rPr lang="cs-CZ" sz="5400" dirty="0" smtClean="0"/>
              <a:t> × mi, mí</a:t>
            </a:r>
            <a:endParaRPr lang="cs-CZ" sz="5400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5400" smtClean="0"/>
              <a:t> </a:t>
            </a:r>
            <a:r>
              <a:rPr lang="cs-CZ" sz="4800" smtClean="0"/>
              <a:t>my</a:t>
            </a:r>
          </a:p>
          <a:p>
            <a:r>
              <a:rPr lang="cs-CZ" sz="4800" smtClean="0"/>
              <a:t> vymýtit</a:t>
            </a:r>
          </a:p>
          <a:p>
            <a:r>
              <a:rPr lang="cs-CZ" sz="4800" smtClean="0"/>
              <a:t> mýlí</a:t>
            </a:r>
          </a:p>
          <a:p>
            <a:r>
              <a:rPr lang="cs-CZ" sz="4800" smtClean="0"/>
              <a:t> mýval</a:t>
            </a:r>
          </a:p>
          <a:p>
            <a:r>
              <a:rPr lang="cs-CZ" sz="4800" smtClean="0"/>
              <a:t> mýt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20483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r>
              <a:rPr lang="cs-CZ" sz="5400" smtClean="0"/>
              <a:t> </a:t>
            </a:r>
            <a:r>
              <a:rPr lang="cs-CZ" sz="4800" smtClean="0"/>
              <a:t>mi</a:t>
            </a:r>
          </a:p>
          <a:p>
            <a:r>
              <a:rPr lang="cs-CZ" sz="4800" smtClean="0"/>
              <a:t> vymítat</a:t>
            </a:r>
          </a:p>
          <a:p>
            <a:r>
              <a:rPr lang="cs-CZ" sz="4800" smtClean="0"/>
              <a:t> mílí</a:t>
            </a:r>
          </a:p>
          <a:p>
            <a:r>
              <a:rPr lang="cs-CZ" sz="4800" smtClean="0"/>
              <a:t> míval</a:t>
            </a:r>
          </a:p>
          <a:p>
            <a:r>
              <a:rPr lang="cs-CZ" sz="4800" smtClean="0"/>
              <a:t> mít</a:t>
            </a:r>
          </a:p>
          <a:p>
            <a:pPr>
              <a:buFont typeface="Wingdings" pitchFamily="2" charset="2"/>
              <a:buNone/>
            </a:pPr>
            <a:endParaRPr lang="cs-CZ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err="1" smtClean="0"/>
              <a:t>py</a:t>
            </a:r>
            <a:r>
              <a:rPr lang="cs-CZ" sz="5400" dirty="0" smtClean="0"/>
              <a:t>, </a:t>
            </a:r>
            <a:r>
              <a:rPr lang="cs-CZ" sz="5400" dirty="0" err="1" smtClean="0"/>
              <a:t>pý</a:t>
            </a:r>
            <a:r>
              <a:rPr lang="cs-CZ" sz="5400" dirty="0" smtClean="0"/>
              <a:t> × </a:t>
            </a:r>
            <a:r>
              <a:rPr lang="cs-CZ" sz="5400" dirty="0" err="1" smtClean="0"/>
              <a:t>pi</a:t>
            </a:r>
            <a:r>
              <a:rPr lang="cs-CZ" sz="5400" dirty="0" smtClean="0"/>
              <a:t>, pí</a:t>
            </a:r>
            <a:endParaRPr lang="cs-CZ" sz="5400" dirty="0"/>
          </a:p>
        </p:txBody>
      </p:sp>
      <p:sp>
        <p:nvSpPr>
          <p:cNvPr id="21506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5400" smtClean="0"/>
          </a:p>
          <a:p>
            <a:r>
              <a:rPr lang="cs-CZ" sz="5400" smtClean="0"/>
              <a:t> </a:t>
            </a:r>
            <a:r>
              <a:rPr lang="cs-CZ" sz="4800" smtClean="0"/>
              <a:t>pýcha</a:t>
            </a:r>
          </a:p>
          <a:p>
            <a:r>
              <a:rPr lang="cs-CZ" sz="4800" smtClean="0"/>
              <a:t> pyl</a:t>
            </a:r>
          </a:p>
          <a:p>
            <a:r>
              <a:rPr lang="cs-CZ" sz="4800" smtClean="0"/>
              <a:t> slepýš</a:t>
            </a:r>
          </a:p>
          <a:p>
            <a:r>
              <a:rPr lang="cs-CZ" sz="4800" smtClean="0"/>
              <a:t> opylovat</a:t>
            </a:r>
          </a:p>
        </p:txBody>
      </p:sp>
      <p:sp>
        <p:nvSpPr>
          <p:cNvPr id="21507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5400" smtClean="0"/>
          </a:p>
          <a:p>
            <a:r>
              <a:rPr lang="cs-CZ" sz="4800" smtClean="0"/>
              <a:t> píchá</a:t>
            </a:r>
          </a:p>
          <a:p>
            <a:r>
              <a:rPr lang="cs-CZ" sz="4800" smtClean="0"/>
              <a:t> pil</a:t>
            </a:r>
          </a:p>
          <a:p>
            <a:r>
              <a:rPr lang="cs-CZ" sz="4800" smtClean="0"/>
              <a:t> slepíš</a:t>
            </a:r>
          </a:p>
          <a:p>
            <a:r>
              <a:rPr lang="cs-CZ" sz="4800" smtClean="0"/>
              <a:t> opilovat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5400" dirty="0" err="1" smtClean="0"/>
              <a:t>sy</a:t>
            </a:r>
            <a:r>
              <a:rPr lang="cs-CZ" sz="5400" dirty="0" smtClean="0"/>
              <a:t>, </a:t>
            </a:r>
            <a:r>
              <a:rPr lang="cs-CZ" sz="5400" dirty="0" err="1" smtClean="0"/>
              <a:t>sý</a:t>
            </a:r>
            <a:r>
              <a:rPr lang="cs-CZ" sz="5400" dirty="0" smtClean="0"/>
              <a:t> × si, </a:t>
            </a:r>
            <a:r>
              <a:rPr lang="cs-CZ" sz="5400" dirty="0" err="1" smtClean="0"/>
              <a:t>sí</a:t>
            </a:r>
            <a:endParaRPr lang="cs-CZ" sz="5400" dirty="0"/>
          </a:p>
        </p:txBody>
      </p:sp>
      <p:sp>
        <p:nvSpPr>
          <p:cNvPr id="22530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4800" smtClean="0"/>
              <a:t> </a:t>
            </a:r>
          </a:p>
          <a:p>
            <a:r>
              <a:rPr lang="cs-CZ" sz="4800" smtClean="0"/>
              <a:t> sypat</a:t>
            </a:r>
          </a:p>
          <a:p>
            <a:r>
              <a:rPr lang="cs-CZ" sz="4800" smtClean="0"/>
              <a:t> sýrový</a:t>
            </a:r>
          </a:p>
          <a:p>
            <a:r>
              <a:rPr lang="cs-CZ" sz="4800" smtClean="0"/>
              <a:t> syrý </a:t>
            </a:r>
            <a:r>
              <a:rPr lang="cs-CZ" sz="4000" smtClean="0"/>
              <a:t>(zast.)</a:t>
            </a:r>
          </a:p>
        </p:txBody>
      </p:sp>
      <p:sp>
        <p:nvSpPr>
          <p:cNvPr id="22531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sz="4800" smtClean="0"/>
          </a:p>
          <a:p>
            <a:r>
              <a:rPr lang="cs-CZ" sz="4800" smtClean="0"/>
              <a:t> sípat</a:t>
            </a:r>
          </a:p>
          <a:p>
            <a:r>
              <a:rPr lang="cs-CZ" sz="4800" smtClean="0"/>
              <a:t> sírový</a:t>
            </a:r>
          </a:p>
          <a:p>
            <a:r>
              <a:rPr lang="cs-CZ" sz="4800" smtClean="0"/>
              <a:t> sirý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338</TotalTime>
  <Words>448</Words>
  <Application>Microsoft Office PowerPoint</Application>
  <PresentationFormat>Předvádění na obrazovce (4:3)</PresentationFormat>
  <Paragraphs>121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16</vt:i4>
      </vt:variant>
    </vt:vector>
  </HeadingPairs>
  <TitlesOfParts>
    <vt:vector size="30" baseType="lpstr">
      <vt:lpstr>Arial</vt:lpstr>
      <vt:lpstr>Century Schoolbook</vt:lpstr>
      <vt:lpstr>Wingdings</vt:lpstr>
      <vt:lpstr>Wingdings 2</vt:lpstr>
      <vt:lpstr>Calibri</vt:lpstr>
      <vt:lpstr>Times New Roman</vt:lpstr>
      <vt:lpstr>Arkýř</vt:lpstr>
      <vt:lpstr>Arkýř</vt:lpstr>
      <vt:lpstr>Arkýř</vt:lpstr>
      <vt:lpstr>Arkýř</vt:lpstr>
      <vt:lpstr>Arkýř</vt:lpstr>
      <vt:lpstr>Arkýř</vt:lpstr>
      <vt:lpstr>Arkýř</vt:lpstr>
      <vt:lpstr>Arkýř</vt:lpstr>
      <vt:lpstr>Snímek 1</vt:lpstr>
      <vt:lpstr>METODICKÝ LIST</vt:lpstr>
      <vt:lpstr> VĚNUJME POZORNOST SLOVŮM, JEJICHŽ VÝZNAM SE CHYBNÝM UŽITÍM HLÁSKY I, Í A Y, Ý MŮŽE ZMĚNIT </vt:lpstr>
      <vt:lpstr>ABYSTE PROKÁZALI, ŽE SI ROZDÍL MEZI VÝZNAMY JEDNOTLIVÝCH SLOV UVĚDOMUJETE, POUŽIJTE NÁSLEDUJÍCÍ VÝRAZY  V KRÁTKÝCH VĚTÁCH.  NEBUDETE-LI SI VÝZNAMEM JISTÍ, POUŽIJTE SLOVNÍK SPISOVNÉ ČEŠTINY PRO ŠKOLU A VEŘEJNOST.</vt:lpstr>
      <vt:lpstr>BY, BÝ × BI, BÍ</vt:lpstr>
      <vt:lpstr>LY, LÝ × LI, LÍ</vt:lpstr>
      <vt:lpstr>MY, MÝ × MI, MÍ</vt:lpstr>
      <vt:lpstr>PY, PÝ × PI, PÍ</vt:lpstr>
      <vt:lpstr>SY, SÝ × SI, SÍ</vt:lpstr>
      <vt:lpstr>VY, VÝ × VI, VÍ</vt:lpstr>
      <vt:lpstr>ZY, ZÝ × ZI, ZÍ</vt:lpstr>
      <vt:lpstr>OVĚŘTE SI, ZDA VÁM DANÝ PRAVOPISNÝ JEV NEČINÍ PROBLÉMY,  A V NÁSLEDUJÍCÍCH VĚTÁCH DOPLŇTE CHYBĚJÍCÍ PÍSMENA:  </vt:lpstr>
      <vt:lpstr>Snímek 13</vt:lpstr>
      <vt:lpstr>NYNÍ SI OVĚŘ, ZDA JSI DOPLNIL VĚTY SPRÁVNĚ:</vt:lpstr>
      <vt:lpstr>Snímek 15</vt:lpstr>
      <vt:lpstr>POUŽITÁ LITERATURA: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Slovníkem spisovné češtiny pro školu a veřejnost I </dc:title>
  <dc:creator>romana.cieslarova</dc:creator>
  <cp:lastModifiedBy>vera.pastorkova</cp:lastModifiedBy>
  <cp:revision>46</cp:revision>
  <dcterms:created xsi:type="dcterms:W3CDTF">2012-02-05T19:48:39Z</dcterms:created>
  <dcterms:modified xsi:type="dcterms:W3CDTF">2013-07-12T18:41:56Z</dcterms:modified>
</cp:coreProperties>
</file>