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67" r:id="rId3"/>
    <p:sldId id="263" r:id="rId4"/>
    <p:sldId id="258" r:id="rId5"/>
    <p:sldId id="259" r:id="rId6"/>
    <p:sldId id="260" r:id="rId7"/>
    <p:sldId id="26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1" r:id="rId16"/>
    <p:sldId id="280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FAA0D-AF4C-48AF-98D6-A88D345D0003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90642-872E-4603-8D50-4CB0A29357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108DD-704E-458C-ACCA-E8C25393FD66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6D1E-FC5F-424E-BA48-1A4480C284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E15A-953D-456C-ACF1-AE660421DBED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ED61-61AE-4179-83E4-76EE34E773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 descr="projekt logo vertikal barevné vycent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106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B3F5E-B361-4E9A-AB64-7742285C61C4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AE31-47A1-4D4D-ACA5-F426335691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5510F3-7167-4BDA-9CCD-09368645B312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0A44A8-6FDB-4508-8E2A-4144AE8A16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D7D21-D0BD-421A-9F16-56239E6B6A8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A961A-F804-4C65-AAC3-577FF63631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1637-C196-4B70-A960-233CA4D708D7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1F76-EDDC-4261-8C1C-3BEED37922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E98B-D86A-4B60-AC86-EBA673A1B3E2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B235-E2ED-4BCF-95E1-437923789C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98AE07-CC13-4BD4-ADE9-B7130B8B1A68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64729C-A7C6-4269-85EB-2F27474851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CA4A9-EADD-49A9-A49F-87EF00B9A021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46361-62CB-4967-93CE-83E3541CBC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4164D7-68BA-4FD0-9746-399691EC6091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28ABE3-8ADE-4D37-ABE5-E64890E33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809223-4DB6-4209-ADC6-6B9C04785C9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C6316A-EF44-4FC4-9DC8-7B9740963B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D7A894-157D-4A8E-8013-C7CCD9ACE749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B7A9B1-172F-4E30-8AE5-AF2C0C5BD7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8" r:id="rId4"/>
    <p:sldLayoutId id="2147483707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85725"/>
            <a:ext cx="91440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>
                <a:latin typeface="Calibri" pitchFamily="34" charset="0"/>
              </a:rPr>
              <a:t>VY_32_INOVACE_P3_1.5</a:t>
            </a:r>
          </a:p>
          <a:p>
            <a:pPr algn="ctr"/>
            <a:r>
              <a:rPr lang="cs-CZ" sz="2000" b="1">
                <a:latin typeface="Times New Roman" pitchFamily="18" charset="0"/>
                <a:cs typeface="Times New Roman" pitchFamily="18" charset="0"/>
              </a:rPr>
              <a:t>                         Tematická oblast: Práce se slovníky a Pravidly českého pravopisu</a:t>
            </a:r>
          </a:p>
          <a:p>
            <a:pPr algn="ctr"/>
            <a:r>
              <a:rPr lang="cs-CZ" sz="3200" b="1">
                <a:latin typeface="Times New Roman" pitchFamily="18" charset="0"/>
                <a:cs typeface="Times New Roman" pitchFamily="18" charset="0"/>
              </a:rPr>
              <a:t>    Česká přísloví</a:t>
            </a:r>
            <a:endParaRPr lang="cs-CZ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Typ: DUM - test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		    Předmět: ČJS		</a:t>
            </a: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	Ročník: 5. r. (6leté), 3. r.(4leté)</a:t>
            </a:r>
            <a:endParaRPr lang="cs-CZ" sz="2000"/>
          </a:p>
          <a:p>
            <a:endParaRPr lang="cs-CZ" sz="20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857500" y="4946650"/>
            <a:ext cx="34893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/>
          </a:p>
          <a:p>
            <a:r>
              <a:rPr lang="cs-CZ" sz="100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/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cs typeface="Times New Roman" pitchFamily="18" charset="0"/>
              </a:rPr>
              <a:t>Mgr. Romana Cieslarová</a:t>
            </a:r>
            <a:endParaRPr lang="cs-CZ" sz="800"/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Datum vytvoření:</a:t>
            </a:r>
            <a:r>
              <a:rPr lang="cs-CZ" sz="1300" b="1">
                <a:solidFill>
                  <a:srgbClr val="33CCFF"/>
                </a:solidFill>
                <a:cs typeface="Times New Roman" pitchFamily="18" charset="0"/>
              </a:rPr>
              <a:t> listopad 2012</a:t>
            </a:r>
            <a:endParaRPr lang="cs-CZ"/>
          </a:p>
        </p:txBody>
      </p:sp>
      <p:pic>
        <p:nvPicPr>
          <p:cNvPr id="14339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271462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OPVK_ver_zakladni_logolink_RGB_c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dirty="0" smtClean="0"/>
              <a:t>Přísloví č.7</a:t>
            </a:r>
            <a:endParaRPr lang="cs-CZ" sz="4400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7467600" cy="4187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5400" smtClean="0"/>
          </a:p>
          <a:p>
            <a:pPr>
              <a:buFont typeface="Wingdings" pitchFamily="2" charset="2"/>
              <a:buNone/>
            </a:pPr>
            <a:r>
              <a:rPr lang="cs-CZ" sz="5400" smtClean="0"/>
              <a:t>        Prázdný sud…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dirty="0" smtClean="0"/>
              <a:t>Přísloví č. 8</a:t>
            </a:r>
            <a:endParaRPr lang="cs-CZ" sz="4400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7467600" cy="4187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5400" smtClean="0"/>
          </a:p>
          <a:p>
            <a:pPr>
              <a:buFont typeface="Wingdings" pitchFamily="2" charset="2"/>
              <a:buNone/>
            </a:pPr>
            <a:r>
              <a:rPr lang="cs-CZ" sz="5400" smtClean="0"/>
              <a:t>           Kam vítr,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dirty="0" smtClean="0"/>
              <a:t>Přísloví č. 9</a:t>
            </a:r>
            <a:endParaRPr lang="cs-CZ" sz="4400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14563"/>
            <a:ext cx="7467600" cy="42592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5400" smtClean="0"/>
          </a:p>
          <a:p>
            <a:pPr>
              <a:buFont typeface="Wingdings" pitchFamily="2" charset="2"/>
              <a:buNone/>
            </a:pPr>
            <a:r>
              <a:rPr lang="cs-CZ" sz="5400" smtClean="0"/>
              <a:t>Lepší vrabec v hrsti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dirty="0" smtClean="0"/>
              <a:t>Přísloví č. 10</a:t>
            </a:r>
            <a:endParaRPr lang="cs-CZ" sz="4400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43125"/>
            <a:ext cx="7467600" cy="4330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5400" smtClean="0"/>
          </a:p>
          <a:p>
            <a:pPr>
              <a:buFont typeface="Wingdings" pitchFamily="2" charset="2"/>
              <a:buNone/>
            </a:pPr>
            <a:r>
              <a:rPr lang="cs-CZ" sz="5400" smtClean="0"/>
              <a:t>     Pro jedno kvítí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dirty="0" smtClean="0"/>
              <a:t>Nevíte si rady?</a:t>
            </a:r>
            <a:endParaRPr lang="cs-CZ" sz="4400" dirty="0"/>
          </a:p>
        </p:txBody>
      </p:sp>
      <p:sp>
        <p:nvSpPr>
          <p:cNvPr id="276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4800" smtClean="0"/>
          </a:p>
          <a:p>
            <a:pPr>
              <a:buFont typeface="Wingdings" pitchFamily="2" charset="2"/>
              <a:buNone/>
            </a:pPr>
            <a:r>
              <a:rPr lang="cs-CZ" sz="4800" smtClean="0"/>
              <a:t>Doplnění přísloví, která neznáte, vyhledejte ve Slovníku spisovné češtiny pro školu a veřejnost.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Řešení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38"/>
            <a:ext cx="7686675" cy="5259387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cs-CZ" sz="2800" dirty="0" smtClean="0"/>
              <a:t>Když se kácí les, létají třísky.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cs-CZ" sz="2800" dirty="0" smtClean="0"/>
              <a:t>Světská sláva, polní tráva.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cs-CZ" sz="2800" dirty="0" smtClean="0"/>
              <a:t>Nové koště dobře mete.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cs-CZ" sz="2800" dirty="0" smtClean="0"/>
              <a:t>Kolik řečí umíš, tolikrát jsi člověkem.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cs-CZ" sz="2800" dirty="0" smtClean="0"/>
              <a:t>Na hrubý pytel hrubá záplata.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cs-CZ" sz="2800" dirty="0" smtClean="0"/>
              <a:t>Zvyk je železná košile.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cs-CZ" sz="2800" dirty="0" smtClean="0"/>
              <a:t>Prázdný sud nejvíc duní.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cs-CZ" sz="2800" dirty="0" smtClean="0"/>
              <a:t>Kam vítr, tam plášť.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cs-CZ" sz="2800" dirty="0" smtClean="0"/>
              <a:t>Lepší vrabec v hrsti, nežli holub na střeše.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cs-CZ" sz="2800" dirty="0" smtClean="0"/>
              <a:t>Pro jedno kvítí slunce nesvítí.</a:t>
            </a:r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endParaRPr lang="cs-CZ" dirty="0" smtClean="0"/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endParaRPr lang="cs-CZ" dirty="0" smtClean="0"/>
          </a:p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dirty="0" smtClean="0"/>
              <a:t>Použitá literatura:</a:t>
            </a:r>
            <a:endParaRPr lang="cs-CZ" sz="4400" dirty="0"/>
          </a:p>
        </p:txBody>
      </p:sp>
      <p:sp>
        <p:nvSpPr>
          <p:cNvPr id="2969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4400" b="1" i="1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cs-CZ" sz="4400" b="1" i="1" smtClean="0">
                <a:latin typeface="Arial" charset="0"/>
                <a:cs typeface="Arial" charset="0"/>
              </a:rPr>
              <a:t>Slovník spisovné češtiny pro školu a veřejnost.</a:t>
            </a:r>
            <a:r>
              <a:rPr lang="cs-CZ" sz="4400" b="1" smtClean="0">
                <a:latin typeface="Arial" charset="0"/>
                <a:cs typeface="Arial" charset="0"/>
              </a:rPr>
              <a:t> Praha : Academia, nakladatelství AV ČR, 1998. ISBN 80-200-0493-9.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Metodický list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Materiál je součástí tematické oblasti </a:t>
            </a:r>
            <a:r>
              <a:rPr lang="cs-CZ" sz="2800" b="1" smtClean="0">
                <a:latin typeface="Arial" charset="0"/>
                <a:cs typeface="Arial" charset="0"/>
              </a:rPr>
              <a:t>Práce se slovníky a Pravidly českého pravopisu. </a:t>
            </a:r>
            <a:r>
              <a:rPr lang="cs-CZ" sz="2800" smtClean="0">
                <a:latin typeface="Arial" charset="0"/>
                <a:cs typeface="Arial" charset="0"/>
              </a:rPr>
              <a:t>Je určen žákům předmaturitních ročníků v předmětu SEMINÁŘ Z ČESKÉHO JAZYKA A LITERATURY, ale je ho možno zařadit do kteréhokoli ročníku i do výuky českého jazyka a literatury. </a:t>
            </a:r>
          </a:p>
          <a:p>
            <a:pPr algn="just">
              <a:buFont typeface="Wingdings" pitchFamily="2" charset="2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Inovace spočívá ve využití interaktivního prostředí.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7259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6000" dirty="0" smtClean="0">
                <a:latin typeface="Times New Roman" pitchFamily="18" charset="0"/>
                <a:cs typeface="Times New Roman" pitchFamily="18" charset="0"/>
              </a:rPr>
              <a:t>Doplňte druhou část známých přísloví</a:t>
            </a:r>
            <a:endParaRPr lang="cs-CZ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8688" y="642938"/>
            <a:ext cx="7467600" cy="4873625"/>
          </a:xfrm>
        </p:spPr>
        <p:txBody>
          <a:bodyPr/>
          <a:lstStyle/>
          <a:p>
            <a:pPr lvl="1" eaLnBrk="1" hangingPunct="1">
              <a:buFont typeface="Wingdings 2" pitchFamily="18" charset="2"/>
              <a:buNone/>
            </a:pPr>
            <a:endParaRPr lang="cs-CZ" sz="33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Přísloví č. 1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cs-CZ" smtClean="0"/>
          </a:p>
          <a:p>
            <a:pPr lvl="1" eaLnBrk="1" hangingPunct="1">
              <a:buFont typeface="Wingdings 2" pitchFamily="18" charset="2"/>
              <a:buNone/>
            </a:pPr>
            <a:endParaRPr lang="cs-CZ" sz="4400" smtClean="0">
              <a:latin typeface="Arial" charset="0"/>
              <a:cs typeface="Arial" charset="0"/>
            </a:endParaRPr>
          </a:p>
          <a:p>
            <a:pPr lvl="1" eaLnBrk="1" hangingPunct="1">
              <a:buFont typeface="Wingdings 2" pitchFamily="18" charset="2"/>
              <a:buNone/>
            </a:pPr>
            <a:r>
              <a:rPr lang="cs-CZ" sz="5400" smtClean="0">
                <a:latin typeface="Arial" charset="0"/>
                <a:cs typeface="Arial" charset="0"/>
              </a:rPr>
              <a:t>    Když se kácí les, …</a:t>
            </a:r>
            <a:endParaRPr lang="cs-CZ" sz="5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Přísloví č. 2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00250"/>
            <a:ext cx="7467600" cy="4473575"/>
          </a:xfrm>
        </p:spPr>
        <p:txBody>
          <a:bodyPr/>
          <a:lstStyle/>
          <a:p>
            <a:pPr lvl="1" eaLnBrk="1" hangingPunct="1">
              <a:buFont typeface="Wingdings 2" pitchFamily="18" charset="2"/>
              <a:buNone/>
            </a:pPr>
            <a:endParaRPr lang="cs-CZ" sz="5400" smtClean="0">
              <a:latin typeface="Arial" charset="0"/>
              <a:cs typeface="Arial" charset="0"/>
            </a:endParaRPr>
          </a:p>
          <a:p>
            <a:pPr lvl="1" eaLnBrk="1" hangingPunct="1">
              <a:buFont typeface="Wingdings 2" pitchFamily="18" charset="2"/>
              <a:buNone/>
            </a:pPr>
            <a:r>
              <a:rPr lang="cs-CZ" sz="5400" smtClean="0">
                <a:latin typeface="Arial" charset="0"/>
                <a:cs typeface="Arial" charset="0"/>
              </a:rPr>
              <a:t>     Světská sláva,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Přísloví č. 3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z="5400" smtClean="0"/>
          </a:p>
          <a:p>
            <a:pPr eaLnBrk="1" hangingPunct="1">
              <a:buFont typeface="Wingdings" pitchFamily="2" charset="2"/>
              <a:buNone/>
            </a:pPr>
            <a:r>
              <a:rPr lang="cs-CZ" sz="5400" smtClean="0"/>
              <a:t>         Nové koště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Přísloví č. 4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43125"/>
            <a:ext cx="7467600" cy="4330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5400" smtClean="0"/>
          </a:p>
          <a:p>
            <a:pPr eaLnBrk="1" hangingPunct="1">
              <a:buFont typeface="Wingdings" pitchFamily="2" charset="2"/>
              <a:buNone/>
            </a:pPr>
            <a:r>
              <a:rPr lang="cs-CZ" sz="5400" smtClean="0"/>
              <a:t>     Kolik řečí umíš,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Přísloví č. 5</a:t>
            </a:r>
            <a:endParaRPr lang="cs-CZ" sz="4400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43125"/>
            <a:ext cx="7467600" cy="4330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5400" smtClean="0"/>
          </a:p>
          <a:p>
            <a:pPr>
              <a:buFont typeface="Wingdings" pitchFamily="2" charset="2"/>
              <a:buNone/>
            </a:pPr>
            <a:r>
              <a:rPr lang="cs-CZ" sz="5400" smtClean="0"/>
              <a:t>      Na hrubý pytel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Přísloví č. 6</a:t>
            </a:r>
            <a:endParaRPr lang="cs-CZ" sz="4400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428875"/>
            <a:ext cx="7467600" cy="36433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5400" smtClean="0"/>
          </a:p>
          <a:p>
            <a:pPr>
              <a:buFont typeface="Wingdings" pitchFamily="2" charset="2"/>
              <a:buNone/>
            </a:pPr>
            <a:r>
              <a:rPr lang="cs-CZ" sz="5400" smtClean="0"/>
              <a:t>           Zvyk je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225</TotalTime>
  <Words>240</Words>
  <Application>Microsoft Office PowerPoint</Application>
  <PresentationFormat>Předvádění na obrazovce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16</vt:i4>
      </vt:variant>
    </vt:vector>
  </HeadingPairs>
  <TitlesOfParts>
    <vt:vector size="30" baseType="lpstr">
      <vt:lpstr>Arial</vt:lpstr>
      <vt:lpstr>Century Schoolbook</vt:lpstr>
      <vt:lpstr>Wingdings</vt:lpstr>
      <vt:lpstr>Wingdings 2</vt:lpstr>
      <vt:lpstr>Calibri</vt:lpstr>
      <vt:lpstr>Times New Roman</vt:lpstr>
      <vt:lpstr>Arkýř</vt:lpstr>
      <vt:lpstr>Arkýř</vt:lpstr>
      <vt:lpstr>Arkýř</vt:lpstr>
      <vt:lpstr>Arkýř</vt:lpstr>
      <vt:lpstr>Arkýř</vt:lpstr>
      <vt:lpstr>Arkýř</vt:lpstr>
      <vt:lpstr>Arkýř</vt:lpstr>
      <vt:lpstr>Arkýř</vt:lpstr>
      <vt:lpstr>Snímek 1</vt:lpstr>
      <vt:lpstr>METODICKÝ LIST</vt:lpstr>
      <vt:lpstr>DOPLŇTE DRUHOU ČÁST ZNÁMÝCH PŘÍSLOVÍ</vt:lpstr>
      <vt:lpstr>PŘÍSLOVÍ Č. 1</vt:lpstr>
      <vt:lpstr>PŘÍSLOVÍ Č. 2</vt:lpstr>
      <vt:lpstr>PŘÍSLOVÍ Č. 3</vt:lpstr>
      <vt:lpstr>PŘÍSLOVÍ Č. 4</vt:lpstr>
      <vt:lpstr>PŘÍSLOVÍ Č. 5</vt:lpstr>
      <vt:lpstr>PŘÍSLOVÍ Č. 6</vt:lpstr>
      <vt:lpstr>PŘÍSLOVÍ Č.7</vt:lpstr>
      <vt:lpstr>PŘÍSLOVÍ Č. 8</vt:lpstr>
      <vt:lpstr>PŘÍSLOVÍ Č. 9</vt:lpstr>
      <vt:lpstr>PŘÍSLOVÍ Č. 10</vt:lpstr>
      <vt:lpstr>NEVÍTE SI RADY?</vt:lpstr>
      <vt:lpstr>ŘEŠENÍ</vt:lpstr>
      <vt:lpstr>POUŽITÁ LITERATURA: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Slovníkem spisovné češtiny pro školu a veřejnost I </dc:title>
  <dc:creator>romana.cieslarova</dc:creator>
  <cp:lastModifiedBy>vera.pastorkova</cp:lastModifiedBy>
  <cp:revision>33</cp:revision>
  <dcterms:created xsi:type="dcterms:W3CDTF">2012-02-05T19:48:39Z</dcterms:created>
  <dcterms:modified xsi:type="dcterms:W3CDTF">2013-07-12T18:39:06Z</dcterms:modified>
</cp:coreProperties>
</file>