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267" r:id="rId3"/>
    <p:sldId id="269" r:id="rId4"/>
    <p:sldId id="263" r:id="rId5"/>
    <p:sldId id="272" r:id="rId6"/>
    <p:sldId id="278" r:id="rId7"/>
    <p:sldId id="273" r:id="rId8"/>
    <p:sldId id="276" r:id="rId9"/>
    <p:sldId id="258" r:id="rId10"/>
    <p:sldId id="259" r:id="rId11"/>
    <p:sldId id="274" r:id="rId12"/>
    <p:sldId id="260" r:id="rId13"/>
    <p:sldId id="275" r:id="rId14"/>
    <p:sldId id="261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ovací čára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ovací čára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63426-4591-451C-A736-31F521B51B67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2B92E-C8F0-470E-8E11-D50A7EC9CC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BA15-8A4A-4349-9C44-CE341B8E95EE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ED92E-F427-46AF-A240-9C744DF663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50C5A-4E2B-4E86-99F4-5EB7D4F86181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4CA85-DEB5-4AB5-88DB-1097424D86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 descr="projekt logo vertikal barevné vycent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106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FE38F-88AE-4357-A645-0F86EF653AB0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04B7F-79F0-4A64-BCD5-A25ABCB368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C7DB35-AC85-445D-AF7B-A55643389FA7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1765FE-5775-4608-912D-4CE899E3BE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282CC-825A-470B-8191-A328C0DB5F2A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93699-5E0F-471C-8D44-E5B17CD29B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20F31-BEF4-44DA-9626-64E022511FAB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ABF2A-8019-44AA-9BE8-F4FC14D655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A90A2-1007-478A-A5EA-4BEA5C530F18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D216E-7780-4D4B-A364-D73F692E25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BFD752-8F2C-480D-BD6A-66069FB8CAA1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CE0E74B-E2F6-44E7-B8EF-2C644160DF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CDFF7-2068-4BFE-9151-661B5EAB2A6A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ADFBA-2698-416C-8FE3-9BBD095168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ovací čára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ovací čára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římá spojovací čára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81CD68-32C6-4D24-B56B-460EBA606B5C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8B92EB-7C24-464F-B5E0-934D3F2F09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ovací čára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683D22-6625-4CCB-9E47-FF25769C1905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7463C2-5242-422C-B883-56DEDA34B9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60A036-077A-44C4-BE1E-FC73778CAC39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6A9DF2-1E89-48E7-A7BD-5CE7AE1020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8" r:id="rId4"/>
    <p:sldLayoutId id="2147483707" r:id="rId5"/>
    <p:sldLayoutId id="2147483712" r:id="rId6"/>
    <p:sldLayoutId id="2147483706" r:id="rId7"/>
    <p:sldLayoutId id="2147483713" r:id="rId8"/>
    <p:sldLayoutId id="2147483714" r:id="rId9"/>
    <p:sldLayoutId id="2147483705" r:id="rId10"/>
    <p:sldLayoutId id="2147483704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33338"/>
            <a:ext cx="9144000" cy="335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>
                <a:latin typeface="Calibri" pitchFamily="34" charset="0"/>
              </a:rPr>
              <a:t>				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>
                <a:latin typeface="Calibri" pitchFamily="34" charset="0"/>
              </a:rPr>
              <a:t>VY_32_INOVACE_P3_1.3</a:t>
            </a:r>
          </a:p>
          <a:p>
            <a:pPr algn="ctr"/>
            <a:r>
              <a:rPr lang="cs-CZ" sz="2000" b="1">
                <a:latin typeface="Times New Roman" pitchFamily="18" charset="0"/>
                <a:cs typeface="Times New Roman" pitchFamily="18" charset="0"/>
              </a:rPr>
              <a:t>                        Tematická oblast: Práce se slovníky a Pravidly českého pravopisu</a:t>
            </a:r>
          </a:p>
          <a:p>
            <a:pPr algn="ctr"/>
            <a:r>
              <a:rPr lang="cs-CZ" sz="2800" b="1">
                <a:latin typeface="Times New Roman" pitchFamily="18" charset="0"/>
                <a:cs typeface="Times New Roman" pitchFamily="18" charset="0"/>
              </a:rPr>
              <a:t>      Práce se Slovníkem spisovné češtiny</a:t>
            </a:r>
          </a:p>
          <a:p>
            <a:pPr algn="ctr"/>
            <a:r>
              <a:rPr lang="cs-CZ" sz="2800" b="1">
                <a:latin typeface="Times New Roman" pitchFamily="18" charset="0"/>
                <a:cs typeface="Times New Roman" pitchFamily="18" charset="0"/>
              </a:rPr>
              <a:t>pro školu a veřejnost II</a:t>
            </a:r>
            <a:endParaRPr lang="cs-CZ" sz="28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            Typ: DUM - kombinovaný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				Předmět: ČJL, ČJS		</a:t>
            </a: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	                Ročník:  ČJL: 4. r. (6leté), 2. r. (4leté); ČJS: 5. r. (6leté), 3. r.(4leté)</a:t>
            </a:r>
            <a:endParaRPr lang="cs-CZ" sz="2000"/>
          </a:p>
          <a:p>
            <a:endParaRPr lang="cs-CZ" sz="200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/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857500" y="5102225"/>
            <a:ext cx="3489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/>
          </a:p>
          <a:p>
            <a:r>
              <a:rPr lang="cs-CZ" sz="100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/>
          </a:p>
          <a:p>
            <a:pPr algn="ctr" eaLnBrk="0" hangingPunct="0"/>
            <a:r>
              <a:rPr lang="cs-CZ" sz="2100" b="1">
                <a:solidFill>
                  <a:srgbClr val="00B0F0"/>
                </a:solidFill>
                <a:cs typeface="Times New Roman" pitchFamily="18" charset="0"/>
              </a:rPr>
              <a:t>Mgr. Romana Cieslarová</a:t>
            </a:r>
            <a:endParaRPr lang="cs-CZ" sz="800"/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Datum vytvoření:</a:t>
            </a:r>
            <a:r>
              <a:rPr lang="cs-CZ" sz="1300" b="1">
                <a:solidFill>
                  <a:srgbClr val="33CCFF"/>
                </a:solidFill>
                <a:cs typeface="Times New Roman" pitchFamily="18" charset="0"/>
              </a:rPr>
              <a:t> říjen 2012</a:t>
            </a:r>
            <a:endParaRPr lang="cs-CZ"/>
          </a:p>
        </p:txBody>
      </p:sp>
      <p:pic>
        <p:nvPicPr>
          <p:cNvPr id="14339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3065463"/>
            <a:ext cx="2770188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OPVK_ver_zakladni_logolink_RGB_c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Úloha č. 2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4313" y="928688"/>
            <a:ext cx="8358187" cy="5929312"/>
          </a:xfrm>
        </p:spPr>
        <p:txBody>
          <a:bodyPr/>
          <a:lstStyle/>
          <a:p>
            <a:pPr marL="0" eaLnBrk="1" hangingPunct="1">
              <a:buFont typeface="Wingdings" pitchFamily="2" charset="2"/>
              <a:buNone/>
              <a:defRPr/>
            </a:pPr>
            <a:r>
              <a:rPr lang="cs-CZ" sz="3400" kern="0" dirty="0" smtClean="0">
                <a:latin typeface="Arial" pitchFamily="34" charset="0"/>
                <a:cs typeface="Arial" pitchFamily="34" charset="0"/>
              </a:rPr>
              <a:t>Ověřte, zda jsou následující slova</a:t>
            </a:r>
          </a:p>
          <a:p>
            <a:pPr marL="0" eaLnBrk="1" hangingPunct="1">
              <a:buFont typeface="Wingdings" pitchFamily="2" charset="2"/>
              <a:buNone/>
              <a:defRPr/>
            </a:pPr>
            <a:r>
              <a:rPr lang="cs-CZ" sz="3400" b="1" kern="0" dirty="0" smtClean="0">
                <a:latin typeface="Arial" pitchFamily="34" charset="0"/>
                <a:cs typeface="Arial" pitchFamily="34" charset="0"/>
              </a:rPr>
              <a:t>homonyma</a:t>
            </a:r>
            <a:r>
              <a:rPr lang="cs-CZ" sz="3400" kern="0" dirty="0" smtClean="0">
                <a:latin typeface="Arial" pitchFamily="34" charset="0"/>
                <a:cs typeface="Arial" pitchFamily="34" charset="0"/>
              </a:rPr>
              <a:t>, či slova </a:t>
            </a:r>
            <a:r>
              <a:rPr lang="cs-CZ" sz="3400" b="1" kern="0" dirty="0" err="1" smtClean="0">
                <a:latin typeface="Arial" pitchFamily="34" charset="0"/>
                <a:cs typeface="Arial" pitchFamily="34" charset="0"/>
              </a:rPr>
              <a:t>polysémní</a:t>
            </a:r>
            <a:r>
              <a:rPr lang="cs-CZ" sz="3400" b="1" kern="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0" eaLnBrk="1" hangingPunct="1">
              <a:buFont typeface="Wingdings" pitchFamily="2" charset="2"/>
              <a:buNone/>
              <a:defRPr/>
            </a:pPr>
            <a:r>
              <a:rPr lang="cs-CZ" sz="3400" kern="0" dirty="0" smtClean="0">
                <a:latin typeface="Arial" pitchFamily="34" charset="0"/>
                <a:cs typeface="Arial" pitchFamily="34" charset="0"/>
              </a:rPr>
              <a:t>a vysvětlete jejich významy:</a:t>
            </a:r>
          </a:p>
          <a:p>
            <a:pPr marL="881063" lvl="1" indent="-514350" eaLnBrk="1" hangingPunct="1">
              <a:buFont typeface="+mj-lt"/>
              <a:buAutoNum type="arabicPeriod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lekat</a:t>
            </a:r>
          </a:p>
          <a:p>
            <a:pPr marL="881063" lvl="1" indent="-514350" eaLnBrk="1" hangingPunct="1">
              <a:buFont typeface="+mj-lt"/>
              <a:buAutoNum type="arabicPeriod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loď</a:t>
            </a:r>
          </a:p>
          <a:p>
            <a:pPr marL="881063" lvl="1" indent="-514350" eaLnBrk="1" hangingPunct="1">
              <a:buFont typeface="+mj-lt"/>
              <a:buAutoNum type="arabicPeriod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matka</a:t>
            </a:r>
          </a:p>
          <a:p>
            <a:pPr marL="881063" lvl="1" indent="-514350" eaLnBrk="1" hangingPunct="1">
              <a:buFont typeface="+mj-lt"/>
              <a:buAutoNum type="arabicPeriod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mořit</a:t>
            </a:r>
          </a:p>
          <a:p>
            <a:pPr marL="881063" lvl="1" indent="-514350" eaLnBrk="1" hangingPunct="1">
              <a:buFont typeface="+mj-lt"/>
              <a:buAutoNum type="arabicPeriod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napojit</a:t>
            </a:r>
          </a:p>
          <a:p>
            <a:pPr marL="881063" lvl="1" indent="-514350" eaLnBrk="1" hangingPunct="1">
              <a:buFont typeface="+mj-lt"/>
              <a:buAutoNum type="arabicPeriod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spánek</a:t>
            </a:r>
          </a:p>
          <a:p>
            <a:pPr marL="881063" lvl="1" indent="-514350" eaLnBrk="1" hangingPunct="1">
              <a:buFont typeface="+mj-lt"/>
              <a:buAutoNum type="arabicPeriod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oddechnout si</a:t>
            </a:r>
          </a:p>
          <a:p>
            <a:pPr marL="881063" lvl="1" indent="-514350" eaLnBrk="1" hangingPunct="1">
              <a:buFont typeface="+mj-lt"/>
              <a:buAutoNum type="arabicPeriod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vlna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Řešení úlohy č. 2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825"/>
          </a:xfrm>
        </p:spPr>
        <p:txBody>
          <a:bodyPr/>
          <a:lstStyle/>
          <a:p>
            <a:pPr marL="881063" lvl="1" indent="-514350" eaLnBrk="1" hangingPunct="1">
              <a:buFont typeface="Century Schoolbook" pitchFamily="18" charset="0"/>
              <a:buAutoNum type="arabicPeriod"/>
            </a:pPr>
            <a:endParaRPr lang="cs-CZ" sz="3300" b="1" smtClean="0"/>
          </a:p>
          <a:p>
            <a:pPr marL="881063" lvl="1" indent="-514350" eaLnBrk="1" hangingPunct="1">
              <a:buFont typeface="Century Schoolbook" pitchFamily="18" charset="0"/>
              <a:buAutoNum type="arabicPeriod"/>
            </a:pPr>
            <a:r>
              <a:rPr lang="cs-CZ" sz="3200" b="1" smtClean="0">
                <a:latin typeface="Arial" charset="0"/>
                <a:cs typeface="Arial" charset="0"/>
              </a:rPr>
              <a:t>lekat – </a:t>
            </a:r>
            <a:r>
              <a:rPr lang="cs-CZ" sz="3200" smtClean="0">
                <a:latin typeface="Arial" charset="0"/>
                <a:cs typeface="Arial" charset="0"/>
              </a:rPr>
              <a:t>homonymum </a:t>
            </a:r>
            <a:endParaRPr lang="cs-CZ" sz="3200" b="1" smtClean="0">
              <a:latin typeface="Arial" charset="0"/>
              <a:cs typeface="Arial" charset="0"/>
            </a:endParaRPr>
          </a:p>
          <a:p>
            <a:pPr marL="881063" lvl="1" indent="-514350" eaLnBrk="1" hangingPunct="1">
              <a:buFont typeface="Century Schoolbook" pitchFamily="18" charset="0"/>
              <a:buAutoNum type="arabicPeriod"/>
            </a:pPr>
            <a:r>
              <a:rPr lang="cs-CZ" sz="3200" b="1" smtClean="0">
                <a:latin typeface="Arial" charset="0"/>
                <a:cs typeface="Arial" charset="0"/>
              </a:rPr>
              <a:t>loď - </a:t>
            </a:r>
            <a:r>
              <a:rPr lang="cs-CZ" sz="3200" smtClean="0">
                <a:latin typeface="Arial" charset="0"/>
                <a:cs typeface="Arial" charset="0"/>
              </a:rPr>
              <a:t>mnohoznačné</a:t>
            </a:r>
            <a:endParaRPr lang="cs-CZ" sz="3200" b="1" smtClean="0">
              <a:latin typeface="Arial" charset="0"/>
              <a:cs typeface="Arial" charset="0"/>
            </a:endParaRPr>
          </a:p>
          <a:p>
            <a:pPr marL="881063" lvl="1" indent="-514350" eaLnBrk="1" hangingPunct="1">
              <a:buFont typeface="Century Schoolbook" pitchFamily="18" charset="0"/>
              <a:buAutoNum type="arabicPeriod"/>
            </a:pPr>
            <a:r>
              <a:rPr lang="cs-CZ" sz="3200" b="1" smtClean="0">
                <a:latin typeface="Arial" charset="0"/>
                <a:cs typeface="Arial" charset="0"/>
              </a:rPr>
              <a:t>matka - </a:t>
            </a:r>
            <a:r>
              <a:rPr lang="cs-CZ" sz="3200" smtClean="0">
                <a:latin typeface="Arial" charset="0"/>
                <a:cs typeface="Arial" charset="0"/>
              </a:rPr>
              <a:t>homonymum</a:t>
            </a:r>
          </a:p>
          <a:p>
            <a:pPr marL="881063" lvl="1" indent="-514350" eaLnBrk="1" hangingPunct="1">
              <a:buFont typeface="Century Schoolbook" pitchFamily="18" charset="0"/>
              <a:buAutoNum type="arabicPeriod"/>
            </a:pPr>
            <a:r>
              <a:rPr lang="cs-CZ" sz="3200" b="1" smtClean="0">
                <a:latin typeface="Arial" charset="0"/>
                <a:cs typeface="Arial" charset="0"/>
              </a:rPr>
              <a:t>mořit - </a:t>
            </a:r>
            <a:r>
              <a:rPr lang="cs-CZ" sz="3200" smtClean="0">
                <a:latin typeface="Arial" charset="0"/>
                <a:cs typeface="Arial" charset="0"/>
              </a:rPr>
              <a:t>homonymum</a:t>
            </a:r>
            <a:endParaRPr lang="cs-CZ" sz="3200" b="1" smtClean="0">
              <a:latin typeface="Arial" charset="0"/>
              <a:cs typeface="Arial" charset="0"/>
            </a:endParaRPr>
          </a:p>
          <a:p>
            <a:pPr marL="881063" lvl="1" indent="-514350" eaLnBrk="1" hangingPunct="1">
              <a:buFont typeface="Century Schoolbook" pitchFamily="18" charset="0"/>
              <a:buAutoNum type="arabicPeriod"/>
            </a:pPr>
            <a:r>
              <a:rPr lang="cs-CZ" sz="3200" b="1" smtClean="0">
                <a:latin typeface="Arial" charset="0"/>
                <a:cs typeface="Arial" charset="0"/>
              </a:rPr>
              <a:t>napojit – </a:t>
            </a:r>
            <a:r>
              <a:rPr lang="cs-CZ" sz="3200" smtClean="0">
                <a:latin typeface="Arial" charset="0"/>
                <a:cs typeface="Arial" charset="0"/>
              </a:rPr>
              <a:t>homonymum</a:t>
            </a:r>
          </a:p>
          <a:p>
            <a:pPr marL="881063" lvl="1" indent="-514350" eaLnBrk="1" hangingPunct="1">
              <a:buFont typeface="Century Schoolbook" pitchFamily="18" charset="0"/>
              <a:buAutoNum type="arabicPeriod"/>
            </a:pPr>
            <a:r>
              <a:rPr lang="cs-CZ" sz="3200" b="1" smtClean="0">
                <a:latin typeface="Arial" charset="0"/>
                <a:cs typeface="Arial" charset="0"/>
              </a:rPr>
              <a:t>spánek - </a:t>
            </a:r>
            <a:r>
              <a:rPr lang="cs-CZ" sz="3200" smtClean="0">
                <a:latin typeface="Arial" charset="0"/>
                <a:cs typeface="Arial" charset="0"/>
              </a:rPr>
              <a:t>homonymum</a:t>
            </a:r>
            <a:endParaRPr lang="cs-CZ" sz="3200" b="1" smtClean="0">
              <a:latin typeface="Arial" charset="0"/>
              <a:cs typeface="Arial" charset="0"/>
            </a:endParaRPr>
          </a:p>
          <a:p>
            <a:pPr marL="881063" lvl="1" indent="-514350" eaLnBrk="1" hangingPunct="1">
              <a:buFont typeface="Century Schoolbook" pitchFamily="18" charset="0"/>
              <a:buAutoNum type="arabicPeriod"/>
            </a:pPr>
            <a:r>
              <a:rPr lang="cs-CZ" sz="3200" b="1" smtClean="0">
                <a:latin typeface="Arial" charset="0"/>
                <a:cs typeface="Arial" charset="0"/>
              </a:rPr>
              <a:t>oddechnout si - </a:t>
            </a:r>
            <a:r>
              <a:rPr lang="cs-CZ" sz="3200" smtClean="0">
                <a:latin typeface="Arial" charset="0"/>
                <a:cs typeface="Arial" charset="0"/>
              </a:rPr>
              <a:t>mnohoznačné</a:t>
            </a:r>
            <a:endParaRPr lang="cs-CZ" sz="3200" b="1" smtClean="0">
              <a:latin typeface="Arial" charset="0"/>
              <a:cs typeface="Arial" charset="0"/>
            </a:endParaRPr>
          </a:p>
          <a:p>
            <a:pPr marL="881063" lvl="1" indent="-514350" eaLnBrk="1" hangingPunct="1">
              <a:buFont typeface="Century Schoolbook" pitchFamily="18" charset="0"/>
              <a:buAutoNum type="arabicPeriod"/>
            </a:pPr>
            <a:r>
              <a:rPr lang="cs-CZ" sz="3200" b="1" smtClean="0">
                <a:latin typeface="Arial" charset="0"/>
                <a:cs typeface="Arial" charset="0"/>
              </a:rPr>
              <a:t>vlna - </a:t>
            </a:r>
            <a:r>
              <a:rPr lang="cs-CZ" sz="3200" smtClean="0">
                <a:latin typeface="Arial" charset="0"/>
                <a:cs typeface="Arial" charset="0"/>
              </a:rPr>
              <a:t>homonymum</a:t>
            </a:r>
            <a:endParaRPr lang="cs-CZ" sz="3200" b="1" smtClean="0">
              <a:latin typeface="Arial" charset="0"/>
              <a:cs typeface="Arial" charset="0"/>
            </a:endParaRPr>
          </a:p>
          <a:p>
            <a:pPr marL="881063" lvl="1" indent="-514350" eaLnBrk="1" hangingPunct="1">
              <a:buFont typeface="Century Schoolbook" pitchFamily="18" charset="0"/>
              <a:buAutoNum type="arabicPeriod"/>
            </a:pPr>
            <a:endParaRPr lang="cs-CZ" sz="2800" b="1" smtClean="0"/>
          </a:p>
          <a:p>
            <a:pPr marL="881063" lvl="1" indent="-514350" eaLnBrk="1" hangingPunct="1">
              <a:buFont typeface="Century Schoolbook" pitchFamily="18" charset="0"/>
              <a:buAutoNum type="arabicPeriod"/>
            </a:pPr>
            <a:endParaRPr lang="cs-CZ" sz="2800" b="1" smtClean="0"/>
          </a:p>
          <a:p>
            <a:pPr marL="881063" lvl="1" indent="-514350" eaLnBrk="1" hangingPunct="1">
              <a:buFont typeface="Century Schoolbook" pitchFamily="18" charset="0"/>
              <a:buAutoNum type="arabicPeriod"/>
            </a:pPr>
            <a:endParaRPr lang="cs-CZ" sz="2800" b="1" smtClean="0"/>
          </a:p>
          <a:p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Úloha č. 3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7467600" cy="5857875"/>
          </a:xfrm>
        </p:spPr>
        <p:txBody>
          <a:bodyPr/>
          <a:lstStyle/>
          <a:p>
            <a:pPr marL="273050" lvl="1" eaLnBrk="1" hangingPunct="1">
              <a:spcBef>
                <a:spcPts val="600"/>
              </a:spcBef>
              <a:buSzPct val="70000"/>
              <a:buFont typeface="Wingdings 2" pitchFamily="18" charset="2"/>
              <a:buNone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Vyhledejte ve slovníku tyto slovní tvary:</a:t>
            </a:r>
          </a:p>
          <a:p>
            <a:pPr marL="823913" lvl="1" indent="-457200" eaLnBrk="1" hangingPunct="1">
              <a:buFont typeface="+mj-lt"/>
              <a:buAutoNum type="arabicPeriod"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ladit – příčestí trpné</a:t>
            </a:r>
          </a:p>
          <a:p>
            <a:pPr marL="823913" lvl="1" indent="-457200" eaLnBrk="1" hangingPunct="1">
              <a:buFont typeface="+mj-lt"/>
              <a:buAutoNum type="arabicPeriod"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nit – 2. pád singuláru</a:t>
            </a:r>
          </a:p>
          <a:p>
            <a:pPr marL="823913" lvl="1" indent="-457200" eaLnBrk="1" hangingPunct="1">
              <a:buFont typeface="+mj-lt"/>
              <a:buAutoNum type="arabicPeriod"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motivovat – slovesný vid</a:t>
            </a:r>
          </a:p>
          <a:p>
            <a:pPr marL="823913" lvl="1" indent="-457200" eaLnBrk="1" hangingPunct="1">
              <a:buFont typeface="+mj-lt"/>
              <a:buAutoNum type="arabicPeriod"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mrzký – 2. stupeň</a:t>
            </a:r>
          </a:p>
          <a:p>
            <a:pPr marL="823913" lvl="1" indent="-457200" eaLnBrk="1" hangingPunct="1">
              <a:buFont typeface="+mj-lt"/>
              <a:buAutoNum type="arabicPeriod"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myš – 7. pád plurálu</a:t>
            </a:r>
          </a:p>
          <a:p>
            <a:pPr marL="823913" lvl="1" indent="-457200" eaLnBrk="1" hangingPunct="1">
              <a:buFont typeface="+mj-lt"/>
              <a:buAutoNum type="arabicPeriod"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nařknout – příčestí trpné</a:t>
            </a:r>
          </a:p>
          <a:p>
            <a:pPr marL="823913" lvl="1" indent="-457200" eaLnBrk="1" hangingPunct="1">
              <a:buFont typeface="+mj-lt"/>
              <a:buAutoNum type="arabicPeriod"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Táňa – 2. pád singuláru</a:t>
            </a:r>
          </a:p>
          <a:p>
            <a:pPr marL="823913" lvl="1" indent="-457200" eaLnBrk="1" hangingPunct="1">
              <a:buFont typeface="+mj-lt"/>
              <a:buAutoNum type="arabicPeriod"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kyčel – jmenný rod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Řešení úlohy č. 3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4438"/>
            <a:ext cx="8115300" cy="5259387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ladit – příčestí trpné →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laděn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nit – 2. pád singuláru →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niti, nitě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motivovat – slovesný vid →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dok.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err="1" smtClean="0">
                <a:latin typeface="Arial" pitchFamily="34" charset="0"/>
                <a:cs typeface="Arial" pitchFamily="34" charset="0"/>
              </a:rPr>
              <a:t>nedok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(časté u slov přejatých)</a:t>
            </a:r>
            <a:endParaRPr lang="cs-CZ" sz="3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mrzký – 2. stupeň →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mrzčejší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myš – 7. pád plurálu →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myšmi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nařknout – př. čin. →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nařčen, nařknut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Táňa – 2. pád singuláru →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Táni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kyčel – jmenný rod →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muž. i ženský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Použitá literatura: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i="1" smtClean="0"/>
          </a:p>
          <a:p>
            <a:pPr eaLnBrk="1" hangingPunct="1">
              <a:buFont typeface="Wingdings" pitchFamily="2" charset="2"/>
              <a:buNone/>
            </a:pPr>
            <a:r>
              <a:rPr lang="cs-CZ" sz="3600" b="1" i="1" smtClean="0">
                <a:latin typeface="Arial" charset="0"/>
                <a:cs typeface="Arial" charset="0"/>
              </a:rPr>
              <a:t>Slovník spisovné češtiny pro školu a veřejnost.</a:t>
            </a:r>
            <a:r>
              <a:rPr lang="cs-CZ" sz="3600" b="1" smtClean="0">
                <a:latin typeface="Arial" charset="0"/>
                <a:cs typeface="Arial" charset="0"/>
              </a:rPr>
              <a:t> Praha : Academia, nakladatelství AV ČR, 1998. ISBN 80-200-0493-9.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3600" b="1" smtClean="0">
                <a:latin typeface="Arial" charset="0"/>
                <a:cs typeface="Arial" charset="0"/>
              </a:rPr>
              <a:t>KOSTEČKA, Jiří. </a:t>
            </a:r>
            <a:r>
              <a:rPr lang="cs-CZ" sz="3600" b="1" i="1" smtClean="0">
                <a:latin typeface="Arial" charset="0"/>
                <a:cs typeface="Arial" charset="0"/>
              </a:rPr>
              <a:t>Český jazyk pro 2. ročník gymnázií. </a:t>
            </a:r>
            <a:r>
              <a:rPr lang="cs-CZ" sz="3600" b="1" smtClean="0">
                <a:latin typeface="Arial" charset="0"/>
                <a:cs typeface="Arial" charset="0"/>
              </a:rPr>
              <a:t>Praha : SPN, 2001. ISBN 80-7235-155-9.</a:t>
            </a:r>
            <a:endParaRPr lang="cs-CZ" sz="360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Metodický list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smtClean="0"/>
              <a:t>   </a:t>
            </a:r>
            <a:r>
              <a:rPr lang="cs-CZ" sz="2600" smtClean="0">
                <a:latin typeface="Arial" charset="0"/>
                <a:cs typeface="Arial" charset="0"/>
              </a:rPr>
              <a:t>Materiál je součástí tematické oblasti </a:t>
            </a:r>
            <a:r>
              <a:rPr lang="cs-CZ" sz="2600" b="1" smtClean="0">
                <a:latin typeface="Arial" charset="0"/>
                <a:cs typeface="Arial" charset="0"/>
              </a:rPr>
              <a:t>Práce se slovníky a Pravidly českého pravopisu</a:t>
            </a:r>
            <a:r>
              <a:rPr lang="cs-CZ" sz="2600" smtClean="0">
                <a:latin typeface="Arial" charset="0"/>
                <a:cs typeface="Arial" charset="0"/>
              </a:rPr>
              <a:t>. Je určen pro 4. ročník 6letého studia a 1. ročník 4letého studia pro předmět ČJL. Zároveň je vhodný pro seminář z českého jazyka a literatury v předmaturitních ročnících. Slouží k nácviku práce se Slovníkem spisovné češtiny pro školu a veřejnost. </a:t>
            </a:r>
          </a:p>
          <a:p>
            <a:pPr algn="just">
              <a:buFont typeface="Wingdings" pitchFamily="2" charset="2"/>
              <a:buNone/>
            </a:pPr>
            <a:endParaRPr lang="cs-CZ" sz="260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sz="2600" smtClean="0">
                <a:latin typeface="Arial" charset="0"/>
                <a:cs typeface="Arial" charset="0"/>
              </a:rPr>
              <a:t>   Inovace spočívá ve využití interaktivního prostředí.</a:t>
            </a:r>
          </a:p>
          <a:p>
            <a:pPr>
              <a:buFont typeface="Wingdings" pitchFamily="2" charset="2"/>
              <a:buNone/>
            </a:pPr>
            <a:endParaRPr lang="cs-CZ" sz="3200" smtClean="0">
              <a:latin typeface="Arial" charset="0"/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14313"/>
            <a:ext cx="7467600" cy="6259512"/>
          </a:xfrm>
        </p:spPr>
        <p:txBody>
          <a:bodyPr/>
          <a:lstStyle/>
          <a:p>
            <a:pPr algn="just"/>
            <a:endParaRPr lang="cs-CZ" sz="2200" smtClean="0"/>
          </a:p>
          <a:p>
            <a:pPr algn="just"/>
            <a:r>
              <a:rPr lang="cs-CZ" sz="2200" smtClean="0"/>
              <a:t>První snímky jsou výkladové. Objasní pojem heslová stať a vysvětlí její obsah, připomenou pojmy polysémie a homonymie.</a:t>
            </a:r>
          </a:p>
          <a:p>
            <a:pPr algn="just"/>
            <a:r>
              <a:rPr lang="cs-CZ" sz="2200" smtClean="0"/>
              <a:t>Úloha č. 1: Žáci 2–4členných skupinách analyzují slovníkové heslo a řeší problém. Měli by zjistit, že homonyma jsou ve SSČ uvedena jako samostatná hesla, kdežto u mnohovýznamových slov jsou jednotlivé významy číslovány v rámci jednoho hesla. </a:t>
            </a:r>
          </a:p>
          <a:p>
            <a:pPr algn="just"/>
            <a:r>
              <a:rPr lang="cs-CZ" sz="2200" smtClean="0"/>
              <a:t>Úloha č. 2: Řešení obsahuje následující snímek; významy jednotlivých slov je vhodné užít ve větách.</a:t>
            </a:r>
          </a:p>
          <a:p>
            <a:pPr algn="just"/>
            <a:r>
              <a:rPr lang="cs-CZ" sz="2200" smtClean="0"/>
              <a:t>Úloha č. 3: Řešení obsahuje následující snímek prezentace.</a:t>
            </a:r>
          </a:p>
          <a:p>
            <a:r>
              <a:rPr lang="cs-CZ" sz="2200" smtClean="0"/>
              <a:t>Práce zabere asi 25 minut.</a:t>
            </a:r>
          </a:p>
          <a:p>
            <a:r>
              <a:rPr lang="cs-CZ" sz="2200" smtClean="0"/>
              <a:t>Pomůcky: dataprojektor, dostatečný počet SSČ (dle možností, minimálně 1 na skupinu), psací potřeby.</a:t>
            </a:r>
          </a:p>
          <a:p>
            <a:pPr algn="just"/>
            <a:endParaRPr lang="cs-CZ" sz="2000" smtClean="0"/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5725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Heslová stať – vysvětlení pojmu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1" eaLnBrk="1" hangingPunct="1">
              <a:buFont typeface="Wingdings 2" pitchFamily="18" charset="2"/>
              <a:buNone/>
            </a:pPr>
            <a:endParaRPr lang="cs-CZ" sz="3300" smtClean="0"/>
          </a:p>
          <a:p>
            <a:pPr lvl="1" eaLnBrk="1" hangingPunct="1"/>
            <a:r>
              <a:rPr lang="cs-CZ" sz="3600" smtClean="0">
                <a:latin typeface="Arial" charset="0"/>
                <a:cs typeface="Arial" charset="0"/>
              </a:rPr>
              <a:t>základní jednotka slovníku</a:t>
            </a:r>
          </a:p>
          <a:p>
            <a:pPr lvl="1" eaLnBrk="1" hangingPunct="1"/>
            <a:r>
              <a:rPr lang="cs-CZ" sz="3600" smtClean="0">
                <a:latin typeface="Arial" charset="0"/>
                <a:cs typeface="Arial" charset="0"/>
              </a:rPr>
              <a:t>vychází z heslového slova</a:t>
            </a:r>
          </a:p>
          <a:p>
            <a:pPr lvl="1" eaLnBrk="1" hangingPunct="1"/>
            <a:r>
              <a:rPr lang="cs-CZ" sz="3600" smtClean="0">
                <a:latin typeface="Arial" charset="0"/>
                <a:cs typeface="Arial" charset="0"/>
              </a:rPr>
              <a:t>řazeny většinou abecedně, výjimečně užito věcné třídění</a:t>
            </a:r>
          </a:p>
          <a:p>
            <a:pPr lvl="1" eaLnBrk="1" hangingPunct="1"/>
            <a:endParaRPr lang="cs-CZ" sz="33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Heslová stať - příklady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58175" cy="5330825"/>
          </a:xfrm>
        </p:spPr>
        <p:txBody>
          <a:bodyPr/>
          <a:lstStyle/>
          <a:p>
            <a:endParaRPr lang="cs-CZ" b="1" smtClean="0"/>
          </a:p>
          <a:p>
            <a:r>
              <a:rPr lang="cs-CZ" sz="3600" b="1" smtClean="0">
                <a:latin typeface="Arial" charset="0"/>
                <a:cs typeface="Arial" charset="0"/>
              </a:rPr>
              <a:t>huť</a:t>
            </a:r>
            <a:r>
              <a:rPr lang="cs-CZ" sz="3600" smtClean="0">
                <a:latin typeface="Arial" charset="0"/>
                <a:cs typeface="Arial" charset="0"/>
              </a:rPr>
              <a:t>, -ti, -tě </a:t>
            </a:r>
            <a:r>
              <a:rPr lang="cs-CZ" sz="3600" i="1" smtClean="0">
                <a:latin typeface="Arial" charset="0"/>
                <a:cs typeface="Arial" charset="0"/>
              </a:rPr>
              <a:t>ž </a:t>
            </a:r>
            <a:r>
              <a:rPr lang="cs-CZ" sz="3600" smtClean="0">
                <a:latin typeface="Arial" charset="0"/>
                <a:cs typeface="Arial" charset="0"/>
              </a:rPr>
              <a:t>(mn. 3. -ím, 6. -ích, 7. -ěmi) ‹n› </a:t>
            </a:r>
            <a:r>
              <a:rPr lang="cs-CZ" sz="3600" b="1" smtClean="0">
                <a:latin typeface="Arial" charset="0"/>
                <a:cs typeface="Arial" charset="0"/>
              </a:rPr>
              <a:t>1. </a:t>
            </a:r>
            <a:r>
              <a:rPr lang="cs-CZ" sz="3600" i="1" smtClean="0">
                <a:latin typeface="Arial" charset="0"/>
                <a:cs typeface="Arial" charset="0"/>
              </a:rPr>
              <a:t>závod na výrobu kovů a jejich slitin </a:t>
            </a:r>
            <a:r>
              <a:rPr lang="cs-CZ" sz="3600" b="1" smtClean="0">
                <a:latin typeface="Arial" charset="0"/>
                <a:cs typeface="Arial" charset="0"/>
              </a:rPr>
              <a:t>2. </a:t>
            </a:r>
            <a:r>
              <a:rPr lang="cs-CZ" sz="3600" i="1" smtClean="0">
                <a:latin typeface="Arial" charset="0"/>
                <a:cs typeface="Arial" charset="0"/>
              </a:rPr>
              <a:t>závod na výrobu surového skla: </a:t>
            </a:r>
            <a:r>
              <a:rPr lang="cs-CZ" sz="3600" smtClean="0">
                <a:latin typeface="Arial" charset="0"/>
                <a:cs typeface="Arial" charset="0"/>
              </a:rPr>
              <a:t>sklářská h.; </a:t>
            </a:r>
            <a:r>
              <a:rPr lang="cs-CZ" sz="3600" b="1" smtClean="0">
                <a:latin typeface="Arial" charset="0"/>
                <a:cs typeface="Arial" charset="0"/>
              </a:rPr>
              <a:t>hutní </a:t>
            </a:r>
            <a:r>
              <a:rPr lang="cs-CZ" sz="3600" smtClean="0">
                <a:latin typeface="Arial" charset="0"/>
                <a:cs typeface="Arial" charset="0"/>
              </a:rPr>
              <a:t>příd.; h. průmysl, závod</a:t>
            </a:r>
          </a:p>
          <a:p>
            <a:r>
              <a:rPr lang="cs-CZ" sz="3600" b="1" smtClean="0">
                <a:latin typeface="Arial" charset="0"/>
                <a:cs typeface="Arial" charset="0"/>
              </a:rPr>
              <a:t>plísnit </a:t>
            </a:r>
            <a:r>
              <a:rPr lang="cs-CZ" sz="3600" smtClean="0">
                <a:latin typeface="Arial" charset="0"/>
                <a:cs typeface="Arial" charset="0"/>
              </a:rPr>
              <a:t>ned. kniž. </a:t>
            </a:r>
            <a:r>
              <a:rPr lang="cs-CZ" sz="3600" i="1" smtClean="0">
                <a:latin typeface="Arial" charset="0"/>
                <a:cs typeface="Arial" charset="0"/>
              </a:rPr>
              <a:t>kárat 1, hubovat 2: </a:t>
            </a:r>
            <a:r>
              <a:rPr lang="cs-CZ" sz="3600" smtClean="0">
                <a:latin typeface="Arial" charset="0"/>
                <a:cs typeface="Arial" charset="0"/>
              </a:rPr>
              <a:t>p. dítě</a:t>
            </a:r>
          </a:p>
          <a:p>
            <a:r>
              <a:rPr lang="cs-CZ" sz="3600" b="1" smtClean="0">
                <a:latin typeface="Arial" charset="0"/>
                <a:cs typeface="Arial" charset="0"/>
              </a:rPr>
              <a:t>vniveč </a:t>
            </a:r>
            <a:r>
              <a:rPr lang="cs-CZ" sz="3600" smtClean="0">
                <a:latin typeface="Arial" charset="0"/>
                <a:cs typeface="Arial" charset="0"/>
              </a:rPr>
              <a:t>přísl. přijít, přivést v. </a:t>
            </a:r>
            <a:r>
              <a:rPr lang="cs-CZ" sz="3600" i="1" smtClean="0">
                <a:latin typeface="Arial" charset="0"/>
                <a:cs typeface="Arial" charset="0"/>
              </a:rPr>
              <a:t>ke zničení, nazmar</a:t>
            </a:r>
            <a:endParaRPr lang="cs-CZ" sz="36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Heslová stať – obsah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4313" y="1285875"/>
            <a:ext cx="8286750" cy="5187950"/>
          </a:xfrm>
        </p:spPr>
        <p:txBody>
          <a:bodyPr/>
          <a:lstStyle/>
          <a:p>
            <a:pPr marL="881063" lvl="1" indent="-514350" eaLnBrk="1" hangingPunct="1">
              <a:buFont typeface="Century Schoolbook" pitchFamily="18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výklad slova, synonyma</a:t>
            </a:r>
          </a:p>
          <a:p>
            <a:pPr marL="881063" lvl="1" indent="-514350" eaLnBrk="1" hangingPunct="1">
              <a:buFont typeface="Century Schoolbook" pitchFamily="18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výslovnost (v hranatých závorkách)</a:t>
            </a:r>
          </a:p>
          <a:p>
            <a:pPr marL="881063" lvl="1" indent="-514350" eaLnBrk="1" hangingPunct="1">
              <a:buFont typeface="Century Schoolbook" pitchFamily="18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stylistická platnost (</a:t>
            </a:r>
            <a:r>
              <a:rPr lang="cs-CZ" sz="3600" i="1" smtClean="0">
                <a:latin typeface="Arial" charset="0"/>
                <a:cs typeface="Arial" charset="0"/>
              </a:rPr>
              <a:t>expr., kniž., hovor., chem. </a:t>
            </a:r>
            <a:r>
              <a:rPr lang="cs-CZ" sz="3600" smtClean="0">
                <a:latin typeface="Arial" charset="0"/>
                <a:cs typeface="Arial" charset="0"/>
              </a:rPr>
              <a:t>aj.</a:t>
            </a:r>
            <a:r>
              <a:rPr lang="cs-CZ" sz="3600" i="1" smtClean="0">
                <a:latin typeface="Arial" charset="0"/>
                <a:cs typeface="Arial" charset="0"/>
              </a:rPr>
              <a:t>)</a:t>
            </a:r>
          </a:p>
          <a:p>
            <a:pPr marL="881063" lvl="1" indent="-514350" eaLnBrk="1" hangingPunct="1">
              <a:buFont typeface="Century Schoolbook" pitchFamily="18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mluvnické vlastnosti (slovní druh, rod, dokonavost, obtížné tvary aj.)</a:t>
            </a:r>
          </a:p>
          <a:p>
            <a:pPr marL="881063" lvl="1" indent="-514350" eaLnBrk="1" hangingPunct="1">
              <a:buFont typeface="Century Schoolbook" pitchFamily="18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frazeologie</a:t>
            </a:r>
          </a:p>
          <a:p>
            <a:pPr marL="881063" lvl="1" indent="-514350" eaLnBrk="1" hangingPunct="1">
              <a:buFont typeface="Century Schoolbook" pitchFamily="18" charset="0"/>
              <a:buAutoNum type="arabicPeriod"/>
            </a:pPr>
            <a:r>
              <a:rPr lang="cs-CZ" sz="3600" smtClean="0">
                <a:latin typeface="Arial" charset="0"/>
                <a:cs typeface="Arial" charset="0"/>
              </a:rPr>
              <a:t>slova odvozená od slova heslového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50106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Mnohoznačnost × homonymie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z="3600" b="1" smtClean="0">
                <a:latin typeface="Arial" charset="0"/>
                <a:cs typeface="Arial" charset="0"/>
              </a:rPr>
              <a:t>slova mnohoznačná </a:t>
            </a:r>
            <a:r>
              <a:rPr lang="cs-CZ" sz="3600" smtClean="0">
                <a:latin typeface="Arial" charset="0"/>
                <a:cs typeface="Arial" charset="0"/>
              </a:rPr>
              <a:t>(víceznačná, polysémní) – jedno pojmenování má více významů</a:t>
            </a:r>
          </a:p>
          <a:p>
            <a:pPr>
              <a:buFont typeface="Wingdings" pitchFamily="2" charset="2"/>
              <a:buNone/>
            </a:pPr>
            <a:endParaRPr lang="cs-CZ" sz="3600" smtClean="0">
              <a:latin typeface="Arial" charset="0"/>
              <a:cs typeface="Arial" charset="0"/>
            </a:endParaRPr>
          </a:p>
          <a:p>
            <a:r>
              <a:rPr lang="cs-CZ" sz="3600" smtClean="0">
                <a:latin typeface="Arial" charset="0"/>
                <a:cs typeface="Arial" charset="0"/>
              </a:rPr>
              <a:t>vznikají nejčastěji na základě přenášení významů (např. </a:t>
            </a:r>
            <a:r>
              <a:rPr lang="cs-CZ" sz="3600" b="1" smtClean="0">
                <a:latin typeface="Arial" charset="0"/>
                <a:cs typeface="Arial" charset="0"/>
              </a:rPr>
              <a:t>zub</a:t>
            </a:r>
            <a:r>
              <a:rPr lang="cs-CZ" sz="3600" smtClean="0">
                <a:latin typeface="Arial" charset="0"/>
                <a:cs typeface="Arial" charset="0"/>
              </a:rPr>
              <a:t> pily, horský </a:t>
            </a:r>
            <a:r>
              <a:rPr lang="cs-CZ" sz="3600" b="1" smtClean="0">
                <a:latin typeface="Arial" charset="0"/>
                <a:cs typeface="Arial" charset="0"/>
              </a:rPr>
              <a:t>hřeben</a:t>
            </a:r>
            <a:r>
              <a:rPr lang="cs-CZ" sz="3600" smtClean="0">
                <a:latin typeface="Arial" charset="0"/>
                <a:cs typeface="Arial" charset="0"/>
              </a:rPr>
              <a:t>)</a:t>
            </a:r>
          </a:p>
          <a:p>
            <a:endParaRPr lang="cs-CZ" sz="40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150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175" cy="4873625"/>
          </a:xfrm>
        </p:spPr>
        <p:txBody>
          <a:bodyPr/>
          <a:lstStyle/>
          <a:p>
            <a:r>
              <a:rPr lang="cs-CZ" sz="3600" b="1" smtClean="0">
                <a:latin typeface="Arial" charset="0"/>
                <a:cs typeface="Arial" charset="0"/>
              </a:rPr>
              <a:t>homonyma </a:t>
            </a:r>
            <a:r>
              <a:rPr lang="cs-CZ" sz="3600" smtClean="0">
                <a:latin typeface="Arial" charset="0"/>
                <a:cs typeface="Arial" charset="0"/>
              </a:rPr>
              <a:t>(slova souzvučná)</a:t>
            </a:r>
            <a:r>
              <a:rPr lang="cs-CZ" sz="3600" b="1" smtClean="0">
                <a:latin typeface="Arial" charset="0"/>
                <a:cs typeface="Arial" charset="0"/>
              </a:rPr>
              <a:t> </a:t>
            </a:r>
            <a:r>
              <a:rPr lang="cs-CZ" sz="3600" smtClean="0">
                <a:latin typeface="Arial" charset="0"/>
                <a:cs typeface="Arial" charset="0"/>
              </a:rPr>
              <a:t>– náhodná zvuková shoda dvou nebo více pojmenování, jež mají zcela různý význam a původ </a:t>
            </a:r>
          </a:p>
          <a:p>
            <a:pPr>
              <a:buFont typeface="Wingdings" pitchFamily="2" charset="2"/>
              <a:buNone/>
            </a:pPr>
            <a:endParaRPr lang="cs-CZ" sz="3600" smtClean="0">
              <a:latin typeface="Arial" charset="0"/>
              <a:cs typeface="Arial" charset="0"/>
            </a:endParaRPr>
          </a:p>
          <a:p>
            <a:r>
              <a:rPr lang="cs-CZ" sz="3600" smtClean="0">
                <a:latin typeface="Arial" charset="0"/>
                <a:cs typeface="Arial" charset="0"/>
              </a:rPr>
              <a:t>např.: </a:t>
            </a:r>
            <a:r>
              <a:rPr lang="cs-CZ" sz="3600" b="1" smtClean="0">
                <a:latin typeface="Arial" charset="0"/>
                <a:cs typeface="Arial" charset="0"/>
              </a:rPr>
              <a:t>travička – </a:t>
            </a:r>
            <a:r>
              <a:rPr lang="cs-CZ" sz="3600" smtClean="0">
                <a:latin typeface="Arial" charset="0"/>
                <a:cs typeface="Arial" charset="0"/>
              </a:rPr>
              <a:t>žena, která někoho otrávila; nízká tráva; </a:t>
            </a:r>
          </a:p>
          <a:p>
            <a:pPr>
              <a:buFont typeface="Wingdings" pitchFamily="2" charset="2"/>
              <a:buNone/>
            </a:pPr>
            <a:r>
              <a:rPr lang="cs-CZ" sz="3600" b="1" smtClean="0">
                <a:latin typeface="Arial" charset="0"/>
                <a:cs typeface="Arial" charset="0"/>
              </a:rPr>
              <a:t>  lištička – </a:t>
            </a:r>
            <a:r>
              <a:rPr lang="cs-CZ" sz="3600" smtClean="0">
                <a:latin typeface="Arial" charset="0"/>
                <a:cs typeface="Arial" charset="0"/>
              </a:rPr>
              <a:t>malá lišta; malá liška</a:t>
            </a:r>
            <a:endParaRPr lang="cs-CZ" sz="3600" b="1" smtClean="0">
              <a:latin typeface="Arial" charset="0"/>
              <a:cs typeface="Arial" charset="0"/>
            </a:endParaRP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Úloha č. 1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cs-CZ" smtClean="0"/>
          </a:p>
          <a:p>
            <a:pPr lvl="1" eaLnBrk="1" hangingPunct="1">
              <a:buFont typeface="Wingdings 2" pitchFamily="18" charset="2"/>
              <a:buNone/>
            </a:pPr>
            <a:r>
              <a:rPr lang="cs-CZ" sz="3600" smtClean="0">
                <a:latin typeface="Arial" charset="0"/>
                <a:cs typeface="Arial" charset="0"/>
              </a:rPr>
              <a:t>  Prostudujte ve Slovníku spisovné češtiny pro školu a veřejnost (dále jen SSČ)heslo </a:t>
            </a:r>
            <a:r>
              <a:rPr lang="cs-CZ" sz="3600" b="1" i="1" smtClean="0">
                <a:latin typeface="Arial" charset="0"/>
                <a:cs typeface="Arial" charset="0"/>
              </a:rPr>
              <a:t>závod</a:t>
            </a:r>
            <a:r>
              <a:rPr lang="cs-CZ" sz="3600" smtClean="0">
                <a:latin typeface="Arial" charset="0"/>
                <a:cs typeface="Arial" charset="0"/>
              </a:rPr>
              <a:t> a pokuste se vyvodit, jak SSČ rozlišuje slova mnohovýznamová a homonyma.</a:t>
            </a:r>
          </a:p>
          <a:p>
            <a:pPr eaLnBrk="1" hangingPunct="1">
              <a:buFont typeface="Wingdings" pitchFamily="2" charset="2"/>
              <a:buNone/>
            </a:pPr>
            <a:endParaRPr lang="cs-CZ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561</Words>
  <Application>Microsoft Office PowerPoint</Application>
  <PresentationFormat>Předvádění na obrazovce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14</vt:i4>
      </vt:variant>
    </vt:vector>
  </HeadingPairs>
  <TitlesOfParts>
    <vt:vector size="28" baseType="lpstr">
      <vt:lpstr>Arial</vt:lpstr>
      <vt:lpstr>Century Schoolbook</vt:lpstr>
      <vt:lpstr>Wingdings</vt:lpstr>
      <vt:lpstr>Wingdings 2</vt:lpstr>
      <vt:lpstr>Calibri</vt:lpstr>
      <vt:lpstr>Times New Roman</vt:lpstr>
      <vt:lpstr>Arkýř</vt:lpstr>
      <vt:lpstr>Arkýř</vt:lpstr>
      <vt:lpstr>Arkýř</vt:lpstr>
      <vt:lpstr>Arkýř</vt:lpstr>
      <vt:lpstr>Arkýř</vt:lpstr>
      <vt:lpstr>Arkýř</vt:lpstr>
      <vt:lpstr>Arkýř</vt:lpstr>
      <vt:lpstr>Arkýř</vt:lpstr>
      <vt:lpstr>Snímek 1</vt:lpstr>
      <vt:lpstr>METODICKÝ LIST</vt:lpstr>
      <vt:lpstr>Snímek 3</vt:lpstr>
      <vt:lpstr>HESLOVÁ STAŤ – VYSVĚTLENÍ POJMU</vt:lpstr>
      <vt:lpstr>HESLOVÁ STAŤ - PŘÍKLADY</vt:lpstr>
      <vt:lpstr>HESLOVÁ STAŤ – OBSAH</vt:lpstr>
      <vt:lpstr>MNOHOZNAČNOST × HOMONYMIE</vt:lpstr>
      <vt:lpstr>Snímek 8</vt:lpstr>
      <vt:lpstr>ÚLOHA Č. 1</vt:lpstr>
      <vt:lpstr>ÚLOHA Č. 2</vt:lpstr>
      <vt:lpstr>ŘEŠENÍ ÚLOHY Č. 2</vt:lpstr>
      <vt:lpstr>ÚLOHA Č. 3</vt:lpstr>
      <vt:lpstr>ŘEŠENÍ ÚLOHY Č. 3</vt:lpstr>
      <vt:lpstr>POUŽITÁ LITERATURA: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se Slovníkem spisovné češtiny pro školu a veřejnost I </dc:title>
  <dc:creator>romana.cieslarova</dc:creator>
  <cp:lastModifiedBy>vera.pastorkova</cp:lastModifiedBy>
  <cp:revision>42</cp:revision>
  <dcterms:created xsi:type="dcterms:W3CDTF">2012-02-05T19:48:39Z</dcterms:created>
  <dcterms:modified xsi:type="dcterms:W3CDTF">2013-07-12T18:38:26Z</dcterms:modified>
</cp:coreProperties>
</file>