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67" r:id="rId3"/>
    <p:sldId id="269" r:id="rId4"/>
    <p:sldId id="270" r:id="rId5"/>
    <p:sldId id="271" r:id="rId6"/>
    <p:sldId id="263" r:id="rId7"/>
    <p:sldId id="258" r:id="rId8"/>
    <p:sldId id="259" r:id="rId9"/>
    <p:sldId id="260" r:id="rId10"/>
    <p:sldId id="262" r:id="rId11"/>
    <p:sldId id="261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ABB5-1345-4779-866E-136DCACE81D0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6115E-EB93-41B3-8485-5F03B54ACB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6E031-9DB0-45F7-8327-01D3B236885B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42FE9-2114-4EAB-9443-F67B5211F9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4AC69-5CE2-47D4-B828-F33A6FB63143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1DA36-D5EB-4F4D-9284-D964F7E3C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 descr="projekt logo vertikal barevné vycent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106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76B42-1613-463C-9578-FEFA7BB6D7BD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FDDC3-8A47-438C-8AF4-4A5D965ADE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9290A4-B0FF-4698-83DD-564633AA43FC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DEE39B-978C-4BB4-A769-884AE8BB7B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91F0C-72ED-47DC-BD3E-55F4F89DA268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117F0-681B-4EC9-9178-F943441FDB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75C4-65FD-4DDC-801C-68996D434F92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F252-43AA-4370-B93C-DEC570978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0F2FC-2EEE-4C75-9278-B1C585931B9F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88CE-FD21-421E-9DCE-E66709D295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E53B2C-A601-4002-90F8-5C02F9EF82A4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6ECC81-8AFB-4D89-A512-77FA770448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51862-868A-4928-8DC5-D1159AF0A333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39007-7E4F-4387-80C2-FAE9274CD3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FEABDF-8D35-4EFD-9D00-CFC36379E191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E2DA2F-3292-43F9-A434-3DEE53FC3B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427E33-7CE7-46D3-A447-78470B7F399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46F051-DC31-4467-B37B-8786B3B317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93C303-DA96-4E02-8B96-09C454165BA5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48B542-B170-4A22-96B9-BCC4002B1B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8" r:id="rId4"/>
    <p:sldLayoutId id="2147483707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249238"/>
            <a:ext cx="9144000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>
                <a:latin typeface="Calibri" pitchFamily="34" charset="0"/>
              </a:rPr>
              <a:t>VY_32_INOVACE_P3_1.2</a:t>
            </a:r>
          </a:p>
          <a:p>
            <a:pPr algn="ctr"/>
            <a:r>
              <a:rPr lang="cs-CZ" sz="2000" b="1">
                <a:latin typeface="Times New Roman" pitchFamily="18" charset="0"/>
                <a:cs typeface="Times New Roman" pitchFamily="18" charset="0"/>
              </a:rPr>
              <a:t>                         Tematická oblast: Práce se slovníky a Pravidly českého pravopisu</a:t>
            </a:r>
          </a:p>
          <a:p>
            <a:pPr algn="ctr"/>
            <a:r>
              <a:rPr lang="cs-CZ" sz="2800" b="1">
                <a:latin typeface="Times New Roman" pitchFamily="18" charset="0"/>
                <a:cs typeface="Times New Roman" pitchFamily="18" charset="0"/>
              </a:rPr>
              <a:t>Práce se Slovníkem spisovné češtiny</a:t>
            </a:r>
          </a:p>
          <a:p>
            <a:pPr algn="ctr"/>
            <a:r>
              <a:rPr lang="cs-CZ" sz="2800" b="1">
                <a:latin typeface="Times New Roman" pitchFamily="18" charset="0"/>
                <a:cs typeface="Times New Roman" pitchFamily="18" charset="0"/>
              </a:rPr>
              <a:t>pro školu a veřejnost I</a:t>
            </a:r>
            <a:endParaRPr lang="cs-CZ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Typ: DUM - kombinovaný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		Předmět: ČJL, ČJS		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	        Ročník:  ČJL: 4. r. (6leté), 2. r. (4leté); ČJS:5. r. (6leté), 3. r.(4leté)</a:t>
            </a:r>
            <a:endParaRPr lang="cs-CZ" sz="2000"/>
          </a:p>
          <a:p>
            <a:endParaRPr lang="cs-CZ" sz="20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857500" y="5143500"/>
            <a:ext cx="3489325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/>
          </a:p>
          <a:p>
            <a:r>
              <a:rPr lang="cs-CZ" sz="100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/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cs typeface="Times New Roman" pitchFamily="18" charset="0"/>
              </a:rPr>
              <a:t>Mgr. Romana Cieslarová</a:t>
            </a:r>
            <a:endParaRPr lang="cs-CZ" sz="800"/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Datum vytvoření:</a:t>
            </a:r>
            <a:r>
              <a:rPr lang="cs-CZ" sz="1300" b="1">
                <a:solidFill>
                  <a:srgbClr val="33CCFF"/>
                </a:solidFill>
                <a:cs typeface="Times New Roman" pitchFamily="18" charset="0"/>
              </a:rPr>
              <a:t> říjen 2012</a:t>
            </a:r>
            <a:endParaRPr lang="cs-CZ"/>
          </a:p>
        </p:txBody>
      </p:sp>
      <p:pic>
        <p:nvPicPr>
          <p:cNvPr id="14339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3119438"/>
            <a:ext cx="2698750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OPVK_ver_zakladni_logolink_RGB_c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Úloha č. 5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3600" smtClean="0"/>
          </a:p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Vyhledejte ve SSČ významy pěti slov, která jste dosud neznali nebo jejichž významem jste si nebyli zcela jisti.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cs-CZ" sz="3600" smtClean="0">
                <a:latin typeface="Arial" charset="0"/>
                <a:cs typeface="Arial" charset="0"/>
              </a:rPr>
              <a:t> </a:t>
            </a:r>
          </a:p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Vysvětlete jejich význam spolužákům.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Použitá literatura: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i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3600" i="1" smtClean="0">
                <a:latin typeface="Arial" charset="0"/>
                <a:cs typeface="Arial" charset="0"/>
              </a:rPr>
              <a:t>Slovník spisovné češtiny pro školu a veřejnost.</a:t>
            </a:r>
            <a:r>
              <a:rPr lang="cs-CZ" sz="3600" smtClean="0">
                <a:latin typeface="Arial" charset="0"/>
                <a:cs typeface="Arial" charset="0"/>
              </a:rPr>
              <a:t> Praha : Academia, nakladatelství AV ČR, 1998. ISBN 80-200-0493-9.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Metodický list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313"/>
            <a:ext cx="7467600" cy="53578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Materiál je součástí tematické oblasti </a:t>
            </a:r>
            <a:r>
              <a:rPr lang="cs-CZ" sz="2800" b="1" smtClean="0">
                <a:latin typeface="Arial" charset="0"/>
                <a:cs typeface="Arial" charset="0"/>
              </a:rPr>
              <a:t>Práce se slovníky a Pravidly českého pravopisu. </a:t>
            </a:r>
          </a:p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Materiál je určen pro 4. ročník 6letého studia a 2. ročník 4letého studia. Vhodné je také jeho využití v rámci semináře </a:t>
            </a:r>
            <a:br>
              <a:rPr lang="cs-CZ" sz="2800" smtClean="0">
                <a:latin typeface="Arial" charset="0"/>
                <a:cs typeface="Arial" charset="0"/>
              </a:rPr>
            </a:br>
            <a:r>
              <a:rPr lang="cs-CZ" sz="2800" smtClean="0">
                <a:latin typeface="Arial" charset="0"/>
                <a:cs typeface="Arial" charset="0"/>
              </a:rPr>
              <a:t>z českého jazyka a literatury v předmaturitním ročníku. Slouží k nácviku práce se Slovníkem spisovné češtiny pro školu a veřejnost. </a:t>
            </a:r>
          </a:p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Inovace spočívá ve využití interaktivního prostředí.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endParaRPr lang="cs-CZ" sz="4400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00063"/>
            <a:ext cx="7467600" cy="59737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smtClean="0">
                <a:latin typeface="Arial" charset="0"/>
                <a:cs typeface="Arial" charset="0"/>
              </a:rPr>
              <a:t>Komentáře k jednotlivým úlohám:</a:t>
            </a:r>
            <a:r>
              <a:rPr lang="cs-CZ" smtClean="0">
                <a:latin typeface="Arial" charset="0"/>
                <a:cs typeface="Arial" charset="0"/>
              </a:rPr>
              <a:t> </a:t>
            </a:r>
          </a:p>
          <a:p>
            <a:pPr algn="just"/>
            <a:r>
              <a:rPr lang="cs-CZ" sz="2200" smtClean="0">
                <a:latin typeface="Arial" charset="0"/>
                <a:cs typeface="Arial" charset="0"/>
              </a:rPr>
              <a:t>Úloha č. 1: Žáci úlohu řeší formou diskuse ve </a:t>
            </a:r>
            <a:br>
              <a:rPr lang="cs-CZ" sz="2200" smtClean="0">
                <a:latin typeface="Arial" charset="0"/>
                <a:cs typeface="Arial" charset="0"/>
              </a:rPr>
            </a:br>
            <a:r>
              <a:rPr lang="cs-CZ" sz="2200" smtClean="0">
                <a:latin typeface="Arial" charset="0"/>
                <a:cs typeface="Arial" charset="0"/>
              </a:rPr>
              <a:t>2–4členných skupinách.</a:t>
            </a:r>
          </a:p>
          <a:p>
            <a:pPr algn="just"/>
            <a:r>
              <a:rPr lang="cs-CZ" sz="2200" smtClean="0">
                <a:latin typeface="Arial" charset="0"/>
                <a:cs typeface="Arial" charset="0"/>
              </a:rPr>
              <a:t>Úloha č. 2: Na základě prostudování obsahu SSČ by žáci měli rozšířit a upřesnit své návrhy z předchozí úlohy. S výsledky reflexe seznámí mluvčí vybraných (popř. dle možností všech) skupin třídu.</a:t>
            </a:r>
          </a:p>
          <a:p>
            <a:pPr algn="just"/>
            <a:r>
              <a:rPr lang="cs-CZ" sz="2200" smtClean="0">
                <a:latin typeface="Arial" charset="0"/>
                <a:cs typeface="Arial" charset="0"/>
              </a:rPr>
              <a:t>Úloha č. 3: Výsledky této úlohy budou součástí klasifikace, upozorníme tedy žáky na to, aby věty skutečně naznačovaly význam vyhledávaných slov, aby byly smysluplné a pravopisně bezchybné (např. Plody babiččiny mišpule byly letos obzvlášť sladké.). Má-li hledané slovo více významů, je třeba, aby je žáci použili v jednotlivých významech v samostatných větách. Každá skupina odevzdá jednu společně vypracovanou sadu vět.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87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00063"/>
            <a:ext cx="7467600" cy="5973762"/>
          </a:xfrm>
        </p:spPr>
        <p:txBody>
          <a:bodyPr/>
          <a:lstStyle/>
          <a:p>
            <a:pPr algn="just"/>
            <a:r>
              <a:rPr lang="cs-CZ" sz="2200" smtClean="0">
                <a:latin typeface="Arial" charset="0"/>
                <a:cs typeface="Arial" charset="0"/>
              </a:rPr>
              <a:t>Úloha č. 4: Žáci se seznámí se seznamem zkratek a značek užívaných v SSČ. Zjistí, že uvedený symbol naznačuje původ slova, v tomto případě z latiny. Hledáním obdobné značky u dalších slov zjistí, že slovo </a:t>
            </a:r>
            <a:r>
              <a:rPr lang="cs-CZ" sz="2200" i="1" smtClean="0">
                <a:latin typeface="Arial" charset="0"/>
                <a:cs typeface="Arial" charset="0"/>
              </a:rPr>
              <a:t>panychida</a:t>
            </a:r>
            <a:r>
              <a:rPr lang="cs-CZ" sz="2200" smtClean="0">
                <a:latin typeface="Arial" charset="0"/>
                <a:cs typeface="Arial" charset="0"/>
              </a:rPr>
              <a:t> pochází z řečtiny a </a:t>
            </a:r>
            <a:r>
              <a:rPr lang="cs-CZ" sz="2200" i="1" smtClean="0">
                <a:latin typeface="Arial" charset="0"/>
                <a:cs typeface="Arial" charset="0"/>
              </a:rPr>
              <a:t>ras</a:t>
            </a:r>
            <a:r>
              <a:rPr lang="cs-CZ" sz="2200" smtClean="0">
                <a:latin typeface="Arial" charset="0"/>
                <a:cs typeface="Arial" charset="0"/>
              </a:rPr>
              <a:t> z němčiny.</a:t>
            </a:r>
          </a:p>
          <a:p>
            <a:pPr algn="just"/>
            <a:r>
              <a:rPr lang="cs-CZ" sz="2200" smtClean="0">
                <a:latin typeface="Arial" charset="0"/>
                <a:cs typeface="Arial" charset="0"/>
              </a:rPr>
              <a:t>Úloha č. 5: Smyslem této úlohy je jednak bližší seznámení žáků se slovníkem, jednak rozvoj komunikativní kompetence (viz výše). Každý z žáků ve skupině prezentuje význam minimálně jednoho slova. </a:t>
            </a:r>
          </a:p>
          <a:p>
            <a:pPr algn="just">
              <a:buFont typeface="Wingdings" pitchFamily="2" charset="2"/>
              <a:buNone/>
            </a:pPr>
            <a:endParaRPr lang="cs-CZ" sz="2200" b="1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sz="2200" b="1" smtClean="0">
                <a:latin typeface="Arial" charset="0"/>
                <a:cs typeface="Arial" charset="0"/>
              </a:rPr>
              <a:t>Organizační pokyny:</a:t>
            </a:r>
          </a:p>
          <a:p>
            <a:pPr algn="just"/>
            <a:r>
              <a:rPr lang="cs-CZ" sz="2200" smtClean="0">
                <a:latin typeface="Arial" charset="0"/>
                <a:cs typeface="Arial" charset="0"/>
              </a:rPr>
              <a:t>Práce zabere odhadem 1 vyučovací hodinu.</a:t>
            </a:r>
          </a:p>
          <a:p>
            <a:r>
              <a:rPr lang="cs-CZ" sz="2200" smtClean="0">
                <a:latin typeface="Arial" charset="0"/>
                <a:cs typeface="Arial" charset="0"/>
              </a:rPr>
              <a:t>Pomůcky: dataprojektor, dostatečný počet SSČ (dle možností, minimálně 1 na skupinu), psací potřeby, papíry.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Slovník spisovné češtiny pro školu a veřejnost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z="3600" smtClean="0">
                <a:latin typeface="Arial" charset="0"/>
                <a:cs typeface="Arial" charset="0"/>
              </a:rPr>
              <a:t>normativní výkladový slovník</a:t>
            </a:r>
          </a:p>
          <a:p>
            <a:r>
              <a:rPr lang="cs-CZ" sz="3600" smtClean="0">
                <a:latin typeface="Arial" charset="0"/>
                <a:cs typeface="Arial" charset="0"/>
              </a:rPr>
              <a:t>výsledek práce jazykovědců  Ústavu pro jazyk český ČSAV</a:t>
            </a:r>
          </a:p>
          <a:p>
            <a:r>
              <a:rPr lang="cs-CZ" sz="3600" smtClean="0">
                <a:latin typeface="Arial" charset="0"/>
                <a:cs typeface="Arial" charset="0"/>
              </a:rPr>
              <a:t>druhé, opravené a doplněné vydání slovníku z roku 1978 vyšlo v roce 1998</a:t>
            </a:r>
          </a:p>
          <a:p>
            <a:r>
              <a:rPr lang="cs-CZ" sz="3600" smtClean="0">
                <a:latin typeface="Arial" charset="0"/>
                <a:cs typeface="Arial" charset="0"/>
              </a:rPr>
              <a:t>asi 50 000 slov současné češtiny (44 366 hesel, 62 872 významů)</a:t>
            </a:r>
          </a:p>
          <a:p>
            <a:pPr>
              <a:buFont typeface="Wingdings" pitchFamily="2" charset="2"/>
              <a:buNone/>
            </a:pPr>
            <a:r>
              <a:rPr lang="cs-CZ" sz="360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Úloha č. 1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endParaRPr lang="cs-CZ" sz="3300" smtClean="0"/>
          </a:p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Zamyslete se nad problémovými situacemi, které by vám mohl pomoci vyřešit slovník spisovné češtiny.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Úloha č. 2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cs-CZ" smtClean="0"/>
          </a:p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Prostudujte si obsah Slovníku spisovné češtiny pro školu a veřejnost (dále jen SSČ). </a:t>
            </a:r>
          </a:p>
          <a:p>
            <a:pPr eaLnBrk="1" hangingPunct="1">
              <a:buFont typeface="Wingdings" pitchFamily="2" charset="2"/>
              <a:buNone/>
            </a:pPr>
            <a:endParaRPr lang="cs-CZ" sz="36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Korigujte na základě seznámení s obsahem slovníku svá řešení úlohy č. 1.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Úloha č. 3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Vysvětlete s pomocí slovníku význam těchto českých slov: mišpule, mláto, ras, panychida, letora.</a:t>
            </a:r>
          </a:p>
          <a:p>
            <a:pPr lvl="1" eaLnBrk="1" hangingPunct="1">
              <a:buFont typeface="Wingdings 2" pitchFamily="18" charset="2"/>
              <a:buNone/>
            </a:pPr>
            <a:endParaRPr lang="cs-CZ" sz="36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Použijte tato slova ve větách tak, aby věty napovídaly jejich význam.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Úloha č. 4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cs-CZ" smtClean="0"/>
          </a:p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Co znamená tato značka </a:t>
            </a:r>
            <a:r>
              <a:rPr lang="cs-CZ" sz="3600" b="1" smtClean="0">
                <a:latin typeface="Arial" charset="0"/>
                <a:cs typeface="Arial" charset="0"/>
              </a:rPr>
              <a:t>‹l›</a:t>
            </a:r>
            <a:r>
              <a:rPr lang="cs-CZ" sz="3600" smtClean="0">
                <a:latin typeface="Arial" charset="0"/>
                <a:cs typeface="Arial" charset="0"/>
              </a:rPr>
              <a:t> u výkladu slova mišpule ve SSČ? Jak to zjistíte? </a:t>
            </a:r>
          </a:p>
          <a:p>
            <a:pPr lvl="1" eaLnBrk="1" hangingPunct="1">
              <a:buFont typeface="Wingdings 2" pitchFamily="18" charset="2"/>
              <a:buNone/>
            </a:pPr>
            <a:endParaRPr lang="cs-CZ" sz="36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cs-CZ" sz="3600" smtClean="0">
                <a:latin typeface="Arial" charset="0"/>
                <a:cs typeface="Arial" charset="0"/>
              </a:rPr>
              <a:t>Je tato nebo podobná značka i u jiných slov z úlohy č. 3? </a:t>
            </a:r>
            <a:br>
              <a:rPr lang="cs-CZ" sz="3600" smtClean="0">
                <a:latin typeface="Arial" charset="0"/>
                <a:cs typeface="Arial" charset="0"/>
              </a:rPr>
            </a:br>
            <a:r>
              <a:rPr lang="cs-CZ" sz="3600" smtClean="0">
                <a:latin typeface="Arial" charset="0"/>
                <a:cs typeface="Arial" charset="0"/>
              </a:rPr>
              <a:t>U kterých?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513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11</vt:i4>
      </vt:variant>
    </vt:vector>
  </HeadingPairs>
  <TitlesOfParts>
    <vt:vector size="25" baseType="lpstr">
      <vt:lpstr>Arial</vt:lpstr>
      <vt:lpstr>Century Schoolbook</vt:lpstr>
      <vt:lpstr>Wingdings</vt:lpstr>
      <vt:lpstr>Wingdings 2</vt:lpstr>
      <vt:lpstr>Calibri</vt:lpstr>
      <vt:lpstr>Times New Roman</vt:lpstr>
      <vt:lpstr>Arkýř</vt:lpstr>
      <vt:lpstr>Arkýř</vt:lpstr>
      <vt:lpstr>Arkýř</vt:lpstr>
      <vt:lpstr>Arkýř</vt:lpstr>
      <vt:lpstr>Arkýř</vt:lpstr>
      <vt:lpstr>Arkýř</vt:lpstr>
      <vt:lpstr>Arkýř</vt:lpstr>
      <vt:lpstr>Arkýř</vt:lpstr>
      <vt:lpstr>Snímek 1</vt:lpstr>
      <vt:lpstr>METODICKÝ LIST</vt:lpstr>
      <vt:lpstr>Snímek 3</vt:lpstr>
      <vt:lpstr>Snímek 4</vt:lpstr>
      <vt:lpstr>SLOVNÍK SPISOVNÉ ČEŠTINY PRO ŠKOLU A VEŘEJNOST</vt:lpstr>
      <vt:lpstr>ÚLOHA Č. 1</vt:lpstr>
      <vt:lpstr>ÚLOHA Č. 2</vt:lpstr>
      <vt:lpstr>ÚLOHA Č. 3</vt:lpstr>
      <vt:lpstr>ÚLOHA Č. 4</vt:lpstr>
      <vt:lpstr>ÚLOHA Č. 5</vt:lpstr>
      <vt:lpstr>POUŽITÁ LITERATURA: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Slovníkem spisovné češtiny pro školu a veřejnost I </dc:title>
  <dc:creator>romana.cieslarova</dc:creator>
  <cp:lastModifiedBy>vera.pastorkova</cp:lastModifiedBy>
  <cp:revision>24</cp:revision>
  <dcterms:created xsi:type="dcterms:W3CDTF">2012-02-05T19:48:39Z</dcterms:created>
  <dcterms:modified xsi:type="dcterms:W3CDTF">2013-07-12T18:37:47Z</dcterms:modified>
</cp:coreProperties>
</file>