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7" r:id="rId1"/>
  </p:sldMasterIdLst>
  <p:notesMasterIdLst>
    <p:notesMasterId r:id="rId22"/>
  </p:notesMasterIdLst>
  <p:sldIdLst>
    <p:sldId id="272" r:id="rId2"/>
    <p:sldId id="267" r:id="rId3"/>
    <p:sldId id="269" r:id="rId4"/>
    <p:sldId id="273" r:id="rId5"/>
    <p:sldId id="276" r:id="rId6"/>
    <p:sldId id="277" r:id="rId7"/>
    <p:sldId id="278" r:id="rId8"/>
    <p:sldId id="279" r:id="rId9"/>
    <p:sldId id="280" r:id="rId10"/>
    <p:sldId id="287" r:id="rId11"/>
    <p:sldId id="288" r:id="rId12"/>
    <p:sldId id="289" r:id="rId13"/>
    <p:sldId id="281" r:id="rId14"/>
    <p:sldId id="282" r:id="rId15"/>
    <p:sldId id="290" r:id="rId16"/>
    <p:sldId id="283" r:id="rId17"/>
    <p:sldId id="284" r:id="rId18"/>
    <p:sldId id="285" r:id="rId19"/>
    <p:sldId id="286" r:id="rId20"/>
    <p:sldId id="261" r:id="rId2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2376943-4B77-4CC0-860C-79C24AE579D3}" type="datetimeFigureOut">
              <a:rPr lang="cs-CZ"/>
              <a:pPr>
                <a:defRPr/>
              </a:pPr>
              <a:t>10.8.2013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E57C632-A5CF-4085-BEDC-0D34D799DF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Přímá spojovací čára 9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46B3FF5-9DA4-4F1E-A0B9-C5C701BB5CC1}" type="datetimeFigureOut">
              <a:rPr lang="cs-CZ"/>
              <a:pPr>
                <a:defRPr/>
              </a:pPr>
              <a:t>10.8.2013</a:t>
            </a:fld>
            <a:endParaRPr lang="cs-CZ"/>
          </a:p>
        </p:txBody>
      </p:sp>
      <p:sp>
        <p:nvSpPr>
          <p:cNvPr id="7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046D809-19BF-4A89-B4B9-FD437CC2C7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41FA1-91A1-4BCE-B9DD-2058EBEE3862}" type="datetimeFigureOut">
              <a:rPr lang="cs-CZ"/>
              <a:pPr>
                <a:defRPr/>
              </a:pPr>
              <a:t>10.8.2013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82EED-5BC8-4E9E-80D5-B6C33E36ED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A76220-E671-4C60-80CF-904BAA20D654}" type="datetimeFigureOut">
              <a:rPr lang="cs-CZ"/>
              <a:pPr>
                <a:defRPr/>
              </a:pPr>
              <a:t>10.8.2013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AC0B02A-408E-49AD-8F9E-8A5E96B2F2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6" descr="projekt logo vertikal barevné vycentr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913"/>
            <a:ext cx="110648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44A1A-E229-456A-9BD2-F226FF5EAE52}" type="datetimeFigureOut">
              <a:rPr lang="cs-CZ"/>
              <a:pPr>
                <a:defRPr/>
              </a:pPr>
              <a:t>10.8.2013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246DE-F352-4E2B-BF2E-167166550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C3CC1-B98F-4AA7-961F-98F0518758D7}" type="datetimeFigureOut">
              <a:rPr lang="cs-CZ"/>
              <a:pPr>
                <a:defRPr/>
              </a:pPr>
              <a:t>10.8.2013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5AA97-99FE-44F2-97BD-7E0DBF802C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CBEB9D0-3C56-4DA0-A091-4B05F57CFF5A}" type="datetimeFigureOut">
              <a:rPr lang="cs-CZ"/>
              <a:pPr>
                <a:defRPr/>
              </a:pPr>
              <a:t>10.8.2013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6268BF-2CAF-448C-A5EA-84AF84CD2D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CF13C-B7C5-47F8-9C99-09CB6889593E}" type="datetimeFigureOut">
              <a:rPr lang="cs-CZ"/>
              <a:pPr>
                <a:defRPr/>
              </a:pPr>
              <a:t>10.8.2013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4865A-E026-459F-979B-8D2FF3C1A4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9E78B-A2F2-4320-9D21-EF029347A0B4}" type="datetimeFigureOut">
              <a:rPr lang="cs-CZ"/>
              <a:pPr>
                <a:defRPr/>
              </a:pPr>
              <a:t>10.8.2013</a:t>
            </a:fld>
            <a:endParaRPr lang="cs-CZ"/>
          </a:p>
        </p:txBody>
      </p:sp>
      <p:sp>
        <p:nvSpPr>
          <p:cNvPr id="8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19BA6-6D63-47CC-B5A0-BA5C6E9167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2C47E-F342-4C90-9FB5-6112B36E7449}" type="datetimeFigureOut">
              <a:rPr lang="cs-CZ"/>
              <a:pPr>
                <a:defRPr/>
              </a:pPr>
              <a:t>10.8.2013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866C2-7FDE-4449-B16E-24C3B36B98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00ADC-0B1F-4382-A5C4-5B87C12237F6}" type="datetimeFigureOut">
              <a:rPr lang="cs-CZ"/>
              <a:pPr>
                <a:defRPr/>
              </a:pPr>
              <a:t>10.8.2013</a:t>
            </a:fld>
            <a:endParaRPr lang="cs-CZ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29C48-A00A-4B52-8DDD-BCFDAEC8BF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7126D-C083-4E12-BC80-D924357C36F8}" type="datetimeFigureOut">
              <a:rPr lang="cs-CZ"/>
              <a:pPr>
                <a:defRPr/>
              </a:pPr>
              <a:t>10.8.2013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DB43F-711C-4C7F-AA2D-0AA38BDA57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bdélník 9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1D6405-6767-491E-AA95-28FF0EC3C83D}" type="datetimeFigureOut">
              <a:rPr lang="cs-CZ"/>
              <a:pPr>
                <a:defRPr/>
              </a:pPr>
              <a:t>10.8.2013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90F2B0-C82C-4DCA-9B89-9E5F6517F7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0" name="Zástupný symbol pro text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52B9D02-871F-45B0-A217-1A0B644A3400}" type="datetimeFigureOut">
              <a:rPr lang="cs-CZ"/>
              <a:pPr>
                <a:defRPr/>
              </a:pPr>
              <a:t>10.8.2013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5DF7DA6-B2A0-4BE7-BD9F-3747949461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0" r:id="rId1"/>
    <p:sldLayoutId id="2147484189" r:id="rId2"/>
    <p:sldLayoutId id="2147484191" r:id="rId3"/>
    <p:sldLayoutId id="2147484188" r:id="rId4"/>
    <p:sldLayoutId id="2147484187" r:id="rId5"/>
    <p:sldLayoutId id="2147484186" r:id="rId6"/>
    <p:sldLayoutId id="2147484185" r:id="rId7"/>
    <p:sldLayoutId id="2147484184" r:id="rId8"/>
    <p:sldLayoutId id="2147484192" r:id="rId9"/>
    <p:sldLayoutId id="2147484183" r:id="rId10"/>
    <p:sldLayoutId id="2147484193" r:id="rId11"/>
    <p:sldLayoutId id="214748419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157163"/>
            <a:ext cx="9144000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 dirty="0">
                <a:latin typeface="Calibri" pitchFamily="34" charset="0"/>
              </a:rPr>
              <a:t>			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 dirty="0">
                <a:latin typeface="Calibri" pitchFamily="34" charset="0"/>
              </a:rPr>
              <a:t>VY_32_INOVACE_P3_1.15</a:t>
            </a:r>
          </a:p>
          <a:p>
            <a:pPr algn="ctr"/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                           Tematická oblast: Práce se slovníky a Pravidly českého pravopisu</a:t>
            </a:r>
          </a:p>
          <a:p>
            <a:pPr algn="ctr"/>
            <a:r>
              <a:rPr lang="cs-CZ" sz="3200" b="1" dirty="0">
                <a:latin typeface="Times New Roman" pitchFamily="18" charset="0"/>
                <a:cs typeface="Times New Roman" pitchFamily="18" charset="0"/>
              </a:rPr>
              <a:t>Psaní velkých písmen II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    Typ: DUM - kombinovaný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			Předmět: ČJS		</a:t>
            </a:r>
          </a:p>
          <a:p>
            <a:pPr algn="ctr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Ročník: 5. a 6. r. (6leté), 3. a 4. r.(4leté)</a:t>
            </a:r>
            <a:endParaRPr lang="cs-CZ" sz="2000" dirty="0"/>
          </a:p>
          <a:p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cs-CZ" dirty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857500" y="4946650"/>
            <a:ext cx="3489325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>
                <a:solidFill>
                  <a:srgbClr val="000000"/>
                </a:solidFill>
                <a:cs typeface="Times New Roman" pitchFamily="18" charset="0"/>
              </a:rPr>
              <a:t>Zpracováno v rámci projektu</a:t>
            </a:r>
            <a:endParaRPr lang="cs-CZ" sz="800">
              <a:cs typeface="Times New Roman" pitchFamily="18" charset="0"/>
            </a:endParaRPr>
          </a:p>
          <a:p>
            <a:pPr algn="ctr" eaLnBrk="0" hangingPunct="0"/>
            <a:r>
              <a:rPr lang="cs-CZ">
                <a:solidFill>
                  <a:srgbClr val="000000"/>
                </a:solidFill>
                <a:cs typeface="Times New Roman" pitchFamily="18" charset="0"/>
              </a:rPr>
              <a:t>EU peníze školám</a:t>
            </a:r>
            <a:endParaRPr lang="cs-CZ" sz="800"/>
          </a:p>
          <a:p>
            <a:r>
              <a:rPr lang="cs-CZ" sz="1000">
                <a:latin typeface="Calibri" pitchFamily="34" charset="0"/>
              </a:rPr>
              <a:t>	  CZ.1.07/1.5.00/34.0296</a:t>
            </a:r>
          </a:p>
          <a:p>
            <a:pPr algn="ctr" eaLnBrk="0" hangingPunct="0"/>
            <a:r>
              <a:rPr lang="cs-CZ" sz="1300">
                <a:solidFill>
                  <a:srgbClr val="000000"/>
                </a:solidFill>
                <a:cs typeface="Times New Roman" pitchFamily="18" charset="0"/>
              </a:rPr>
              <a:t>Zpracovatel:</a:t>
            </a:r>
            <a:endParaRPr lang="cs-CZ" sz="800"/>
          </a:p>
          <a:p>
            <a:pPr algn="ctr" eaLnBrk="0" hangingPunct="0"/>
            <a:r>
              <a:rPr lang="cs-CZ" sz="2100" b="1">
                <a:solidFill>
                  <a:srgbClr val="00B0F0"/>
                </a:solidFill>
                <a:cs typeface="Times New Roman" pitchFamily="18" charset="0"/>
              </a:rPr>
              <a:t>Mgr. Romana Cieslarová</a:t>
            </a:r>
            <a:endParaRPr lang="cs-CZ" sz="800"/>
          </a:p>
          <a:p>
            <a:pPr algn="ctr" eaLnBrk="0" hangingPunct="0"/>
            <a:r>
              <a:rPr lang="cs-CZ" sz="1300">
                <a:solidFill>
                  <a:srgbClr val="000000"/>
                </a:solidFill>
                <a:cs typeface="Times New Roman" pitchFamily="18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300">
                <a:solidFill>
                  <a:srgbClr val="000000"/>
                </a:solidFill>
                <a:cs typeface="Times New Roman" pitchFamily="18" charset="0"/>
              </a:rPr>
              <a:t>Datum vytvoření:</a:t>
            </a:r>
            <a:r>
              <a:rPr lang="cs-CZ" sz="1300" b="1">
                <a:solidFill>
                  <a:srgbClr val="33CCFF"/>
                </a:solidFill>
                <a:cs typeface="Times New Roman" pitchFamily="18" charset="0"/>
              </a:rPr>
              <a:t> leden 2013</a:t>
            </a:r>
            <a:endParaRPr lang="cs-CZ"/>
          </a:p>
        </p:txBody>
      </p:sp>
      <p:pic>
        <p:nvPicPr>
          <p:cNvPr id="7172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88" y="2714625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 descr="OPVK_ve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 eaLnBrk="1" hangingPunct="1">
              <a:buFont typeface="Trebuchet MS" pitchFamily="34" charset="0"/>
              <a:buAutoNum type="arabicPeriod"/>
            </a:pPr>
            <a:r>
              <a:rPr lang="cs-CZ" sz="3600" smtClean="0">
                <a:latin typeface="Arial" charset="0"/>
                <a:cs typeface="Arial" charset="0"/>
              </a:rPr>
              <a:t>Babička byla nasazena na práci do Říše.</a:t>
            </a:r>
          </a:p>
          <a:p>
            <a:pPr marL="742950" indent="-742950" eaLnBrk="1" hangingPunct="1">
              <a:buFont typeface="Trebuchet MS" pitchFamily="34" charset="0"/>
              <a:buAutoNum type="arabicPeriod"/>
            </a:pPr>
            <a:endParaRPr lang="cs-CZ" sz="3600" smtClean="0">
              <a:latin typeface="Arial" charset="0"/>
              <a:cs typeface="Arial" charset="0"/>
            </a:endParaRPr>
          </a:p>
          <a:p>
            <a:pPr marL="742950" indent="-742950" eaLnBrk="1" hangingPunct="1">
              <a:buFont typeface="Trebuchet MS" pitchFamily="34" charset="0"/>
              <a:buAutoNum type="arabicPeriod"/>
            </a:pPr>
            <a:r>
              <a:rPr lang="cs-CZ" sz="3600" smtClean="0">
                <a:latin typeface="Arial" charset="0"/>
                <a:cs typeface="Arial" charset="0"/>
              </a:rPr>
              <a:t>Ve snu se chlapec vydal do neznámé říše.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 eaLnBrk="1" hangingPunct="1">
              <a:buFont typeface="Trebuchet MS" pitchFamily="34" charset="0"/>
              <a:buAutoNum type="arabicPeriod"/>
            </a:pPr>
            <a:r>
              <a:rPr lang="cs-CZ" sz="3600" smtClean="0">
                <a:latin typeface="Arial" charset="0"/>
                <a:cs typeface="Arial" charset="0"/>
              </a:rPr>
              <a:t>Toto nařízení se týká Hlavního města Prahy. </a:t>
            </a:r>
          </a:p>
          <a:p>
            <a:pPr marL="742950" indent="-742950" eaLnBrk="1" hangingPunct="1">
              <a:buFont typeface="Trebuchet MS" pitchFamily="34" charset="0"/>
              <a:buAutoNum type="arabicPeriod"/>
            </a:pPr>
            <a:endParaRPr lang="cs-CZ" sz="3600" smtClean="0">
              <a:latin typeface="Arial" charset="0"/>
              <a:cs typeface="Arial" charset="0"/>
            </a:endParaRPr>
          </a:p>
          <a:p>
            <a:pPr marL="742950" indent="-742950" eaLnBrk="1" hangingPunct="1">
              <a:buFont typeface="Trebuchet MS" pitchFamily="34" charset="0"/>
              <a:buAutoNum type="arabicPeriod"/>
            </a:pPr>
            <a:r>
              <a:rPr lang="cs-CZ" sz="3600" smtClean="0">
                <a:latin typeface="Arial" charset="0"/>
                <a:cs typeface="Arial" charset="0"/>
              </a:rPr>
              <a:t>Teta bydlí v hlavním městě Praze.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Trebuchet MS" pitchFamily="34" charset="0"/>
              <a:buAutoNum type="arabicPeriod"/>
            </a:pPr>
            <a:r>
              <a:rPr lang="cs-CZ" sz="3600" smtClean="0">
                <a:latin typeface="Arial" charset="0"/>
                <a:cs typeface="Arial" charset="0"/>
              </a:rPr>
              <a:t>Vojenskému výcviku se věnovali všichni Sparťané.</a:t>
            </a:r>
          </a:p>
          <a:p>
            <a:pPr marL="514350" indent="-514350" eaLnBrk="1" hangingPunct="1">
              <a:buFont typeface="Trebuchet MS" pitchFamily="34" charset="0"/>
              <a:buAutoNum type="arabicPeriod"/>
            </a:pPr>
            <a:endParaRPr lang="cs-CZ" sz="3600" smtClean="0">
              <a:latin typeface="Arial" charset="0"/>
              <a:cs typeface="Arial" charset="0"/>
            </a:endParaRPr>
          </a:p>
          <a:p>
            <a:pPr marL="514350" indent="-514350" eaLnBrk="1" hangingPunct="1">
              <a:buFont typeface="Trebuchet MS" pitchFamily="34" charset="0"/>
              <a:buAutoNum type="arabicPeriod"/>
            </a:pPr>
            <a:r>
              <a:rPr lang="cs-CZ" sz="3600" smtClean="0">
                <a:latin typeface="Arial" charset="0"/>
                <a:cs typeface="Arial" charset="0"/>
              </a:rPr>
              <a:t>Všichni moji kamarádi jsou sparťané.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Trebuchet MS" pitchFamily="34" charset="0"/>
              <a:buAutoNum type="arabicPeriod"/>
            </a:pPr>
            <a:r>
              <a:rPr lang="cs-CZ" sz="3600" smtClean="0">
                <a:latin typeface="Arial" charset="0"/>
                <a:cs typeface="Arial" charset="0"/>
              </a:rPr>
              <a:t>Máma mi zopakovala, že mám pamatovat na navrátila.</a:t>
            </a:r>
          </a:p>
          <a:p>
            <a:pPr marL="514350" indent="-514350" eaLnBrk="1" hangingPunct="1">
              <a:buFont typeface="Trebuchet MS" pitchFamily="34" charset="0"/>
              <a:buAutoNum type="arabicPeriod"/>
            </a:pPr>
            <a:endParaRPr lang="cs-CZ" sz="3600" smtClean="0">
              <a:latin typeface="Arial" charset="0"/>
              <a:cs typeface="Arial" charset="0"/>
            </a:endParaRPr>
          </a:p>
          <a:p>
            <a:pPr marL="514350" indent="-514350" eaLnBrk="1" hangingPunct="1">
              <a:buFont typeface="Trebuchet MS" pitchFamily="34" charset="0"/>
              <a:buAutoNum type="arabicPeriod"/>
            </a:pPr>
            <a:r>
              <a:rPr lang="cs-CZ" sz="3600" smtClean="0">
                <a:latin typeface="Arial" charset="0"/>
                <a:cs typeface="Arial" charset="0"/>
              </a:rPr>
              <a:t>Máma mi zopakovala, že mám pamatovat na Navrátila.</a:t>
            </a:r>
          </a:p>
          <a:p>
            <a:pPr marL="514350" indent="-514350" eaLnBrk="1" hangingPunct="1">
              <a:buFont typeface="Trebuchet MS" pitchFamily="34" charset="0"/>
              <a:buAutoNum type="arabicPeriod"/>
            </a:pPr>
            <a:endParaRPr lang="cs-CZ" sz="36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 eaLnBrk="1" hangingPunct="1">
              <a:buFont typeface="Trebuchet MS" pitchFamily="34" charset="0"/>
              <a:buAutoNum type="arabicPeriod"/>
            </a:pPr>
            <a:r>
              <a:rPr lang="cs-CZ" sz="3600" smtClean="0">
                <a:latin typeface="Arial" charset="0"/>
                <a:cs typeface="Arial" charset="0"/>
              </a:rPr>
              <a:t>Táta nebyl nikdy žádný donchuán.</a:t>
            </a:r>
          </a:p>
          <a:p>
            <a:pPr marL="742950" indent="-742950" eaLnBrk="1" hangingPunct="1">
              <a:buFont typeface="Trebuchet MS" pitchFamily="34" charset="0"/>
              <a:buAutoNum type="arabicPeriod"/>
            </a:pPr>
            <a:endParaRPr lang="cs-CZ" sz="3600" smtClean="0">
              <a:latin typeface="Arial" charset="0"/>
              <a:cs typeface="Arial" charset="0"/>
            </a:endParaRPr>
          </a:p>
          <a:p>
            <a:pPr marL="742950" indent="-742950" eaLnBrk="1" hangingPunct="1">
              <a:buFont typeface="Trebuchet MS" pitchFamily="34" charset="0"/>
              <a:buAutoNum type="arabicPeriod"/>
            </a:pPr>
            <a:r>
              <a:rPr lang="cs-CZ" sz="3600" smtClean="0">
                <a:latin typeface="Arial" charset="0"/>
                <a:cs typeface="Arial" charset="0"/>
              </a:rPr>
              <a:t>Slavnou literární postavou je např. Don Juan.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 eaLnBrk="1" hangingPunct="1">
              <a:buFont typeface="Trebuchet MS" pitchFamily="34" charset="0"/>
              <a:buAutoNum type="arabicPeriod"/>
            </a:pPr>
            <a:r>
              <a:rPr lang="cs-CZ" sz="3600" smtClean="0">
                <a:latin typeface="Arial" charset="0"/>
                <a:cs typeface="Arial" charset="0"/>
              </a:rPr>
              <a:t>Ve středověku stáli židé mimo křesťanskou společnost.</a:t>
            </a:r>
          </a:p>
          <a:p>
            <a:pPr marL="742950" indent="-742950" eaLnBrk="1" hangingPunct="1">
              <a:buFont typeface="Trebuchet MS" pitchFamily="34" charset="0"/>
              <a:buAutoNum type="arabicPeriod"/>
            </a:pPr>
            <a:endParaRPr lang="cs-CZ" sz="3600" smtClean="0">
              <a:latin typeface="Arial" charset="0"/>
              <a:cs typeface="Arial" charset="0"/>
            </a:endParaRPr>
          </a:p>
          <a:p>
            <a:pPr marL="742950" indent="-742950" eaLnBrk="1" hangingPunct="1">
              <a:buFont typeface="Trebuchet MS" pitchFamily="34" charset="0"/>
              <a:buAutoNum type="arabicPeriod"/>
            </a:pPr>
            <a:r>
              <a:rPr lang="cs-CZ" sz="3600" smtClean="0">
                <a:latin typeface="Arial" charset="0"/>
                <a:cs typeface="Arial" charset="0"/>
              </a:rPr>
              <a:t>Do Palestiny se tehdy odstěhovalo mnoho Židů.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 eaLnBrk="1" hangingPunct="1">
              <a:buFont typeface="Trebuchet MS" pitchFamily="34" charset="0"/>
              <a:buAutoNum type="arabicPeriod"/>
            </a:pPr>
            <a:r>
              <a:rPr lang="cs-CZ" sz="3600" smtClean="0">
                <a:latin typeface="Arial" charset="0"/>
                <a:cs typeface="Arial" charset="0"/>
              </a:rPr>
              <a:t>Továrna vyrobila nový typ vozu Škoda Fabia.</a:t>
            </a:r>
          </a:p>
          <a:p>
            <a:pPr marL="742950" indent="-742950" eaLnBrk="1" hangingPunct="1">
              <a:buFont typeface="Trebuchet MS" pitchFamily="34" charset="0"/>
              <a:buAutoNum type="arabicPeriod"/>
            </a:pPr>
            <a:endParaRPr lang="cs-CZ" sz="3600" smtClean="0">
              <a:latin typeface="Arial" charset="0"/>
              <a:cs typeface="Arial" charset="0"/>
            </a:endParaRPr>
          </a:p>
          <a:p>
            <a:pPr marL="742950" indent="-742950" eaLnBrk="1" hangingPunct="1">
              <a:buFont typeface="Trebuchet MS" pitchFamily="34" charset="0"/>
              <a:buAutoNum type="arabicPeriod"/>
            </a:pPr>
            <a:r>
              <a:rPr lang="cs-CZ" sz="3600" smtClean="0">
                <a:latin typeface="Arial" charset="0"/>
                <a:cs typeface="Arial" charset="0"/>
              </a:rPr>
              <a:t>Náš soused si koupil novou škodovku.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 eaLnBrk="1" hangingPunct="1">
              <a:buFont typeface="Trebuchet MS" pitchFamily="34" charset="0"/>
              <a:buAutoNum type="arabicPeriod"/>
            </a:pPr>
            <a:r>
              <a:rPr lang="cs-CZ" sz="3600" smtClean="0">
                <a:latin typeface="Arial" charset="0"/>
                <a:cs typeface="Arial" charset="0"/>
              </a:rPr>
              <a:t>Veselé Vánoce a šťastný nový rok!</a:t>
            </a:r>
          </a:p>
          <a:p>
            <a:pPr marL="742950" indent="-742950" eaLnBrk="1" hangingPunct="1">
              <a:buFont typeface="Trebuchet MS" pitchFamily="34" charset="0"/>
              <a:buAutoNum type="arabicPeriod"/>
            </a:pPr>
            <a:endParaRPr lang="cs-CZ" sz="3600" smtClean="0">
              <a:latin typeface="Arial" charset="0"/>
              <a:cs typeface="Arial" charset="0"/>
            </a:endParaRPr>
          </a:p>
          <a:p>
            <a:pPr marL="742950" indent="-742950" eaLnBrk="1" hangingPunct="1">
              <a:buFont typeface="Trebuchet MS" pitchFamily="34" charset="0"/>
              <a:buAutoNum type="arabicPeriod"/>
            </a:pPr>
            <a:r>
              <a:rPr lang="cs-CZ" sz="3600" smtClean="0">
                <a:latin typeface="Arial" charset="0"/>
                <a:cs typeface="Arial" charset="0"/>
              </a:rPr>
              <a:t>Veselé Vánoce a šťastný Nový rok!</a:t>
            </a:r>
          </a:p>
          <a:p>
            <a:pPr marL="742950" indent="-742950" eaLnBrk="1" hangingPunct="1">
              <a:buFont typeface="Trebuchet MS" pitchFamily="34" charset="0"/>
              <a:buAutoNum type="arabicPeriod"/>
            </a:pPr>
            <a:endParaRPr lang="cs-CZ" sz="36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 eaLnBrk="1" hangingPunct="1">
              <a:buFont typeface="Trebuchet MS" pitchFamily="34" charset="0"/>
              <a:buAutoNum type="arabicPeriod"/>
            </a:pPr>
            <a:r>
              <a:rPr lang="cs-CZ" sz="3600" smtClean="0">
                <a:latin typeface="Arial" charset="0"/>
                <a:cs typeface="Arial" charset="0"/>
              </a:rPr>
              <a:t>Rudolf Hrušínský byl pan Herec.</a:t>
            </a:r>
          </a:p>
          <a:p>
            <a:pPr marL="742950" indent="-742950" eaLnBrk="1" hangingPunct="1">
              <a:buFont typeface="Trebuchet MS" pitchFamily="34" charset="0"/>
              <a:buAutoNum type="arabicPeriod"/>
            </a:pPr>
            <a:endParaRPr lang="cs-CZ" sz="3600" smtClean="0">
              <a:latin typeface="Arial" charset="0"/>
              <a:cs typeface="Arial" charset="0"/>
            </a:endParaRPr>
          </a:p>
          <a:p>
            <a:pPr marL="742950" indent="-742950" eaLnBrk="1" hangingPunct="1">
              <a:buFont typeface="Trebuchet MS" pitchFamily="34" charset="0"/>
              <a:buAutoNum type="arabicPeriod"/>
            </a:pPr>
            <a:r>
              <a:rPr lang="cs-CZ" sz="3600" smtClean="0">
                <a:latin typeface="Arial" charset="0"/>
                <a:cs typeface="Arial" charset="0"/>
              </a:rPr>
              <a:t>Rudolf Hrušínský byl významný český filmový herec.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Trebuchet MS" pitchFamily="34" charset="0"/>
              <a:buAutoNum type="arabicPeriod"/>
            </a:pPr>
            <a:endParaRPr lang="cs-CZ" sz="3600" smtClean="0">
              <a:latin typeface="Arial" charset="0"/>
              <a:cs typeface="Arial" charset="0"/>
            </a:endParaRPr>
          </a:p>
          <a:p>
            <a:pPr marL="514350" indent="-514350" eaLnBrk="1" hangingPunct="1">
              <a:buFont typeface="Trebuchet MS" pitchFamily="34" charset="0"/>
              <a:buAutoNum type="arabicPeriod"/>
            </a:pPr>
            <a:r>
              <a:rPr lang="cs-CZ" sz="3600" smtClean="0">
                <a:latin typeface="Arial" charset="0"/>
                <a:cs typeface="Arial" charset="0"/>
              </a:rPr>
              <a:t>Můj kůň se jmenuje Janek.</a:t>
            </a:r>
          </a:p>
          <a:p>
            <a:pPr marL="514350" indent="-514350" eaLnBrk="1" hangingPunct="1">
              <a:buFont typeface="Trebuchet MS" pitchFamily="34" charset="0"/>
              <a:buAutoNum type="arabicPeriod"/>
            </a:pPr>
            <a:endParaRPr lang="cs-CZ" sz="3600" smtClean="0">
              <a:latin typeface="Arial" charset="0"/>
              <a:cs typeface="Arial" charset="0"/>
            </a:endParaRPr>
          </a:p>
          <a:p>
            <a:pPr marL="514350" indent="-514350" eaLnBrk="1" hangingPunct="1">
              <a:buFont typeface="Trebuchet MS" pitchFamily="34" charset="0"/>
              <a:buAutoNum type="arabicPeriod"/>
            </a:pPr>
            <a:r>
              <a:rPr lang="cs-CZ" sz="3600" smtClean="0">
                <a:latin typeface="Arial" charset="0"/>
                <a:cs typeface="Arial" charset="0"/>
              </a:rPr>
              <a:t>Tenhle kůň je pěkný janek.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Metodický list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214313" y="1214438"/>
            <a:ext cx="7786687" cy="5259387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q"/>
            </a:pPr>
            <a:r>
              <a:rPr lang="cs-CZ" sz="3200" smtClean="0">
                <a:latin typeface="Arial" charset="0"/>
                <a:cs typeface="Arial" charset="0"/>
              </a:rPr>
              <a:t>Materiál je součástí tematické oblasti </a:t>
            </a:r>
            <a:r>
              <a:rPr lang="cs-CZ" sz="3200" b="1" smtClean="0">
                <a:latin typeface="Arial" charset="0"/>
                <a:cs typeface="Arial" charset="0"/>
              </a:rPr>
              <a:t>Práce se slovníky a Pravidly českého pravopisu</a:t>
            </a:r>
            <a:r>
              <a:rPr lang="cs-CZ" sz="3200" smtClean="0">
                <a:latin typeface="Arial" charset="0"/>
                <a:cs typeface="Arial" charset="0"/>
              </a:rPr>
              <a:t> a je určen pro žáky semináře z českého jazyka a literatury v předmaturitním nebo maturitním ročníku. 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cs-CZ" sz="3200" smtClean="0">
                <a:latin typeface="Arial" charset="0"/>
                <a:cs typeface="Arial" charset="0"/>
              </a:rPr>
              <a:t>Slouží k zopakování a procvičení problémových jevů týkajících se pravidel pro psaní velkých písmen.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cs-CZ" sz="3200" smtClean="0">
                <a:latin typeface="Arial" charset="0"/>
                <a:cs typeface="Arial" charset="0"/>
              </a:rPr>
              <a:t>Inovace spočívá ve využití interaktivního prostředí.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96987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Použitá literatura: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3000"/>
            <a:ext cx="7972425" cy="53308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sz="280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i="1" smtClean="0">
                <a:latin typeface="Arial" charset="0"/>
                <a:cs typeface="Arial" charset="0"/>
              </a:rPr>
              <a:t>Pravidla českého pravopisu. </a:t>
            </a:r>
            <a:r>
              <a:rPr lang="cs-CZ" smtClean="0">
                <a:latin typeface="Arial" charset="0"/>
                <a:cs typeface="Arial" charset="0"/>
              </a:rPr>
              <a:t>Brno : Lingea, 2010. ISBN 978-80-87062-88-3.</a:t>
            </a:r>
          </a:p>
          <a:p>
            <a:pPr eaLnBrk="1" hangingPunct="1">
              <a:buFont typeface="Arial" charset="0"/>
              <a:buNone/>
            </a:pPr>
            <a:endParaRPr lang="cs-CZ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mtClean="0">
                <a:latin typeface="Arial" charset="0"/>
                <a:cs typeface="Arial" charset="0"/>
              </a:rPr>
              <a:t>HARTMANNOVÁ, Věra a kol. </a:t>
            </a:r>
            <a:r>
              <a:rPr lang="cs-CZ" i="1" smtClean="0">
                <a:latin typeface="Arial" charset="0"/>
                <a:cs typeface="Arial" charset="0"/>
              </a:rPr>
              <a:t>Pravidla českého pravopisu. </a:t>
            </a:r>
            <a:r>
              <a:rPr lang="cs-CZ" smtClean="0">
                <a:latin typeface="Arial" charset="0"/>
                <a:cs typeface="Arial" charset="0"/>
              </a:rPr>
              <a:t>Olomouc : Nakladatelství Olomouc, 2004. ISBN 80-7182-146-2.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25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457200" y="785813"/>
            <a:ext cx="7472363" cy="5688012"/>
          </a:xfrm>
        </p:spPr>
        <p:txBody>
          <a:bodyPr>
            <a:normAutofit fontScale="92500"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3600" dirty="0" smtClean="0">
                <a:latin typeface="Arial" charset="0"/>
                <a:cs typeface="Arial" charset="0"/>
              </a:rPr>
              <a:t>DUM obsahuje dvojice vět, v nichž je totéž slovo užito ve dvou různých podobách: jednou s malým a po druhé s velkým písmenem na počátku slova.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3600" dirty="0" smtClean="0">
              <a:latin typeface="Arial" charset="0"/>
              <a:cs typeface="Arial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3600" dirty="0" smtClean="0">
                <a:latin typeface="Arial" charset="0"/>
                <a:cs typeface="Arial" charset="0"/>
              </a:rPr>
              <a:t>Formou řízeného dialogu žáci zdůvodňují významový rozdíl, popř. hledají vysvětlení jevu v Pravidlech českého pravopisu.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3600" dirty="0" smtClean="0"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sz="3600" smtClean="0">
              <a:latin typeface="Arial" charset="0"/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600" b="1" smtClean="0">
                <a:latin typeface="Arial" charset="0"/>
                <a:cs typeface="Arial" charset="0"/>
              </a:rPr>
              <a:t>Objasněte, proč je totéž slovo </a:t>
            </a:r>
            <a:br>
              <a:rPr lang="cs-CZ" sz="3600" b="1" smtClean="0">
                <a:latin typeface="Arial" charset="0"/>
                <a:cs typeface="Arial" charset="0"/>
              </a:rPr>
            </a:br>
            <a:r>
              <a:rPr lang="cs-CZ" sz="3600" b="1" smtClean="0">
                <a:latin typeface="Arial" charset="0"/>
                <a:cs typeface="Arial" charset="0"/>
              </a:rPr>
              <a:t>v následujících větách napsáno jednou s malým a </a:t>
            </a:r>
            <a:br>
              <a:rPr lang="cs-CZ" sz="3600" b="1" smtClean="0">
                <a:latin typeface="Arial" charset="0"/>
                <a:cs typeface="Arial" charset="0"/>
              </a:rPr>
            </a:br>
            <a:r>
              <a:rPr lang="cs-CZ" sz="3600" b="1" smtClean="0">
                <a:latin typeface="Arial" charset="0"/>
                <a:cs typeface="Arial" charset="0"/>
              </a:rPr>
              <a:t>po druhé s velkým písmenem na počátku.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88"/>
            <a:ext cx="7239000" cy="4956175"/>
          </a:xfrm>
        </p:spPr>
        <p:txBody>
          <a:bodyPr/>
          <a:lstStyle/>
          <a:p>
            <a:pPr marL="514350" indent="-514350" eaLnBrk="1" hangingPunct="1">
              <a:buFont typeface="Trebuchet MS" pitchFamily="34" charset="0"/>
              <a:buAutoNum type="arabicPeriod"/>
            </a:pPr>
            <a:endParaRPr lang="cs-CZ" sz="3600" smtClean="0">
              <a:latin typeface="Arial" charset="0"/>
              <a:cs typeface="Arial" charset="0"/>
            </a:endParaRPr>
          </a:p>
          <a:p>
            <a:pPr marL="514350" indent="-514350" eaLnBrk="1" hangingPunct="1">
              <a:buFont typeface="Trebuchet MS" pitchFamily="34" charset="0"/>
              <a:buAutoNum type="arabicPeriod"/>
            </a:pPr>
            <a:r>
              <a:rPr lang="cs-CZ" sz="3600" smtClean="0">
                <a:latin typeface="Arial" charset="0"/>
                <a:cs typeface="Arial" charset="0"/>
              </a:rPr>
              <a:t>Sejdeme se v Praze na Můstku.</a:t>
            </a:r>
          </a:p>
          <a:p>
            <a:pPr marL="514350" indent="-514350" eaLnBrk="1" hangingPunct="1">
              <a:buFont typeface="Trebuchet MS" pitchFamily="34" charset="0"/>
              <a:buAutoNum type="arabicPeriod"/>
            </a:pPr>
            <a:endParaRPr lang="cs-CZ" sz="3600" smtClean="0">
              <a:latin typeface="Arial" charset="0"/>
              <a:cs typeface="Arial" charset="0"/>
            </a:endParaRPr>
          </a:p>
          <a:p>
            <a:pPr marL="514350" indent="-514350" eaLnBrk="1" hangingPunct="1">
              <a:buFont typeface="Trebuchet MS" pitchFamily="34" charset="0"/>
              <a:buAutoNum type="arabicPeriod"/>
            </a:pPr>
            <a:endParaRPr lang="cs-CZ" sz="3600" smtClean="0">
              <a:latin typeface="Arial" charset="0"/>
              <a:cs typeface="Arial" charset="0"/>
            </a:endParaRPr>
          </a:p>
          <a:p>
            <a:pPr marL="514350" indent="-514350" eaLnBrk="1" hangingPunct="1">
              <a:buFont typeface="Trebuchet MS" pitchFamily="34" charset="0"/>
              <a:buAutoNum type="arabicPeriod"/>
            </a:pPr>
            <a:r>
              <a:rPr lang="cs-CZ" sz="3600" smtClean="0">
                <a:latin typeface="Arial" charset="0"/>
                <a:cs typeface="Arial" charset="0"/>
              </a:rPr>
              <a:t>Bydlí v Praze Na Můstku.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 eaLnBrk="1" hangingPunct="1">
              <a:buFont typeface="Trebuchet MS" pitchFamily="34" charset="0"/>
              <a:buAutoNum type="arabicPeriod"/>
            </a:pPr>
            <a:r>
              <a:rPr lang="cs-CZ" sz="3600" smtClean="0">
                <a:latin typeface="Arial" charset="0"/>
                <a:cs typeface="Arial" charset="0"/>
              </a:rPr>
              <a:t>Dnes v Třinci hraje Divadlo Husa na provázku.</a:t>
            </a:r>
          </a:p>
          <a:p>
            <a:pPr marL="742950" indent="-742950" eaLnBrk="1" hangingPunct="1">
              <a:buFont typeface="Trebuchet MS" pitchFamily="34" charset="0"/>
              <a:buAutoNum type="arabicPeriod"/>
            </a:pPr>
            <a:endParaRPr lang="cs-CZ" sz="3600" smtClean="0">
              <a:latin typeface="Arial" charset="0"/>
              <a:cs typeface="Arial" charset="0"/>
            </a:endParaRPr>
          </a:p>
          <a:p>
            <a:pPr marL="742950" indent="-742950" eaLnBrk="1" hangingPunct="1">
              <a:buFont typeface="Trebuchet MS" pitchFamily="34" charset="0"/>
              <a:buAutoNum type="arabicPeriod"/>
            </a:pPr>
            <a:r>
              <a:rPr lang="cs-CZ" sz="3600" smtClean="0">
                <a:latin typeface="Arial" charset="0"/>
                <a:cs typeface="Arial" charset="0"/>
              </a:rPr>
              <a:t>Rádi vzpomínáme na slavnou éru divadla Semafor.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 eaLnBrk="1" hangingPunct="1">
              <a:buFont typeface="Trebuchet MS" pitchFamily="34" charset="0"/>
              <a:buAutoNum type="arabicPeriod"/>
            </a:pPr>
            <a:r>
              <a:rPr lang="cs-CZ" sz="3600" smtClean="0">
                <a:latin typeface="Arial" charset="0"/>
                <a:cs typeface="Arial" charset="0"/>
              </a:rPr>
              <a:t>Dobrými zbraněmi byli vybaveni táborité i pražané.</a:t>
            </a:r>
          </a:p>
          <a:p>
            <a:pPr marL="742950" indent="-742950" eaLnBrk="1" hangingPunct="1">
              <a:buFont typeface="Trebuchet MS" pitchFamily="34" charset="0"/>
              <a:buAutoNum type="arabicPeriod"/>
            </a:pPr>
            <a:endParaRPr lang="cs-CZ" sz="3600" smtClean="0">
              <a:latin typeface="Arial" charset="0"/>
              <a:cs typeface="Arial" charset="0"/>
            </a:endParaRPr>
          </a:p>
          <a:p>
            <a:pPr marL="742950" indent="-742950" eaLnBrk="1" hangingPunct="1">
              <a:buFont typeface="Trebuchet MS" pitchFamily="34" charset="0"/>
              <a:buAutoNum type="arabicPeriod"/>
            </a:pPr>
            <a:r>
              <a:rPr lang="cs-CZ" sz="3600" smtClean="0">
                <a:latin typeface="Arial" charset="0"/>
                <a:cs typeface="Arial" charset="0"/>
              </a:rPr>
              <a:t>Krásy hlavního města Pražané již téměř nevnímají.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 eaLnBrk="1" hangingPunct="1">
              <a:buFont typeface="Trebuchet MS" pitchFamily="34" charset="0"/>
              <a:buAutoNum type="arabicPeriod"/>
            </a:pPr>
            <a:r>
              <a:rPr lang="cs-CZ" sz="3600" smtClean="0">
                <a:latin typeface="Arial" charset="0"/>
                <a:cs typeface="Arial" charset="0"/>
              </a:rPr>
              <a:t>Film se zmiňuje o kontaktech, které s pozemšťany navázali Marťané.</a:t>
            </a:r>
          </a:p>
          <a:p>
            <a:pPr marL="742950" indent="-742950" eaLnBrk="1" hangingPunct="1">
              <a:buFont typeface="Trebuchet MS" pitchFamily="34" charset="0"/>
              <a:buAutoNum type="arabicPeriod"/>
            </a:pPr>
            <a:endParaRPr lang="cs-CZ" sz="3600" smtClean="0">
              <a:latin typeface="Arial" charset="0"/>
              <a:cs typeface="Arial" charset="0"/>
            </a:endParaRPr>
          </a:p>
          <a:p>
            <a:pPr marL="742950" indent="-742950" eaLnBrk="1" hangingPunct="1">
              <a:buFont typeface="Trebuchet MS" pitchFamily="34" charset="0"/>
              <a:buAutoNum type="arabicPeriod"/>
            </a:pPr>
            <a:r>
              <a:rPr lang="cs-CZ" sz="3600" smtClean="0">
                <a:latin typeface="Arial" charset="0"/>
                <a:cs typeface="Arial" charset="0"/>
              </a:rPr>
              <a:t>Stále více se mi zdá, že brácha je prostě marťan.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 eaLnBrk="1" hangingPunct="1">
              <a:buFont typeface="Trebuchet MS" pitchFamily="34" charset="0"/>
              <a:buAutoNum type="arabicPeriod"/>
            </a:pPr>
            <a:r>
              <a:rPr lang="cs-CZ" sz="3600" smtClean="0">
                <a:latin typeface="Arial" charset="0"/>
                <a:cs typeface="Arial" charset="0"/>
              </a:rPr>
              <a:t>Oblíbenou pohádkovou postavou je Karkulka.</a:t>
            </a:r>
          </a:p>
          <a:p>
            <a:pPr marL="742950" indent="-742950" eaLnBrk="1" hangingPunct="1">
              <a:buFont typeface="Trebuchet MS" pitchFamily="34" charset="0"/>
              <a:buAutoNum type="arabicPeriod"/>
            </a:pPr>
            <a:endParaRPr lang="cs-CZ" sz="3600" smtClean="0">
              <a:latin typeface="Arial" charset="0"/>
              <a:cs typeface="Arial" charset="0"/>
            </a:endParaRPr>
          </a:p>
          <a:p>
            <a:pPr marL="742950" indent="-742950" eaLnBrk="1" hangingPunct="1">
              <a:buFont typeface="Trebuchet MS" pitchFamily="34" charset="0"/>
              <a:buAutoNum type="arabicPeriod"/>
            </a:pPr>
            <a:r>
              <a:rPr lang="cs-CZ" sz="3600" smtClean="0">
                <a:latin typeface="Arial" charset="0"/>
                <a:cs typeface="Arial" charset="0"/>
              </a:rPr>
              <a:t>Oblíbenou pohádkovou postavou je Červená karkulka.</a:t>
            </a:r>
          </a:p>
          <a:p>
            <a:pPr marL="742950" indent="-742950" eaLnBrk="1" hangingPunct="1">
              <a:buFont typeface="Trebuchet MS" pitchFamily="34" charset="0"/>
              <a:buAutoNum type="arabicPeriod"/>
            </a:pPr>
            <a:endParaRPr lang="cs-CZ" sz="3600" smtClean="0">
              <a:latin typeface="Arial" charset="0"/>
              <a:cs typeface="Arial" charset="0"/>
            </a:endParaRPr>
          </a:p>
          <a:p>
            <a:pPr marL="742950" indent="-742950" eaLnBrk="1" hangingPunct="1">
              <a:buFont typeface="Trebuchet MS" pitchFamily="34" charset="0"/>
              <a:buAutoNum type="arabicPeriod"/>
            </a:pPr>
            <a:endParaRPr lang="cs-CZ" sz="36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ohatý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842</TotalTime>
  <Words>381</Words>
  <Application>Microsoft Office PowerPoint</Application>
  <PresentationFormat>Předvádění na obrazovce (4:3)</PresentationFormat>
  <Paragraphs>78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Bohatý</vt:lpstr>
      <vt:lpstr>Snímek 1</vt:lpstr>
      <vt:lpstr>Metodický list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 Použitá literatura: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se Slovníkem spisovné češtiny pro školu a veřejnost I</dc:title>
  <dc:creator>romana.cieslarova</dc:creator>
  <cp:lastModifiedBy>vera.pastorkova</cp:lastModifiedBy>
  <cp:revision>102</cp:revision>
  <dcterms:created xsi:type="dcterms:W3CDTF">2012-02-05T19:48:39Z</dcterms:created>
  <dcterms:modified xsi:type="dcterms:W3CDTF">2013-08-10T15:09:45Z</dcterms:modified>
</cp:coreProperties>
</file>