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88" r:id="rId2"/>
    <p:sldId id="290" r:id="rId3"/>
    <p:sldId id="293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91" r:id="rId30"/>
    <p:sldId id="289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0099"/>
    <a:srgbClr val="FF33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31" autoAdjust="0"/>
    <p:restoredTop sz="94660"/>
  </p:normalViewPr>
  <p:slideViewPr>
    <p:cSldViewPr>
      <p:cViewPr varScale="1">
        <p:scale>
          <a:sx n="91" d="100"/>
          <a:sy n="91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78FA-2376-446F-A297-4827909FCB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2EAB-8D2C-486A-BF3A-369FA8401E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917A-5A16-495D-99F4-69BB4387D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132FA-28DC-44E2-AD55-289CD6BAD0FB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80A2-41E3-4B54-9C42-26448C0A62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965B7-4C7B-46B3-8717-80726AE0B1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1A1F-C811-42FA-BFCB-55CCA84F0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5B6A3-B59D-46CA-946A-B43652087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1D23-BA8A-4ECC-AC06-1CCA69C946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74D8-4123-4E0C-BC62-C599102CB7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6E1A-E98E-416A-B11C-CD28F1A54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1233E-FFB7-4E3B-997E-D59D1F1E00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FC6F-3F9C-4B6E-8017-8EB4B5213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909B2B4-5F98-454C-86B1-1C798C71A5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23" r:id="rId12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157163"/>
            <a:ext cx="9144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Calibri" pitchFamily="34" charset="0"/>
              </a:rPr>
              <a:t>VY_32_INOVACE_P3_1.11</a:t>
            </a:r>
          </a:p>
          <a:p>
            <a:pPr algn="ctr"/>
            <a:r>
              <a:rPr lang="cs-CZ" sz="2000" b="1">
                <a:latin typeface="Times New Roman" pitchFamily="18" charset="0"/>
                <a:cs typeface="Times New Roman" pitchFamily="18" charset="0"/>
              </a:rPr>
              <a:t>                          Tematická oblast: Práce se slovníky a Pravidly českého pravopisu</a:t>
            </a:r>
          </a:p>
          <a:p>
            <a:pPr algn="ctr"/>
            <a:r>
              <a:rPr lang="cs-CZ" sz="3200"/>
              <a:t>Předpony </a:t>
            </a:r>
            <a:r>
              <a:rPr lang="cs-CZ" sz="3200" i="1"/>
              <a:t>s </a:t>
            </a:r>
            <a:r>
              <a:rPr lang="cs-CZ" sz="3200"/>
              <a:t>a </a:t>
            </a:r>
            <a:r>
              <a:rPr lang="cs-CZ" sz="3200" i="1"/>
              <a:t>z </a:t>
            </a:r>
            <a:r>
              <a:rPr lang="cs-CZ" sz="3200"/>
              <a:t>II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Typ: DUM - test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Předmět: ČJL, ČJS		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	Ročník:  1. až 6. r. (6leté), 1. až 4. r. (4leté)</a:t>
            </a:r>
            <a:endParaRPr lang="cs-CZ" sz="2000"/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857500" y="4946650"/>
            <a:ext cx="3489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listopad 2012</a:t>
            </a:r>
            <a:endParaRPr lang="cs-CZ"/>
          </a:p>
        </p:txBody>
      </p:sp>
      <p:pic>
        <p:nvPicPr>
          <p:cNvPr id="14339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7146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4. Kritika strhala jeho prvotinu.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5. Neuměla súčtovat všechny položky.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6. Rytíři se pokusili ztéci hrad.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7. Ztvrdil pravost dokumentu svým podpisem.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8. Přílišnou námahou se sedřel.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9. Cesta se za vesnicí sužuje.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10. Dávno jsme zlezli všechny hory v okolí.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Nyní si ověřte správnost svých odpovědí.</a:t>
            </a:r>
            <a:br>
              <a:rPr lang="cs-CZ" sz="5400" smtClean="0"/>
            </a:br>
            <a:r>
              <a:rPr lang="cs-CZ" sz="5400" smtClean="0"/>
              <a:t>Za každou správnou odpověď získáváte jeden bod.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1. Neztěžuj mu to, má hodně starostí.</a:t>
            </a:r>
          </a:p>
        </p:txBody>
      </p:sp>
      <p:sp>
        <p:nvSpPr>
          <p:cNvPr id="31746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cs-CZ" sz="8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>  ANO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stěžovat si (naříkat)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z="4000" smtClean="0"/>
              <a:t>ztěžovat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(činit obtížným)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2. Nemluvil pravdu, všechno zkreslil.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8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8000" smtClean="0"/>
              <a:t>   ANO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4000" smtClean="0"/>
              <a:t>skreslit</a:t>
            </a:r>
            <a:br>
              <a:rPr lang="cs-CZ" sz="4000" smtClean="0"/>
            </a:br>
            <a:r>
              <a:rPr lang="cs-CZ" sz="4000" smtClean="0"/>
              <a:t>(v technickém kreslení)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4000" smtClean="0"/>
          </a:p>
          <a:p>
            <a:pPr eaLnBrk="1" hangingPunct="1">
              <a:lnSpc>
                <a:spcPct val="90000"/>
              </a:lnSpc>
            </a:pPr>
            <a:r>
              <a:rPr lang="cs-CZ" sz="4000" smtClean="0"/>
              <a:t>zkreslit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4000" smtClean="0"/>
              <a:t>   (podat zkomoleně)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Metodický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Učební materiál je součástí tematické oblasti </a:t>
            </a:r>
            <a:r>
              <a:rPr lang="cs-CZ" b="1" dirty="0" smtClean="0"/>
              <a:t>Práce se slovníky a Pravidly českého pravopisu </a:t>
            </a:r>
            <a:r>
              <a:rPr lang="cs-CZ" dirty="0" smtClean="0"/>
              <a:t>a slouží k zopakování a procvičení pravopisného jevu, v němž se často chybuje. Vede žáky mj. </a:t>
            </a:r>
            <a:br>
              <a:rPr lang="cs-CZ" dirty="0" smtClean="0"/>
            </a:br>
            <a:r>
              <a:rPr lang="cs-CZ" dirty="0" smtClean="0"/>
              <a:t>k využívání kodifikačních příruček českého jazyka.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Materiál lze využít v hodinách ČJL nebo ČJS (seminář z českého jazyka a literatury), a to ve kterémkoliv ročníku studia.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cs typeface="Arial" charset="0"/>
              </a:rPr>
              <a:t>Inovace spočívá ve využití interaktivního prostředí.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3. Je </a:t>
            </a:r>
            <a:r>
              <a:rPr lang="cs-CZ" u="sng" smtClean="0">
                <a:solidFill>
                  <a:srgbClr val="FF0000"/>
                </a:solidFill>
              </a:rPr>
              <a:t>s</a:t>
            </a:r>
            <a:r>
              <a:rPr lang="cs-CZ" smtClean="0"/>
              <a:t>běhlý v jazycích.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5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5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5400" smtClean="0"/>
              <a:t>     </a:t>
            </a:r>
            <a:r>
              <a:rPr lang="cs-CZ" sz="8000" smtClean="0"/>
              <a:t>NE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smtClean="0"/>
              <a:t>sběhlý</a:t>
            </a:r>
            <a:br>
              <a:rPr lang="cs-CZ" sz="3600" smtClean="0"/>
            </a:br>
            <a:r>
              <a:rPr lang="cs-CZ" sz="3600" smtClean="0"/>
              <a:t>(dolů nebo dohromady)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3600" smtClean="0"/>
          </a:p>
          <a:p>
            <a:pPr eaLnBrk="1" hangingPunct="1">
              <a:lnSpc>
                <a:spcPct val="80000"/>
              </a:lnSpc>
            </a:pPr>
            <a:r>
              <a:rPr lang="cs-CZ" sz="3600" smtClean="0"/>
              <a:t>zběhlý</a:t>
            </a:r>
            <a:br>
              <a:rPr lang="cs-CZ" sz="3600" smtClean="0"/>
            </a:br>
            <a:r>
              <a:rPr lang="cs-CZ" sz="3600" smtClean="0"/>
              <a:t>(zkušený; který dezertoval)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3600" smtClean="0"/>
              <a:t/>
            </a:r>
            <a:br>
              <a:rPr lang="cs-CZ" sz="3600" smtClean="0"/>
            </a:br>
            <a:endParaRPr lang="cs-CZ" sz="2400" smtClean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4. Kritika </a:t>
            </a:r>
            <a:r>
              <a:rPr lang="cs-CZ" u="sng" smtClean="0">
                <a:solidFill>
                  <a:srgbClr val="FF0000"/>
                </a:solidFill>
              </a:rPr>
              <a:t>s</a:t>
            </a:r>
            <a:r>
              <a:rPr lang="cs-CZ" smtClean="0"/>
              <a:t>trhala jeho prvotinu.</a:t>
            </a:r>
          </a:p>
        </p:txBody>
      </p:sp>
      <p:sp>
        <p:nvSpPr>
          <p:cNvPr id="34818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8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>    NE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strhat</a:t>
            </a:r>
            <a:br>
              <a:rPr lang="cs-CZ" sz="4000" smtClean="0"/>
            </a:br>
            <a:r>
              <a:rPr lang="cs-CZ" sz="4000" smtClean="0"/>
              <a:t>(dolů)</a:t>
            </a:r>
          </a:p>
          <a:p>
            <a:pPr eaLnBrk="1" hangingPunct="1">
              <a:buFont typeface="Wingdings" pitchFamily="2" charset="2"/>
              <a:buNone/>
            </a:pPr>
            <a:endParaRPr lang="cs-CZ" sz="4000" smtClean="0"/>
          </a:p>
          <a:p>
            <a:pPr eaLnBrk="1" hangingPunct="1"/>
            <a:r>
              <a:rPr lang="cs-CZ" sz="4000" smtClean="0"/>
              <a:t>ztrhat</a:t>
            </a:r>
            <a:br>
              <a:rPr lang="cs-CZ" sz="4000" smtClean="0"/>
            </a:br>
            <a:r>
              <a:rPr lang="cs-CZ" sz="4000" smtClean="0"/>
              <a:t>(námahou nebo kritikou)</a:t>
            </a:r>
          </a:p>
          <a:p>
            <a:pPr eaLnBrk="1" hangingPunct="1"/>
            <a:endParaRPr lang="cs-CZ" sz="4000" smtClean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5. Neuměla súčtovat všechny položky.</a:t>
            </a:r>
          </a:p>
        </p:txBody>
      </p:sp>
      <p:sp>
        <p:nvSpPr>
          <p:cNvPr id="35842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8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>   ANO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súčtovat</a:t>
            </a:r>
            <a:br>
              <a:rPr lang="cs-CZ" sz="4000" smtClean="0"/>
            </a:br>
            <a:r>
              <a:rPr lang="cs-CZ" sz="4000" smtClean="0"/>
              <a:t>(spočítat položky)</a:t>
            </a:r>
          </a:p>
          <a:p>
            <a:pPr eaLnBrk="1" hangingPunct="1"/>
            <a:r>
              <a:rPr lang="cs-CZ" sz="4000" smtClean="0"/>
              <a:t>zúčtovat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(provést účtování;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 vypořádat se)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6. Rytíři se pokusili ztéci hrad.</a:t>
            </a:r>
          </a:p>
        </p:txBody>
      </p:sp>
      <p:sp>
        <p:nvSpPr>
          <p:cNvPr id="36866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8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>   ANO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stéci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 (dolů nebo    dohromady)</a:t>
            </a:r>
          </a:p>
          <a:p>
            <a:pPr eaLnBrk="1" hangingPunct="1">
              <a:buFont typeface="Wingdings" pitchFamily="2" charset="2"/>
              <a:buNone/>
            </a:pPr>
            <a:endParaRPr lang="cs-CZ" sz="4000" smtClean="0"/>
          </a:p>
          <a:p>
            <a:pPr eaLnBrk="1" hangingPunct="1"/>
            <a:r>
              <a:rPr lang="cs-CZ" sz="4000" smtClean="0"/>
              <a:t>ztéci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(např. hradby)</a:t>
            </a:r>
          </a:p>
          <a:p>
            <a:pPr eaLnBrk="1" hangingPunct="1"/>
            <a:endParaRPr lang="cs-CZ" sz="4000" smtClean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7. </a:t>
            </a:r>
            <a:r>
              <a:rPr lang="cs-CZ" sz="4000" u="sng" smtClean="0">
                <a:solidFill>
                  <a:srgbClr val="FF0000"/>
                </a:solidFill>
              </a:rPr>
              <a:t>Z</a:t>
            </a:r>
            <a:r>
              <a:rPr lang="cs-CZ" sz="4000" smtClean="0"/>
              <a:t>tvrdil pravost dokumentu svým podpisem.</a:t>
            </a:r>
          </a:p>
        </p:txBody>
      </p:sp>
      <p:sp>
        <p:nvSpPr>
          <p:cNvPr id="37890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/>
            </a:r>
            <a:br>
              <a:rPr lang="cs-CZ" sz="8000" smtClean="0"/>
            </a:br>
            <a:r>
              <a:rPr lang="cs-CZ" sz="8000" smtClean="0"/>
              <a:t>   NE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stvrdit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(potvrdit)</a:t>
            </a:r>
            <a:br>
              <a:rPr lang="cs-CZ" sz="4000" smtClean="0"/>
            </a:br>
            <a:endParaRPr lang="cs-CZ" sz="4000" smtClean="0"/>
          </a:p>
          <a:p>
            <a:pPr eaLnBrk="1" hangingPunct="1"/>
            <a:r>
              <a:rPr lang="cs-CZ" sz="4000" smtClean="0"/>
              <a:t>ztvrdit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(učinit tvrdým)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8. Přílišnou námahou se </a:t>
            </a:r>
            <a:r>
              <a:rPr lang="cs-CZ" u="sng" smtClean="0">
                <a:solidFill>
                  <a:srgbClr val="FF0000"/>
                </a:solidFill>
              </a:rPr>
              <a:t>s</a:t>
            </a:r>
            <a:r>
              <a:rPr lang="cs-CZ" smtClean="0"/>
              <a:t>edřel.</a:t>
            </a:r>
          </a:p>
        </p:txBody>
      </p:sp>
      <p:sp>
        <p:nvSpPr>
          <p:cNvPr id="38914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8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>    NE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sedřít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(např. kůži z těla)</a:t>
            </a:r>
            <a:br>
              <a:rPr lang="cs-CZ" sz="4000" smtClean="0"/>
            </a:br>
            <a:endParaRPr lang="cs-CZ" sz="4000" smtClean="0"/>
          </a:p>
          <a:p>
            <a:pPr eaLnBrk="1" hangingPunct="1"/>
            <a:r>
              <a:rPr lang="cs-CZ" sz="4000" smtClean="0"/>
              <a:t>zedřít se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 (např. námahou)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9. Cesta se za vesnicí </a:t>
            </a:r>
            <a:r>
              <a:rPr lang="cs-CZ" u="sng" smtClean="0">
                <a:solidFill>
                  <a:srgbClr val="FF0000"/>
                </a:solidFill>
              </a:rPr>
              <a:t>s</a:t>
            </a:r>
            <a:r>
              <a:rPr lang="cs-CZ" smtClean="0"/>
              <a:t>užuje.</a:t>
            </a:r>
          </a:p>
        </p:txBody>
      </p:sp>
      <p:sp>
        <p:nvSpPr>
          <p:cNvPr id="39938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8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>    NE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sužovat (trápit)</a:t>
            </a:r>
          </a:p>
          <a:p>
            <a:pPr eaLnBrk="1" hangingPunct="1">
              <a:buFont typeface="Wingdings" pitchFamily="2" charset="2"/>
              <a:buNone/>
            </a:pPr>
            <a:endParaRPr lang="cs-CZ" sz="4000" smtClean="0"/>
          </a:p>
          <a:p>
            <a:pPr eaLnBrk="1" hangingPunct="1">
              <a:buFont typeface="Wingdings" pitchFamily="2" charset="2"/>
              <a:buNone/>
            </a:pPr>
            <a:endParaRPr lang="cs-CZ" sz="4000" smtClean="0"/>
          </a:p>
          <a:p>
            <a:pPr eaLnBrk="1" hangingPunct="1"/>
            <a:r>
              <a:rPr lang="cs-CZ" sz="4000" smtClean="0"/>
              <a:t>zužovat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(činit úzkým)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10. Dávno jsme zlezli všechny hory </a:t>
            </a:r>
            <a:br>
              <a:rPr lang="cs-CZ" sz="4000" smtClean="0"/>
            </a:br>
            <a:r>
              <a:rPr lang="cs-CZ" sz="4000" smtClean="0"/>
              <a:t>v okolí.</a:t>
            </a:r>
          </a:p>
        </p:txBody>
      </p:sp>
      <p:sp>
        <p:nvSpPr>
          <p:cNvPr id="40962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8000" smtClean="0"/>
              <a:t/>
            </a:r>
            <a:br>
              <a:rPr lang="cs-CZ" sz="8000" smtClean="0"/>
            </a:br>
            <a:r>
              <a:rPr lang="cs-CZ" sz="8000" smtClean="0"/>
              <a:t>  ANO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slézt (se)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(dolů nebo dohromady)</a:t>
            </a:r>
          </a:p>
          <a:p>
            <a:pPr eaLnBrk="1" hangingPunct="1">
              <a:buFont typeface="Wingdings" pitchFamily="2" charset="2"/>
              <a:buNone/>
            </a:pPr>
            <a:endParaRPr lang="cs-CZ" sz="4000" smtClean="0"/>
          </a:p>
          <a:p>
            <a:pPr eaLnBrk="1" hangingPunct="1"/>
            <a:r>
              <a:rPr lang="cs-CZ" sz="4000" smtClean="0"/>
              <a:t>zlézt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4000" smtClean="0"/>
              <a:t>  (např. hory)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28625"/>
            <a:ext cx="7772400" cy="5786438"/>
          </a:xfrm>
        </p:spPr>
        <p:txBody>
          <a:bodyPr/>
          <a:lstStyle/>
          <a:p>
            <a:pPr algn="l" eaLnBrk="1" hangingPunct="1"/>
            <a:r>
              <a:rPr lang="cs-CZ" smtClean="0"/>
              <a:t>Orientační hodnocení: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z="3600" smtClean="0"/>
              <a:t>10–9 bodů: VÝBORNĚ</a:t>
            </a:r>
            <a:br>
              <a:rPr lang="cs-CZ" sz="3600" smtClean="0"/>
            </a:br>
            <a:r>
              <a:rPr lang="cs-CZ" sz="3600" smtClean="0"/>
              <a:t>8 bodů:       CHVALITEBNĚ</a:t>
            </a:r>
            <a:br>
              <a:rPr lang="cs-CZ" sz="3600" smtClean="0"/>
            </a:br>
            <a:r>
              <a:rPr lang="cs-CZ" sz="3600" smtClean="0"/>
              <a:t>7–6 bodů:    DOBŘE</a:t>
            </a:r>
            <a:br>
              <a:rPr lang="cs-CZ" sz="3600" smtClean="0"/>
            </a:br>
            <a:r>
              <a:rPr lang="cs-CZ" sz="3600" smtClean="0"/>
              <a:t>5 bodů:        DOSTATEČNĚ</a:t>
            </a:r>
            <a:br>
              <a:rPr lang="cs-CZ" sz="3600" smtClean="0"/>
            </a:br>
            <a:r>
              <a:rPr lang="cs-CZ" sz="3600" smtClean="0"/>
              <a:t>4 a méně:     NEDOSTATEČNĚ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Doporučení</a:t>
            </a:r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Nejste-li se svými výsledky spokojeni, věnujte pozornost úvodní části Pravidel českého pravopisu, která v kapitole </a:t>
            </a:r>
            <a:r>
              <a:rPr lang="cs-CZ" b="1" smtClean="0"/>
              <a:t>Označování hlásek písmeny</a:t>
            </a:r>
            <a:r>
              <a:rPr lang="cs-CZ" smtClean="0"/>
              <a:t> přináší souhrnné poučení o psaní předpon s- a z-.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 nebo Z</a:t>
            </a:r>
            <a:br>
              <a:rPr lang="cs-CZ" dirty="0" smtClean="0"/>
            </a:br>
            <a:r>
              <a:rPr lang="cs-CZ" dirty="0" smtClean="0"/>
              <a:t>aneb</a:t>
            </a:r>
            <a:br>
              <a:rPr lang="cs-CZ" dirty="0" smtClean="0"/>
            </a:br>
            <a:r>
              <a:rPr lang="cs-CZ" dirty="0" smtClean="0"/>
              <a:t>Kdo s koho?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literatura: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HARTMANNOVÁ, Věra a kol. </a:t>
            </a:r>
            <a:r>
              <a:rPr lang="cs-CZ" i="1" smtClean="0"/>
              <a:t>Pravidla českého pravopisu. </a:t>
            </a:r>
            <a:r>
              <a:rPr lang="cs-CZ" smtClean="0"/>
              <a:t>Olomouc : Nakladatelství Olomouc s.r.o., 2004. ISBN 80-7182-146-2.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Zvláštní pozornost zasluhují dvojice slov různého významu rozlišených jen předponou s- (se-) a z- (ze-).</a:t>
            </a:r>
            <a:br>
              <a:rPr lang="cs-CZ" sz="5400" dirty="0" smtClean="0"/>
            </a:br>
            <a:endParaRPr lang="cs-CZ" sz="5400" dirty="0" smtClean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Ověřte si své znalosti</a:t>
            </a:r>
            <a:br>
              <a:rPr lang="cs-CZ" sz="5400" smtClean="0"/>
            </a:br>
            <a:r>
              <a:rPr lang="cs-CZ" sz="5400" smtClean="0"/>
              <a:t> v následujícím testu.</a:t>
            </a:r>
            <a:br>
              <a:rPr lang="cs-CZ" sz="5400" smtClean="0"/>
            </a:br>
            <a:endParaRPr lang="cs-CZ" sz="540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Rozhodněte, zda jsou následující věty napsány správně. </a:t>
            </a:r>
            <a:br>
              <a:rPr lang="cs-CZ" sz="5400" smtClean="0"/>
            </a:br>
            <a:r>
              <a:rPr lang="cs-CZ" sz="5400" smtClean="0"/>
              <a:t>Bezchybné označte ANO, věty s pravopisnými nedostatky NE.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1. Neztěžuj mu to, má hodně starostí.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/>
            </a:r>
            <a:br>
              <a:rPr lang="cs-CZ" sz="5400" smtClean="0"/>
            </a:br>
            <a:r>
              <a:rPr lang="cs-CZ" sz="5400" smtClean="0"/>
              <a:t>2. Nemluvil pravdu, všechno zkreslil.</a:t>
            </a:r>
            <a:br>
              <a:rPr lang="cs-CZ" sz="5400" smtClean="0"/>
            </a:br>
            <a:endParaRPr lang="cs-CZ" sz="5400" smtClean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3. Je sběhlý v jazycích.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432</Words>
  <Application>Microsoft Office PowerPoint</Application>
  <PresentationFormat>Předvádění na obrazovce (4:3)</PresentationFormat>
  <Paragraphs>110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Garamond</vt:lpstr>
      <vt:lpstr>Arial</vt:lpstr>
      <vt:lpstr>Calibri</vt:lpstr>
      <vt:lpstr>Times New Roman</vt:lpstr>
      <vt:lpstr>Wingdings</vt:lpstr>
      <vt:lpstr>Motiv sady Office</vt:lpstr>
      <vt:lpstr>Motiv sady Office</vt:lpstr>
      <vt:lpstr>Snímek 1</vt:lpstr>
      <vt:lpstr>Metodický list</vt:lpstr>
      <vt:lpstr>S nebo Z aneb Kdo s koho?</vt:lpstr>
      <vt:lpstr>  Zvláštní pozornost zasluhují dvojice slov různého významu rozlišených jen předponou s- (se-) a z- (ze-). </vt:lpstr>
      <vt:lpstr>  Ověřte si své znalosti  v následujícím testu. </vt:lpstr>
      <vt:lpstr>  Rozhodněte, zda jsou následující věty napsány správně.  Bezchybné označte ANO, věty s pravopisnými nedostatky NE.</vt:lpstr>
      <vt:lpstr> 1. Neztěžuj mu to, má hodně starostí.</vt:lpstr>
      <vt:lpstr>  2. Nemluvil pravdu, všechno zkreslil. </vt:lpstr>
      <vt:lpstr> 3. Je sběhlý v jazycích.</vt:lpstr>
      <vt:lpstr> 4. Kritika strhala jeho prvotinu.</vt:lpstr>
      <vt:lpstr> 5. Neuměla súčtovat všechny položky.</vt:lpstr>
      <vt:lpstr> 6. Rytíři se pokusili ztéci hrad.</vt:lpstr>
      <vt:lpstr> 7. Ztvrdil pravost dokumentu svým podpisem.</vt:lpstr>
      <vt:lpstr> 8. Přílišnou námahou se sedřel.</vt:lpstr>
      <vt:lpstr> 9. Cesta se za vesnicí sužuje.</vt:lpstr>
      <vt:lpstr> 10. Dávno jsme zlezli všechny hory v okolí.</vt:lpstr>
      <vt:lpstr> Nyní si ověřte správnost svých odpovědí. Za každou správnou odpověď získáváte jeden bod.</vt:lpstr>
      <vt:lpstr>1. Neztěžuj mu to, má hodně starostí.</vt:lpstr>
      <vt:lpstr>2. Nemluvil pravdu, všechno zkreslil.</vt:lpstr>
      <vt:lpstr>3. Je sběhlý v jazycích.</vt:lpstr>
      <vt:lpstr>4. Kritika strhala jeho prvotinu.</vt:lpstr>
      <vt:lpstr>5. Neuměla súčtovat všechny položky.</vt:lpstr>
      <vt:lpstr>6. Rytíři se pokusili ztéci hrad.</vt:lpstr>
      <vt:lpstr>7. Ztvrdil pravost dokumentu svým podpisem.</vt:lpstr>
      <vt:lpstr>8. Přílišnou námahou se sedřel.</vt:lpstr>
      <vt:lpstr>9. Cesta se za vesnicí sužuje.</vt:lpstr>
      <vt:lpstr>10. Dávno jsme zlezli všechny hory  v okolí.</vt:lpstr>
      <vt:lpstr>Orientační hodnocení:  10–9 bodů: VÝBORNĚ 8 bodů:       CHVALITEBNĚ 7–6 bodů:    DOBŘE 5 bodů:        DOSTATEČNĚ 4 a méně:     NEDOSTATEČNĚ</vt:lpstr>
      <vt:lpstr>Doporučení</vt:lpstr>
      <vt:lpstr>Použitá literatura:</vt:lpstr>
    </vt:vector>
  </TitlesOfParts>
  <Company>GYMTRI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nebo Z aneb KDO  S/Z  KOHO?</dc:title>
  <dc:creator>romana.cieslarova</dc:creator>
  <cp:lastModifiedBy>vera.pastorkova</cp:lastModifiedBy>
  <cp:revision>30</cp:revision>
  <dcterms:created xsi:type="dcterms:W3CDTF">2005-11-18T11:31:13Z</dcterms:created>
  <dcterms:modified xsi:type="dcterms:W3CDTF">2013-07-12T18:43:00Z</dcterms:modified>
</cp:coreProperties>
</file>