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72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58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1F1275A-BEF9-4B40-A690-9C9A09DB37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B459E6-6237-48C3-BEF4-61BD657AA6F7}" type="slidenum">
              <a:rPr lang="cs-CZ"/>
              <a:pPr/>
              <a:t>1</a:t>
            </a:fld>
            <a:endParaRPr lang="cs-CZ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94B5C1-61FE-4341-A8D8-418A811158CF}" type="slidenum">
              <a:rPr lang="cs-CZ"/>
              <a:pPr/>
              <a:t>10</a:t>
            </a:fld>
            <a:endParaRPr lang="cs-CZ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62F2DE-8A19-48E9-8AEF-F1640F02B1AF}" type="slidenum">
              <a:rPr lang="cs-CZ"/>
              <a:pPr/>
              <a:t>11</a:t>
            </a:fld>
            <a:endParaRPr lang="cs-CZ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8C6875-EA61-4566-A05C-EFF2D61EDB76}" type="slidenum">
              <a:rPr lang="cs-CZ"/>
              <a:pPr/>
              <a:t>12</a:t>
            </a:fld>
            <a:endParaRPr lang="cs-CZ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2EAA2C-3B28-4D55-8CB2-8B307ECBCD23}" type="slidenum">
              <a:rPr lang="cs-CZ"/>
              <a:pPr/>
              <a:t>13</a:t>
            </a:fld>
            <a:endParaRPr lang="cs-CZ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AA8BA2-B9EB-4E2D-81E7-5B019FAC62C2}" type="slidenum">
              <a:rPr lang="cs-CZ"/>
              <a:pPr/>
              <a:t>2</a:t>
            </a:fld>
            <a:endParaRPr lang="cs-CZ"/>
          </a:p>
        </p:txBody>
      </p:sp>
      <p:sp>
        <p:nvSpPr>
          <p:cNvPr id="1741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FAEC88B-9333-40BE-9761-471B2A24773F}" type="slidenum">
              <a:rPr lang="cs-CZ" sz="1200"/>
              <a:pPr algn="r"/>
              <a:t>2</a:t>
            </a:fld>
            <a:endParaRPr lang="cs-CZ" sz="1200"/>
          </a:p>
        </p:txBody>
      </p:sp>
      <p:sp>
        <p:nvSpPr>
          <p:cNvPr id="1741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42E6A6-79D5-40CC-BD13-FD917C588B81}" type="slidenum">
              <a:rPr lang="cs-CZ"/>
              <a:pPr/>
              <a:t>3</a:t>
            </a:fld>
            <a:endParaRPr lang="cs-CZ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B0A3D-D674-4544-8B31-C930958635A6}" type="slidenum">
              <a:rPr lang="cs-CZ"/>
              <a:pPr/>
              <a:t>4</a:t>
            </a:fld>
            <a:endParaRPr lang="cs-CZ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1E465C-3AB4-4262-BBB1-0F30EA37EDB4}" type="slidenum">
              <a:rPr lang="cs-CZ"/>
              <a:pPr/>
              <a:t>5</a:t>
            </a:fld>
            <a:endParaRPr lang="cs-CZ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A86C79-1BC7-4C8B-8FB3-01DC8DF1C6EB}" type="slidenum">
              <a:rPr lang="cs-CZ"/>
              <a:pPr/>
              <a:t>6</a:t>
            </a:fld>
            <a:endParaRPr lang="cs-CZ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C7D229-0C36-46AB-845F-FDA7266FB50C}" type="slidenum">
              <a:rPr lang="cs-CZ"/>
              <a:pPr/>
              <a:t>7</a:t>
            </a:fld>
            <a:endParaRPr lang="cs-CZ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39B19E-C227-4E63-B25F-9E7BFB52F2FF}" type="slidenum">
              <a:rPr lang="cs-CZ"/>
              <a:pPr/>
              <a:t>8</a:t>
            </a:fld>
            <a:endParaRPr lang="cs-CZ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C22EA3-E8BD-4D2C-8524-324F18FEA2EC}" type="slidenum">
              <a:rPr lang="cs-CZ"/>
              <a:pPr/>
              <a:t>9</a:t>
            </a:fld>
            <a:endParaRPr lang="cs-CZ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9E1AF-B00D-48B9-939C-4679145821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20132-A20C-4124-9C74-12207890B8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91B90-DF44-4288-BB8E-9D598A33EC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0C906-37B1-4EDB-8827-D0325A6FD3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804A7-FC63-4EDC-ABAA-A0BFA2FF8A0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51CD8-5936-4140-B777-36F476EEB5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F7625-E543-4BC1-B202-9CC264695A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DEF6D-70EB-4EF9-827F-7EB996BB8B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4C207-448D-4BC1-A060-4122DCAAF4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55AB6-CAC5-4A20-84D9-7DC38DA14D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901A9-2CDC-426D-A39C-B3AA6AA8BA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F05D5-422E-40BA-9952-B4D6B486360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83753B0-3BB6-4CF4-ABFF-05ADF7FAED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Peter_Jackson01.jp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commons/thumb/0/0c/Hillary_and_tenzing.jpg/220px-Hillary_and_tenzing.jpg" TargetMode="External"/><Relationship Id="rId3" Type="http://schemas.openxmlformats.org/officeDocument/2006/relationships/hyperlink" Target="http://upload.wikimedia.org/wikipedia/commons/thumb/b/b5/AucklandPano_MC.jpg/1280px-AucklandPano_MC.jpg" TargetMode="External"/><Relationship Id="rId7" Type="http://schemas.openxmlformats.org/officeDocument/2006/relationships/hyperlink" Target="http://upload.wikimedia.org/wikipedia/commons/thumb/a/a7/HamiltonMontage.jpg/250px-HamiltonMontage.jp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8/83/AntiguaBoatShedsChristchurch_gobeirne.jpg/240px-AntiguaBoatShedsChristchurch_gobeirne.jpg" TargetMode="External"/><Relationship Id="rId5" Type="http://schemas.openxmlformats.org/officeDocument/2006/relationships/hyperlink" Target="http://upload.wikimedia.org/wikipedia/commons/thumb/5/53/DunedinBaldwinStreet_Top.jpg/220px-DunedinBaldwinStreet_Top.jpg" TargetMode="External"/><Relationship Id="rId10" Type="http://schemas.openxmlformats.org/officeDocument/2006/relationships/hyperlink" Target="http://upload.wikimedia.org/wikipedia/commons/thumb/e/e0/Peter_Jackson01.jpg/220px-Peter_Jackson01.jpg" TargetMode="External"/><Relationship Id="rId4" Type="http://schemas.openxmlformats.org/officeDocument/2006/relationships/hyperlink" Target="http://upload.wikimedia.org/wikipedia/commons/thumb/e/e8/Beehive_Building_%26_Parliament_House.JPG/220px-Beehive_Building_%26_Parliament_House.JPG" TargetMode="External"/><Relationship Id="rId9" Type="http://schemas.openxmlformats.org/officeDocument/2006/relationships/hyperlink" Target="http://upload.wikimedia.org/wikipedia/commons/thumb/3/3c/Mardel_24-1-01_lomu_en_villa_marista_foto_fabian_gastiarena.jpg/220px-Mardel_24-1-01_lomu_en_villa_marista_foto_fabian_gastiarena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AucklandPano_MC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Beehive_Building_%26_Parliament_House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AntiguaBoatShedsChristchurch_gobeirne.jp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DunedinBaldwinStreet_Top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HamiltonMontage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Hillary_and_tenzing.jpg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Mardel_24-1-01_lomu_en_villa_marista_foto_fabian_gastiarena.jp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171450"/>
            <a:ext cx="9144000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2000">
                <a:latin typeface="Calibri" pitchFamily="34" charset="0"/>
              </a:rPr>
              <a:t>				</a:t>
            </a:r>
            <a:r>
              <a:rPr lang="cs-CZ" sz="2000">
                <a:latin typeface="Times New Roman" pitchFamily="18" charset="0"/>
                <a:cs typeface="Times New Roman" pitchFamily="18" charset="0"/>
              </a:rPr>
              <a:t>Číslo šablony: III/2</a:t>
            </a:r>
          </a:p>
          <a:p>
            <a:pPr algn="ctr"/>
            <a:r>
              <a:rPr lang="cs-CZ" sz="2000"/>
              <a:t>    </a:t>
            </a:r>
            <a:r>
              <a:rPr lang="cs-CZ" sz="2000">
                <a:latin typeface="Calibri" pitchFamily="34" charset="0"/>
              </a:rPr>
              <a:t>VY_32_INOVACE_P2_2.20</a:t>
            </a:r>
          </a:p>
          <a:p>
            <a:pPr algn="ctr"/>
            <a:r>
              <a:rPr lang="cs-CZ" sz="2400" b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sz="2400" b="1">
                <a:latin typeface="Times New Roman" pitchFamily="18" charset="0"/>
                <a:cs typeface="Times New Roman" pitchFamily="18" charset="0"/>
              </a:rPr>
              <a:t>Tematická oblast: Reálie</a:t>
            </a:r>
          </a:p>
          <a:p>
            <a:pPr algn="ctr"/>
            <a:r>
              <a:rPr lang="cs-CZ" sz="2400" b="1">
                <a:latin typeface="Times New Roman" pitchFamily="18" charset="0"/>
                <a:cs typeface="Times New Roman" pitchFamily="18" charset="0"/>
              </a:rPr>
              <a:t>NEW ZEALAND – PLACES OF INTEREST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>
                <a:latin typeface="Times New Roman" pitchFamily="18" charset="0"/>
                <a:cs typeface="Times New Roman" pitchFamily="18" charset="0"/>
              </a:rPr>
              <a:t>Typ: DUM - kombinovaný</a:t>
            </a: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		                    Předmět: AJ, AJS</a:t>
            </a:r>
          </a:p>
          <a:p>
            <a:r>
              <a:rPr lang="cs-CZ" sz="2000">
                <a:latin typeface="Times New Roman" pitchFamily="18" charset="0"/>
                <a:cs typeface="Times New Roman" pitchFamily="18" charset="0"/>
              </a:rPr>
              <a:t>                                                 Ročník: 6. r.(6leté), 4. r. (4leté)</a:t>
            </a:r>
          </a:p>
          <a:p>
            <a:pPr algn="ctr" eaLnBrk="0" hangingPunct="0"/>
            <a:endParaRPr lang="cs-CZ" sz="8000"/>
          </a:p>
        </p:txBody>
      </p:sp>
      <p:pic>
        <p:nvPicPr>
          <p:cNvPr id="2051" name="obrázek 1" descr="\\Galerie\public\Fotky\Foto školy a učebny\Škola v říjnu 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00" y="2492375"/>
            <a:ext cx="2770188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OPVK_ve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0335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2843213" y="4635500"/>
            <a:ext cx="3489325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1000">
                <a:solidFill>
                  <a:srgbClr val="000000"/>
                </a:solidFill>
                <a:cs typeface="Times New Roman" pitchFamily="18" charset="0"/>
              </a:rPr>
              <a:t>Zpracováno v rámci projektu</a:t>
            </a:r>
          </a:p>
          <a:p>
            <a:pPr algn="ctr"/>
            <a:r>
              <a:rPr lang="cs-CZ" sz="1000">
                <a:solidFill>
                  <a:srgbClr val="000000"/>
                </a:solidFill>
                <a:cs typeface="Times New Roman" pitchFamily="18" charset="0"/>
              </a:rPr>
              <a:t>EU peníze školám</a:t>
            </a:r>
            <a:endParaRPr lang="cs-CZ" sz="800">
              <a:cs typeface="Times New Roman" pitchFamily="18" charset="0"/>
            </a:endParaRPr>
          </a:p>
          <a:p>
            <a:r>
              <a:rPr lang="cs-CZ" sz="1000">
                <a:latin typeface="Calibri" pitchFamily="34" charset="0"/>
                <a:cs typeface="Times New Roman" pitchFamily="18" charset="0"/>
              </a:rPr>
              <a:t>	  CZ.1.07/1.5.00/34.0296</a:t>
            </a: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Zpracovatel:</a:t>
            </a:r>
            <a:endParaRPr lang="cs-CZ" sz="800">
              <a:cs typeface="Times New Roman" pitchFamily="18" charset="0"/>
            </a:endParaRPr>
          </a:p>
          <a:p>
            <a:pPr algn="ctr" eaLnBrk="0" hangingPunct="0"/>
            <a:r>
              <a:rPr lang="cs-CZ" sz="2100" b="1">
                <a:cs typeface="Times New Roman" pitchFamily="18" charset="0"/>
              </a:rPr>
              <a:t>Mgr. Petra Bruková</a:t>
            </a:r>
            <a:endParaRPr lang="cs-CZ" sz="800">
              <a:cs typeface="Times New Roman" pitchFamily="18" charset="0"/>
            </a:endParaRPr>
          </a:p>
          <a:p>
            <a:pPr algn="ctr" eaLnBrk="0" hangingPunct="0"/>
            <a:r>
              <a:rPr lang="cs-CZ" sz="1300">
                <a:solidFill>
                  <a:srgbClr val="000000"/>
                </a:solidFill>
                <a:cs typeface="Times New Roman" pitchFamily="18" charset="0"/>
              </a:rPr>
              <a:t>Gymnázium, Třinec, příspěvková organizace</a:t>
            </a:r>
          </a:p>
          <a:p>
            <a:pPr algn="ctr" eaLnBrk="0" hangingPunct="0"/>
            <a:r>
              <a:rPr lang="cs-CZ" sz="1400">
                <a:solidFill>
                  <a:srgbClr val="000000"/>
                </a:solidFill>
                <a:cs typeface="Times New Roman" pitchFamily="18" charset="0"/>
              </a:rPr>
              <a:t>Datum vytvoření: leden 2014</a:t>
            </a:r>
            <a:endParaRPr lang="cs-CZ" sz="1400" b="1">
              <a:solidFill>
                <a:srgbClr val="66CCFF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Famous people – Peter Jackson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628775"/>
            <a:ext cx="5111750" cy="4525963"/>
          </a:xfrm>
        </p:spPr>
        <p:txBody>
          <a:bodyPr/>
          <a:lstStyle/>
          <a:p>
            <a:pPr eaLnBrk="1" hangingPunct="1"/>
            <a:r>
              <a:rPr lang="cs-CZ" sz="2800" smtClean="0"/>
              <a:t>He worked on the three films of The Lord of the Rings.</a:t>
            </a:r>
          </a:p>
          <a:p>
            <a:pPr eaLnBrk="1" hangingPunct="1"/>
            <a:r>
              <a:rPr lang="cs-CZ" sz="2800" smtClean="0"/>
              <a:t>The three films together won 17 Oscars.</a:t>
            </a:r>
          </a:p>
          <a:p>
            <a:pPr eaLnBrk="1" hangingPunct="1"/>
            <a:r>
              <a:rPr lang="cs-CZ" sz="2800" smtClean="0"/>
              <a:t>He still lives and works in New Zealand.</a:t>
            </a:r>
          </a:p>
          <a:p>
            <a:pPr eaLnBrk="1" hangingPunct="1"/>
            <a:r>
              <a:rPr lang="cs-CZ" sz="2800" smtClean="0"/>
              <a:t>He is working on the three films of Hobbit now.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                                            </a:t>
            </a:r>
            <a:r>
              <a:rPr lang="cs-CZ" sz="1200" smtClean="0"/>
              <a:t>Obr. 8</a:t>
            </a:r>
            <a:r>
              <a:rPr lang="cs-CZ" sz="2800" smtClean="0"/>
              <a:t>                                              </a:t>
            </a:r>
          </a:p>
        </p:txBody>
      </p:sp>
      <p:pic>
        <p:nvPicPr>
          <p:cNvPr id="11268" name="Picture 5" descr="170px-Peter_Jackson01">
            <a:hlinkClick r:id="rId3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940425" y="1773238"/>
            <a:ext cx="2714625" cy="396081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smtClean="0">
                <a:solidFill>
                  <a:srgbClr val="FF0000"/>
                </a:solidFill>
              </a:rPr>
              <a:t>Choose the correct words.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mtClean="0"/>
              <a:t>Jonah Lomu is famous for </a:t>
            </a:r>
            <a:r>
              <a:rPr lang="cs-CZ" i="1" smtClean="0"/>
              <a:t>playing rugby/car races.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mtClean="0"/>
              <a:t>Peter Jackson´s first big success was</a:t>
            </a:r>
            <a:r>
              <a:rPr lang="cs-CZ" i="1" smtClean="0"/>
              <a:t> The Hobbit/The Lord of the Rings.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mtClean="0"/>
              <a:t>The All Black are a famous </a:t>
            </a:r>
            <a:r>
              <a:rPr lang="cs-CZ" i="1" smtClean="0"/>
              <a:t>rugby/football</a:t>
            </a:r>
            <a:r>
              <a:rPr lang="cs-CZ" smtClean="0"/>
              <a:t> team.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mtClean="0"/>
              <a:t>Auckland </a:t>
            </a:r>
            <a:r>
              <a:rPr lang="cs-CZ" i="1" smtClean="0"/>
              <a:t>is/ is not </a:t>
            </a:r>
            <a:r>
              <a:rPr lang="cs-CZ" smtClean="0"/>
              <a:t>the capital city of New Zealand.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mtClean="0"/>
              <a:t>The name Dunedin means </a:t>
            </a:r>
            <a:r>
              <a:rPr lang="cs-CZ" i="1" smtClean="0"/>
              <a:t>Edinburgh/Glasgow.</a:t>
            </a:r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dirty="0" smtClean="0">
                <a:solidFill>
                  <a:srgbClr val="FF0000"/>
                </a:solidFill>
              </a:rPr>
              <a:t>Řešení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dirty="0" err="1" smtClean="0"/>
              <a:t>Jonah</a:t>
            </a:r>
            <a:r>
              <a:rPr lang="cs-CZ" dirty="0" smtClean="0"/>
              <a:t> Lomu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famous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playing</a:t>
            </a:r>
            <a:r>
              <a:rPr lang="cs-CZ" i="1" dirty="0" smtClean="0">
                <a:solidFill>
                  <a:srgbClr val="FF0000"/>
                </a:solidFill>
              </a:rPr>
              <a:t> rugby</a:t>
            </a:r>
            <a:r>
              <a:rPr lang="cs-CZ" i="1" dirty="0" smtClean="0"/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dirty="0" smtClean="0"/>
              <a:t>Peter Jackson´s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big</a:t>
            </a:r>
            <a:r>
              <a:rPr lang="cs-CZ" dirty="0" smtClean="0"/>
              <a:t> </a:t>
            </a:r>
            <a:r>
              <a:rPr lang="cs-CZ" dirty="0" err="1" smtClean="0"/>
              <a:t>success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i="1" dirty="0" smtClean="0"/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The</a:t>
            </a:r>
            <a:r>
              <a:rPr lang="cs-CZ" i="1" dirty="0" smtClean="0">
                <a:solidFill>
                  <a:srgbClr val="FF0000"/>
                </a:solidFill>
              </a:rPr>
              <a:t> Lord </a:t>
            </a:r>
            <a:r>
              <a:rPr lang="cs-CZ" i="1" dirty="0" err="1" smtClean="0">
                <a:solidFill>
                  <a:srgbClr val="FF0000"/>
                </a:solidFill>
              </a:rPr>
              <a:t>of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the</a:t>
            </a:r>
            <a:r>
              <a:rPr lang="cs-CZ" i="1" dirty="0" smtClean="0">
                <a:solidFill>
                  <a:srgbClr val="FF0000"/>
                </a:solidFill>
              </a:rPr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Rings</a:t>
            </a:r>
            <a:r>
              <a:rPr lang="cs-CZ" i="1" dirty="0" smtClean="0">
                <a:solidFill>
                  <a:srgbClr val="FF0000"/>
                </a:solidFill>
              </a:rPr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Black</a:t>
            </a:r>
            <a:r>
              <a:rPr lang="cs-CZ" dirty="0" smtClean="0"/>
              <a:t> are a </a:t>
            </a:r>
            <a:r>
              <a:rPr lang="cs-CZ" dirty="0" err="1" smtClean="0"/>
              <a:t>famous</a:t>
            </a:r>
            <a:r>
              <a:rPr lang="cs-CZ" dirty="0" smtClean="0"/>
              <a:t> </a:t>
            </a:r>
            <a:r>
              <a:rPr lang="cs-CZ" i="1" dirty="0" smtClean="0">
                <a:solidFill>
                  <a:srgbClr val="FF0000"/>
                </a:solidFill>
              </a:rPr>
              <a:t>rugby</a:t>
            </a:r>
            <a:r>
              <a:rPr lang="cs-CZ" dirty="0" smtClean="0">
                <a:solidFill>
                  <a:srgbClr val="FF0000"/>
                </a:solidFill>
              </a:rPr>
              <a:t> team</a:t>
            </a:r>
            <a:r>
              <a:rPr lang="cs-CZ" dirty="0" smtClean="0"/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dirty="0" err="1" smtClean="0"/>
              <a:t>Auckland</a:t>
            </a:r>
            <a:r>
              <a:rPr lang="cs-CZ" dirty="0" smtClean="0"/>
              <a:t> </a:t>
            </a:r>
            <a:r>
              <a:rPr lang="cs-CZ" i="1" dirty="0" err="1" smtClean="0">
                <a:solidFill>
                  <a:srgbClr val="FF0000"/>
                </a:solidFill>
              </a:rPr>
              <a:t>is</a:t>
            </a:r>
            <a:r>
              <a:rPr lang="cs-CZ" i="1" dirty="0" smtClean="0">
                <a:solidFill>
                  <a:srgbClr val="FF0000"/>
                </a:solidFill>
              </a:rPr>
              <a:t> not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capital</a:t>
            </a:r>
            <a:r>
              <a:rPr lang="cs-CZ" dirty="0" smtClean="0"/>
              <a:t> city </a:t>
            </a:r>
            <a:r>
              <a:rPr lang="cs-CZ" dirty="0" err="1" smtClean="0"/>
              <a:t>of</a:t>
            </a:r>
            <a:r>
              <a:rPr lang="cs-CZ" dirty="0" smtClean="0"/>
              <a:t> New </a:t>
            </a:r>
            <a:r>
              <a:rPr lang="cs-CZ" dirty="0" err="1" smtClean="0"/>
              <a:t>Zealand</a:t>
            </a:r>
            <a:r>
              <a:rPr lang="cs-CZ" dirty="0" smtClean="0"/>
              <a:t>.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Dunedin</a:t>
            </a:r>
            <a:r>
              <a:rPr lang="cs-CZ" dirty="0" smtClean="0"/>
              <a:t> </a:t>
            </a:r>
            <a:r>
              <a:rPr lang="cs-CZ" dirty="0" err="1" smtClean="0"/>
              <a:t>means</a:t>
            </a:r>
            <a:r>
              <a:rPr lang="cs-CZ" dirty="0" smtClean="0"/>
              <a:t> </a:t>
            </a:r>
            <a:r>
              <a:rPr lang="cs-CZ" i="1" dirty="0" smtClean="0">
                <a:solidFill>
                  <a:srgbClr val="FF0000"/>
                </a:solidFill>
              </a:rPr>
              <a:t>Edinburgh.</a:t>
            </a:r>
            <a:endParaRPr lang="cs-CZ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smtClean="0"/>
              <a:t>Citace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400" smtClean="0"/>
              <a:t>Obr. 1 XY. </a:t>
            </a:r>
            <a:r>
              <a:rPr lang="cs-CZ" sz="1400" i="1" smtClean="0"/>
              <a:t>wikipedie</a:t>
            </a:r>
            <a:r>
              <a:rPr lang="cs-CZ" sz="1400" smtClean="0"/>
              <a:t> [online]. [cit. 16.1.2014]. Dostupný na WWW: </a:t>
            </a:r>
            <a:r>
              <a:rPr lang="cs-CZ" sz="1400" smtClean="0">
                <a:hlinkClick r:id="rId3"/>
              </a:rPr>
              <a:t>http://upload.wikimedia.org/wikipedia/commons/thumb/b/b5/AucklandPano_MC.jpg/1280px-AucklandPano_MC.jpg</a:t>
            </a:r>
            <a:endParaRPr lang="cs-CZ" sz="1400" smtClean="0"/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Obr. 2 XY. </a:t>
            </a:r>
            <a:r>
              <a:rPr lang="cs-CZ" sz="1400" i="1" smtClean="0"/>
              <a:t>wikipedie</a:t>
            </a:r>
            <a:r>
              <a:rPr lang="cs-CZ" sz="1400" smtClean="0"/>
              <a:t> [online]. [cit. 16.1.2014]. Dostupný na WWW: </a:t>
            </a:r>
            <a:r>
              <a:rPr lang="cs-CZ" sz="1400" smtClean="0">
                <a:hlinkClick r:id="rId4"/>
              </a:rPr>
              <a:t>http://upload.wikimedia.org/wikipedia/commons/thumb/e/e8/Beehive_Building_%26_Parliament_House.JPG/220px-Beehive_Building_%26_Parliament_House.JPG</a:t>
            </a:r>
            <a:endParaRPr lang="cs-CZ" sz="1400" smtClean="0"/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Obr. 3 XY. </a:t>
            </a:r>
            <a:r>
              <a:rPr lang="cs-CZ" sz="1400" i="1" smtClean="0"/>
              <a:t>wikipedie</a:t>
            </a:r>
            <a:r>
              <a:rPr lang="cs-CZ" sz="1400" smtClean="0"/>
              <a:t> [online]. [cit. 16.1.2014]. Dostupný na WWW: </a:t>
            </a:r>
            <a:r>
              <a:rPr lang="cs-CZ" sz="1400" smtClean="0">
                <a:hlinkClick r:id="rId5"/>
              </a:rPr>
              <a:t>http://upload.wikimedia.org/wikipedia/commons/thumb/5/53/DunedinBaldwinStreet_Top.jpg/220px-DunedinBaldwinStreet_Top.jpg</a:t>
            </a:r>
            <a:endParaRPr lang="cs-CZ" sz="1400" smtClean="0"/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Obr. 4 XY. </a:t>
            </a:r>
            <a:r>
              <a:rPr lang="cs-CZ" sz="1400" i="1" smtClean="0"/>
              <a:t>wikipedie</a:t>
            </a:r>
            <a:r>
              <a:rPr lang="cs-CZ" sz="1400" smtClean="0"/>
              <a:t> [online]. [cit. 16.1.2014]. Dostupný na WWW: </a:t>
            </a:r>
            <a:r>
              <a:rPr lang="cs-CZ" sz="1400" smtClean="0">
                <a:hlinkClick r:id="rId6"/>
              </a:rPr>
              <a:t>http://upload.wikimedia.org/wikipedia/commons/thumb/8/83/AntiguaBoatShedsChristchurch_gobeirne.jpg/240px-AntiguaBoatShedsChristchurch_gobeirne.jpg</a:t>
            </a:r>
            <a:endParaRPr lang="cs-CZ" sz="1400" smtClean="0"/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Obr. 5 XY. </a:t>
            </a:r>
            <a:r>
              <a:rPr lang="cs-CZ" sz="1400" i="1" smtClean="0"/>
              <a:t>wikipedie</a:t>
            </a:r>
            <a:r>
              <a:rPr lang="cs-CZ" sz="1400" smtClean="0"/>
              <a:t> [online]. [cit. 16.1.2014]. Dostupný na WWW: </a:t>
            </a:r>
            <a:r>
              <a:rPr lang="cs-CZ" sz="1400" smtClean="0">
                <a:hlinkClick r:id="rId7"/>
              </a:rPr>
              <a:t>http://upload.wikimedia.org/wikipedia/commons/thumb/a/a7/HamiltonMontage.jpg/250px-HamiltonMontage.jpg</a:t>
            </a:r>
            <a:endParaRPr lang="cs-CZ" sz="1400" smtClean="0"/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Obr. 6 XY. </a:t>
            </a:r>
            <a:r>
              <a:rPr lang="cs-CZ" sz="1400" i="1" smtClean="0"/>
              <a:t>wikipedie</a:t>
            </a:r>
            <a:r>
              <a:rPr lang="cs-CZ" sz="1400" smtClean="0"/>
              <a:t> [online]. [cit. 16.1.2014]. Dostupný na WWW: </a:t>
            </a:r>
            <a:r>
              <a:rPr lang="cs-CZ" sz="1400" smtClean="0">
                <a:hlinkClick r:id="rId8"/>
              </a:rPr>
              <a:t>http://upload.wikimedia.org/wikipedia/commons/thumb/0/0c/Hillary_and_tenzing.jpg/220px-Hillary_and_tenzing.jpg</a:t>
            </a:r>
            <a:endParaRPr lang="cs-CZ" sz="1400" smtClean="0"/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Obr.7 XY. </a:t>
            </a:r>
            <a:r>
              <a:rPr lang="cs-CZ" sz="1400" i="1" smtClean="0"/>
              <a:t>wikipedie</a:t>
            </a:r>
            <a:r>
              <a:rPr lang="cs-CZ" sz="1400" smtClean="0"/>
              <a:t> [online]. [cit. 16.1.2014]. Dostupný na WWW: </a:t>
            </a:r>
            <a:r>
              <a:rPr lang="cs-CZ" sz="1400" smtClean="0">
                <a:hlinkClick r:id="rId9"/>
              </a:rPr>
              <a:t>http://upload.wikimedia.org/wikipedia/commons/thumb/3/3c/Mardel_24-1-01_lomu_en_villa_marista_foto_fabian_gastiarena.jpg/220px-Mardel_24-1-01_lomu_en_villa_marista_foto_fabian_gastiarena.jpg</a:t>
            </a:r>
            <a:endParaRPr lang="cs-CZ" sz="1400" smtClean="0"/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Obr.8 XY. </a:t>
            </a:r>
            <a:r>
              <a:rPr lang="cs-CZ" sz="1400" i="1" smtClean="0"/>
              <a:t>wikipedie</a:t>
            </a:r>
            <a:r>
              <a:rPr lang="cs-CZ" sz="1400" smtClean="0"/>
              <a:t> [online]. [cit. 16.1.2014]. Dostupný na WWW: </a:t>
            </a:r>
            <a:r>
              <a:rPr lang="cs-CZ" sz="1400" smtClean="0">
                <a:hlinkClick r:id="rId10"/>
              </a:rPr>
              <a:t>http://upload.wikimedia.org/wikipedia/commons/thumb/e/e0/Peter_Jackson01.jpg/220px-Peter_Jackson01.jpg</a:t>
            </a:r>
            <a:endParaRPr lang="cs-CZ" sz="1400" smtClean="0"/>
          </a:p>
          <a:p>
            <a:pPr eaLnBrk="1" hangingPunct="1">
              <a:lnSpc>
                <a:spcPct val="80000"/>
              </a:lnSpc>
            </a:pPr>
            <a:r>
              <a:rPr lang="cs-CZ" sz="1400" smtClean="0"/>
              <a:t>Zdroj textu – archiv autora</a:t>
            </a:r>
          </a:p>
          <a:p>
            <a:pPr eaLnBrk="1" hangingPunct="1">
              <a:lnSpc>
                <a:spcPct val="80000"/>
              </a:lnSpc>
            </a:pPr>
            <a:endParaRPr lang="cs-CZ" sz="1400" smtClean="0"/>
          </a:p>
          <a:p>
            <a:pPr eaLnBrk="1" hangingPunct="1">
              <a:lnSpc>
                <a:spcPct val="80000"/>
              </a:lnSpc>
            </a:pPr>
            <a:endParaRPr lang="cs-CZ" sz="1400" smtClean="0"/>
          </a:p>
          <a:p>
            <a:pPr eaLnBrk="1" hangingPunct="1">
              <a:lnSpc>
                <a:spcPct val="80000"/>
              </a:lnSpc>
            </a:pPr>
            <a:endParaRPr lang="cs-CZ" sz="1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Metodický list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    DUM seznamuje studenty se základními informacemi     o  známých městech na Novém Zélandu formou prezentace. Součástí </a:t>
            </a:r>
            <a:r>
              <a:rPr lang="cs-CZ" sz="2400" dirty="0" err="1" smtClean="0"/>
              <a:t>DUMu</a:t>
            </a:r>
            <a:r>
              <a:rPr lang="cs-CZ" sz="2400" dirty="0" smtClean="0"/>
              <a:t> </a:t>
            </a:r>
            <a:r>
              <a:rPr lang="cs-CZ" sz="2400" dirty="0" smtClean="0"/>
              <a:t>jsou také osobnosti, které Nový Zéland proslavili. Tento </a:t>
            </a:r>
            <a:r>
              <a:rPr lang="cs-CZ" sz="2400" dirty="0" smtClean="0"/>
              <a:t>DUM </a:t>
            </a:r>
            <a:r>
              <a:rPr lang="cs-CZ" sz="2400" dirty="0" smtClean="0"/>
              <a:t>je vhodné doplnit </a:t>
            </a:r>
            <a:r>
              <a:rPr lang="cs-CZ" sz="2400" dirty="0" err="1" smtClean="0"/>
              <a:t>DUMem</a:t>
            </a:r>
            <a:r>
              <a:rPr lang="cs-CZ" sz="2400" dirty="0" smtClean="0"/>
              <a:t> </a:t>
            </a:r>
            <a:r>
              <a:rPr lang="cs-CZ" sz="2400" dirty="0" smtClean="0"/>
              <a:t>Nový Zéland – všeobecné informace.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    DUM procvičuje získané vědomosti pomocí cvičení         v závěru prezentace. Součástí </a:t>
            </a:r>
            <a:r>
              <a:rPr lang="cs-CZ" sz="2400" dirty="0" err="1" smtClean="0"/>
              <a:t>DUMu</a:t>
            </a:r>
            <a:r>
              <a:rPr lang="cs-CZ" sz="2400" dirty="0" smtClean="0"/>
              <a:t> </a:t>
            </a:r>
            <a:r>
              <a:rPr lang="cs-CZ" sz="2400" dirty="0" smtClean="0"/>
              <a:t>je i řešení cvičení.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dirty="0" smtClean="0"/>
              <a:t>    Inovativnost materiálu spočívá ve využití ICT techniky.</a:t>
            </a:r>
            <a:endParaRPr lang="cs-CZ" sz="24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    Klíčová slova: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dirty="0" smtClean="0"/>
              <a:t>    </a:t>
            </a:r>
            <a:r>
              <a:rPr lang="cs-CZ" sz="2400" dirty="0" err="1" smtClean="0"/>
              <a:t>Auckland</a:t>
            </a:r>
            <a:r>
              <a:rPr lang="cs-CZ" sz="2400" dirty="0" smtClean="0"/>
              <a:t>, Wellington, </a:t>
            </a:r>
            <a:r>
              <a:rPr lang="cs-CZ" sz="2400" dirty="0" err="1" smtClean="0"/>
              <a:t>Christchurch</a:t>
            </a:r>
            <a:r>
              <a:rPr lang="cs-CZ" sz="2400" dirty="0" smtClean="0"/>
              <a:t>, </a:t>
            </a:r>
            <a:r>
              <a:rPr lang="cs-CZ" sz="2400" dirty="0" err="1" smtClean="0"/>
              <a:t>Dunedin</a:t>
            </a:r>
            <a:r>
              <a:rPr lang="cs-CZ" sz="2400" dirty="0" smtClean="0"/>
              <a:t>, </a:t>
            </a:r>
            <a:r>
              <a:rPr lang="cs-CZ" sz="2400" dirty="0" err="1" smtClean="0"/>
              <a:t>Hamilton</a:t>
            </a:r>
            <a:r>
              <a:rPr lang="cs-CZ" sz="2400" dirty="0" smtClean="0"/>
              <a:t>, E. </a:t>
            </a:r>
            <a:r>
              <a:rPr lang="cs-CZ" sz="2400" dirty="0" err="1" smtClean="0"/>
              <a:t>Hillary</a:t>
            </a:r>
            <a:endParaRPr lang="cs-CZ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err="1" smtClean="0">
                <a:solidFill>
                  <a:schemeClr val="folHlink"/>
                </a:solidFill>
              </a:rPr>
              <a:t>Auckland</a:t>
            </a:r>
            <a:endParaRPr lang="cs-CZ" dirty="0" smtClean="0">
              <a:solidFill>
                <a:schemeClr val="folHlink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052513"/>
            <a:ext cx="8435975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dirty="0" err="1" smtClean="0"/>
              <a:t>It</a:t>
            </a:r>
            <a:r>
              <a:rPr lang="cs-CZ" sz="2800" dirty="0" smtClean="0"/>
              <a:t> has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biggest</a:t>
            </a:r>
            <a:r>
              <a:rPr lang="cs-CZ" sz="2800" dirty="0" smtClean="0"/>
              <a:t> </a:t>
            </a:r>
            <a:r>
              <a:rPr lang="cs-CZ" sz="2800" dirty="0" err="1" smtClean="0"/>
              <a:t>population</a:t>
            </a:r>
            <a:r>
              <a:rPr lang="cs-CZ" sz="2800" dirty="0" smtClean="0"/>
              <a:t> (1.2 mil </a:t>
            </a:r>
            <a:r>
              <a:rPr lang="cs-CZ" sz="2800" dirty="0" err="1" smtClean="0"/>
              <a:t>people</a:t>
            </a:r>
            <a:r>
              <a:rPr lang="cs-CZ" sz="2800" dirty="0" smtClean="0"/>
              <a:t>).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err="1" smtClean="0"/>
              <a:t>It</a:t>
            </a:r>
            <a:r>
              <a:rPr lang="cs-CZ" sz="2800" dirty="0" smtClean="0"/>
              <a:t> has </a:t>
            </a:r>
            <a:r>
              <a:rPr lang="cs-CZ" sz="2800" dirty="0" err="1" smtClean="0"/>
              <a:t>two</a:t>
            </a:r>
            <a:r>
              <a:rPr lang="cs-CZ" sz="2800" dirty="0" smtClean="0"/>
              <a:t> </a:t>
            </a:r>
            <a:r>
              <a:rPr lang="cs-CZ" sz="2800" dirty="0" err="1" smtClean="0"/>
              <a:t>harbours</a:t>
            </a:r>
            <a:r>
              <a:rPr lang="cs-CZ" sz="2800" dirty="0" smtClean="0"/>
              <a:t> – </a:t>
            </a:r>
            <a:r>
              <a:rPr lang="cs-CZ" sz="2800" dirty="0" err="1" smtClean="0"/>
              <a:t>at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narrowest</a:t>
            </a:r>
            <a:r>
              <a:rPr lang="cs-CZ" sz="2800" dirty="0" smtClean="0"/>
              <a:t> part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city </a:t>
            </a:r>
            <a:r>
              <a:rPr lang="cs-CZ" sz="2800" dirty="0" err="1" smtClean="0"/>
              <a:t>it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only</a:t>
            </a:r>
            <a:r>
              <a:rPr lang="cs-CZ" sz="2800" dirty="0" smtClean="0"/>
              <a:t> 1.5 km </a:t>
            </a:r>
            <a:r>
              <a:rPr lang="cs-CZ" sz="2800" dirty="0" err="1" smtClean="0"/>
              <a:t>from</a:t>
            </a:r>
            <a:r>
              <a:rPr lang="cs-CZ" sz="2800" dirty="0" smtClean="0"/>
              <a:t> </a:t>
            </a:r>
            <a:r>
              <a:rPr lang="cs-CZ" sz="2800" dirty="0" err="1" smtClean="0"/>
              <a:t>one</a:t>
            </a:r>
            <a:r>
              <a:rPr lang="cs-CZ" sz="2800" dirty="0" smtClean="0"/>
              <a:t> </a:t>
            </a:r>
            <a:r>
              <a:rPr lang="cs-CZ" sz="2800" dirty="0" err="1" smtClean="0"/>
              <a:t>harbour</a:t>
            </a:r>
            <a:r>
              <a:rPr lang="cs-CZ" sz="2800" dirty="0" smtClean="0"/>
              <a:t> to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other</a:t>
            </a:r>
            <a:r>
              <a:rPr lang="cs-CZ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err="1" smtClean="0"/>
              <a:t>It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called</a:t>
            </a:r>
            <a:r>
              <a:rPr lang="cs-CZ" sz="2800" dirty="0" smtClean="0"/>
              <a:t> “</a:t>
            </a:r>
            <a:r>
              <a:rPr lang="cs-CZ" sz="2800" dirty="0" err="1" smtClean="0"/>
              <a:t>the</a:t>
            </a:r>
            <a:r>
              <a:rPr lang="cs-CZ" sz="2800" dirty="0" smtClean="0"/>
              <a:t> City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Sails</a:t>
            </a:r>
            <a:r>
              <a:rPr lang="cs-CZ" sz="2800" dirty="0" smtClean="0"/>
              <a:t>“ </a:t>
            </a:r>
            <a:r>
              <a:rPr lang="cs-CZ" sz="2800" dirty="0" err="1" smtClean="0"/>
              <a:t>because</a:t>
            </a:r>
            <a:r>
              <a:rPr lang="cs-CZ" sz="2800" dirty="0" smtClean="0"/>
              <a:t> </a:t>
            </a:r>
            <a:r>
              <a:rPr lang="cs-CZ" sz="2800" dirty="0" err="1" smtClean="0"/>
              <a:t>people</a:t>
            </a:r>
            <a:r>
              <a:rPr lang="cs-CZ" sz="2800" dirty="0" smtClean="0"/>
              <a:t> </a:t>
            </a:r>
            <a:r>
              <a:rPr lang="cs-CZ" sz="2800" dirty="0" err="1" smtClean="0"/>
              <a:t>here</a:t>
            </a:r>
            <a:r>
              <a:rPr lang="cs-CZ" sz="2800" dirty="0" smtClean="0"/>
              <a:t> </a:t>
            </a:r>
            <a:r>
              <a:rPr lang="cs-CZ" sz="2800" dirty="0" err="1" smtClean="0"/>
              <a:t>like</a:t>
            </a:r>
            <a:r>
              <a:rPr lang="cs-CZ" sz="2800" dirty="0" smtClean="0"/>
              <a:t> </a:t>
            </a:r>
            <a:r>
              <a:rPr lang="cs-CZ" sz="2800" dirty="0" err="1" smtClean="0"/>
              <a:t>sailing</a:t>
            </a:r>
            <a:r>
              <a:rPr lang="cs-CZ" sz="28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err="1" smtClean="0"/>
              <a:t>It</a:t>
            </a:r>
            <a:r>
              <a:rPr lang="cs-CZ" sz="2800" dirty="0" smtClean="0"/>
              <a:t> has a </a:t>
            </a:r>
            <a:r>
              <a:rPr lang="cs-CZ" sz="2800" dirty="0" err="1" smtClean="0"/>
              <a:t>modern</a:t>
            </a:r>
            <a:r>
              <a:rPr lang="cs-CZ" sz="2800" dirty="0" smtClean="0"/>
              <a:t> business centre.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Sky</a:t>
            </a:r>
            <a:r>
              <a:rPr lang="cs-CZ" sz="2800" dirty="0" smtClean="0"/>
              <a:t> </a:t>
            </a:r>
            <a:r>
              <a:rPr lang="cs-CZ" sz="2800" dirty="0" err="1" smtClean="0"/>
              <a:t>Tower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328 m </a:t>
            </a:r>
            <a:r>
              <a:rPr lang="cs-CZ" sz="2800" dirty="0" err="1" smtClean="0"/>
              <a:t>high</a:t>
            </a:r>
            <a:r>
              <a:rPr lang="cs-CZ" sz="2800" dirty="0" smtClean="0"/>
              <a:t> </a:t>
            </a:r>
            <a:r>
              <a:rPr lang="cs-CZ" sz="2800" dirty="0" err="1" smtClean="0"/>
              <a:t>with</a:t>
            </a:r>
            <a:r>
              <a:rPr lang="cs-CZ" sz="2800" dirty="0" smtClean="0"/>
              <a:t> a nice </a:t>
            </a:r>
            <a:r>
              <a:rPr lang="cs-CZ" sz="2800" dirty="0" err="1" smtClean="0"/>
              <a:t>view</a:t>
            </a:r>
            <a:r>
              <a:rPr lang="cs-CZ" sz="2800" dirty="0" smtClean="0"/>
              <a:t>. </a:t>
            </a:r>
            <a:r>
              <a:rPr lang="cs-CZ" sz="1200" dirty="0" smtClean="0"/>
              <a:t>Obr. 1</a:t>
            </a:r>
            <a:endParaRPr lang="cs-CZ" sz="2800" dirty="0" smtClean="0"/>
          </a:p>
          <a:p>
            <a:pPr eaLnBrk="1" hangingPunct="1">
              <a:lnSpc>
                <a:spcPct val="90000"/>
              </a:lnSpc>
            </a:pPr>
            <a:endParaRPr lang="cs-CZ" sz="2800" dirty="0" smtClean="0"/>
          </a:p>
        </p:txBody>
      </p:sp>
      <p:pic>
        <p:nvPicPr>
          <p:cNvPr id="4100" name="Picture 4" descr="1280px-AucklandPano_MC">
            <a:hlinkClick r:id="rId3" tooltip="Auckland skyline (CBD)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4797425"/>
            <a:ext cx="8640763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chemeClr val="folHlink"/>
                </a:solidFill>
              </a:rPr>
              <a:t>Wellington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25963"/>
          </a:xfrm>
        </p:spPr>
        <p:txBody>
          <a:bodyPr/>
          <a:lstStyle/>
          <a:p>
            <a:pPr eaLnBrk="1" hangingPunct="1"/>
            <a:r>
              <a:rPr lang="cs-CZ" sz="2800" dirty="0" err="1" smtClean="0"/>
              <a:t>It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capital</a:t>
            </a:r>
            <a:r>
              <a:rPr lang="cs-CZ" sz="2800" dirty="0" smtClean="0"/>
              <a:t> </a:t>
            </a:r>
            <a:r>
              <a:rPr lang="cs-CZ" sz="2800" dirty="0" err="1" smtClean="0"/>
              <a:t>because</a:t>
            </a:r>
            <a:r>
              <a:rPr lang="cs-CZ" sz="2800" dirty="0" smtClean="0"/>
              <a:t> </a:t>
            </a:r>
            <a:r>
              <a:rPr lang="cs-CZ" sz="2800" dirty="0" err="1" smtClean="0"/>
              <a:t>it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close</a:t>
            </a:r>
            <a:r>
              <a:rPr lang="cs-CZ" sz="2800" dirty="0" smtClean="0"/>
              <a:t> to </a:t>
            </a:r>
            <a:r>
              <a:rPr lang="cs-CZ" sz="2800" dirty="0" err="1" smtClean="0"/>
              <a:t>the</a:t>
            </a:r>
            <a:r>
              <a:rPr lang="cs-CZ" sz="2800" dirty="0" smtClean="0"/>
              <a:t> centre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country.</a:t>
            </a:r>
          </a:p>
          <a:p>
            <a:pPr eaLnBrk="1" hangingPunct="1"/>
            <a:r>
              <a:rPr lang="cs-CZ" sz="2800" dirty="0" err="1" smtClean="0"/>
              <a:t>It</a:t>
            </a:r>
            <a:r>
              <a:rPr lang="cs-CZ" sz="2800" dirty="0" smtClean="0"/>
              <a:t> has a </a:t>
            </a:r>
            <a:r>
              <a:rPr lang="cs-CZ" sz="2800" dirty="0" err="1" smtClean="0"/>
              <a:t>population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370,000.</a:t>
            </a:r>
          </a:p>
          <a:p>
            <a:pPr eaLnBrk="1" hangingPunct="1"/>
            <a:r>
              <a:rPr lang="cs-CZ" sz="2800" dirty="0" err="1" smtClean="0"/>
              <a:t>The</a:t>
            </a:r>
            <a:r>
              <a:rPr lang="cs-CZ" sz="2800" dirty="0" smtClean="0"/>
              <a:t> New </a:t>
            </a:r>
            <a:r>
              <a:rPr lang="cs-CZ" sz="2800" dirty="0" err="1" smtClean="0"/>
              <a:t>Zealand</a:t>
            </a:r>
            <a:r>
              <a:rPr lang="cs-CZ" sz="2800" dirty="0" smtClean="0"/>
              <a:t> </a:t>
            </a:r>
            <a:r>
              <a:rPr lang="cs-CZ" sz="2800" dirty="0" err="1" smtClean="0"/>
              <a:t>government</a:t>
            </a:r>
            <a:r>
              <a:rPr lang="cs-CZ" sz="2800" dirty="0" smtClean="0"/>
              <a:t> </a:t>
            </a:r>
            <a:r>
              <a:rPr lang="cs-CZ" sz="2800" dirty="0" err="1" smtClean="0"/>
              <a:t>meet</a:t>
            </a:r>
            <a:r>
              <a:rPr lang="cs-CZ" sz="2800" dirty="0" smtClean="0"/>
              <a:t> </a:t>
            </a:r>
            <a:r>
              <a:rPr lang="cs-CZ" sz="2800" dirty="0" err="1" smtClean="0"/>
              <a:t>here</a:t>
            </a:r>
            <a:r>
              <a:rPr lang="cs-CZ" sz="2800" dirty="0" smtClean="0"/>
              <a:t>.</a:t>
            </a:r>
          </a:p>
          <a:p>
            <a:pPr eaLnBrk="1" hangingPunct="1"/>
            <a:r>
              <a:rPr lang="cs-CZ" sz="2800" dirty="0" err="1" smtClean="0"/>
              <a:t>It</a:t>
            </a:r>
            <a:r>
              <a:rPr lang="cs-CZ" sz="2800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centre </a:t>
            </a:r>
            <a:r>
              <a:rPr lang="cs-CZ" sz="2800" dirty="0" err="1" smtClean="0"/>
              <a:t>for</a:t>
            </a:r>
            <a:r>
              <a:rPr lang="cs-CZ" sz="2800" dirty="0" smtClean="0"/>
              <a:t> film, music,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theatre</a:t>
            </a:r>
            <a:r>
              <a:rPr lang="cs-CZ" sz="2800" dirty="0" smtClean="0"/>
              <a:t>.</a:t>
            </a:r>
          </a:p>
          <a:p>
            <a:pPr eaLnBrk="1" hangingPunct="1"/>
            <a:r>
              <a:rPr lang="cs-CZ" sz="2800" dirty="0" err="1" smtClean="0"/>
              <a:t>Parts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Lord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Rings</a:t>
            </a:r>
            <a:r>
              <a:rPr lang="cs-CZ" sz="2800" dirty="0" smtClean="0"/>
              <a:t> </a:t>
            </a:r>
            <a:r>
              <a:rPr lang="cs-CZ" sz="2800" dirty="0" err="1" smtClean="0"/>
              <a:t>were</a:t>
            </a:r>
            <a:r>
              <a:rPr lang="cs-CZ" sz="2800" dirty="0" smtClean="0"/>
              <a:t> </a:t>
            </a:r>
            <a:r>
              <a:rPr lang="cs-CZ" sz="2800" dirty="0" err="1" smtClean="0"/>
              <a:t>filmed</a:t>
            </a:r>
            <a:r>
              <a:rPr lang="cs-CZ" sz="2800" dirty="0" smtClean="0"/>
              <a:t> in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around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town</a:t>
            </a:r>
            <a:r>
              <a:rPr lang="cs-CZ" sz="2800" dirty="0" smtClean="0"/>
              <a:t>.</a:t>
            </a:r>
          </a:p>
          <a:p>
            <a:pPr eaLnBrk="1" hangingPunct="1">
              <a:buFontTx/>
              <a:buNone/>
            </a:pPr>
            <a:endParaRPr lang="cs-CZ" sz="2800" dirty="0" smtClean="0"/>
          </a:p>
          <a:p>
            <a:pPr eaLnBrk="1" hangingPunct="1">
              <a:buFontTx/>
              <a:buNone/>
            </a:pP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building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Parliament</a:t>
            </a:r>
            <a:r>
              <a:rPr lang="cs-CZ" sz="1600" dirty="0" smtClean="0"/>
              <a:t> </a:t>
            </a:r>
            <a:r>
              <a:rPr lang="cs-CZ" sz="1600" dirty="0" err="1" smtClean="0"/>
              <a:t>called</a:t>
            </a:r>
            <a:endParaRPr lang="cs-CZ" sz="1600" dirty="0" smtClean="0"/>
          </a:p>
          <a:p>
            <a:pPr eaLnBrk="1" hangingPunct="1">
              <a:buFontTx/>
              <a:buNone/>
            </a:pPr>
            <a:r>
              <a:rPr lang="cs-CZ" sz="1600" dirty="0" smtClean="0"/>
              <a:t> </a:t>
            </a:r>
            <a:r>
              <a:rPr lang="cs-CZ" sz="1600" dirty="0" err="1" smtClean="0"/>
              <a:t>the</a:t>
            </a:r>
            <a:r>
              <a:rPr lang="cs-CZ" sz="1600" dirty="0" smtClean="0"/>
              <a:t> </a:t>
            </a:r>
            <a:r>
              <a:rPr lang="cs-CZ" sz="1600" dirty="0" err="1" smtClean="0"/>
              <a:t>Beehive</a:t>
            </a:r>
            <a:r>
              <a:rPr lang="cs-CZ" sz="1600" dirty="0" smtClean="0"/>
              <a:t>.                                     </a:t>
            </a:r>
            <a:r>
              <a:rPr lang="cs-CZ" sz="1200" dirty="0" smtClean="0"/>
              <a:t>Obr. 2</a:t>
            </a:r>
            <a:endParaRPr lang="cs-CZ" sz="1600" dirty="0" smtClean="0"/>
          </a:p>
        </p:txBody>
      </p:sp>
      <p:pic>
        <p:nvPicPr>
          <p:cNvPr id="5124" name="Picture 5" descr="220px-Beehive_Building_%26_Parliament_House">
            <a:hlinkClick r:id="rId3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00563" y="4581525"/>
            <a:ext cx="2794000" cy="20955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Christchurch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48322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It is the largest town in South Island with 367,000 people.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It is a flat, green place.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One third of the city is parks and gardens, and it is called “the Garden City“.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It is “the most English city outside England “. It was designed in England.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The river there is called the Avon.</a:t>
            </a:r>
          </a:p>
          <a:p>
            <a:pPr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200" smtClean="0"/>
              <a:t>                                                       Boatsheds on the river Avon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12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1200" smtClean="0"/>
              <a:t>                                                                                                         obr. 3</a:t>
            </a:r>
          </a:p>
        </p:txBody>
      </p:sp>
      <p:pic>
        <p:nvPicPr>
          <p:cNvPr id="6148" name="Picture 5" descr="240px-AntiguaBoatShedsChristchurch_gobeirn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5475" y="3933825"/>
            <a:ext cx="3438525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229600" cy="1143000"/>
          </a:xfrm>
        </p:spPr>
        <p:txBody>
          <a:bodyPr/>
          <a:lstStyle/>
          <a:p>
            <a:pPr algn="l" eaLnBrk="1" hangingPunct="1"/>
            <a:r>
              <a:rPr lang="cs-CZ" sz="4000" smtClean="0">
                <a:solidFill>
                  <a:schemeClr val="folHlink"/>
                </a:solidFill>
              </a:rPr>
              <a:t>        Dunedin</a:t>
            </a:r>
            <a:br>
              <a:rPr lang="cs-CZ" sz="4000" smtClean="0">
                <a:solidFill>
                  <a:schemeClr val="folHlink"/>
                </a:solidFill>
              </a:rPr>
            </a:br>
            <a:r>
              <a:rPr lang="cs-CZ" sz="4000" smtClean="0">
                <a:solidFill>
                  <a:schemeClr val="folHlink"/>
                </a:solidFill>
              </a:rPr>
              <a:t>                   </a:t>
            </a:r>
            <a:r>
              <a:rPr lang="cs-CZ" sz="1400" smtClean="0">
                <a:solidFill>
                  <a:schemeClr val="tx1"/>
                </a:solidFill>
              </a:rPr>
              <a:t>Baldwin Street</a:t>
            </a:r>
            <a:br>
              <a:rPr lang="cs-CZ" sz="1400" smtClean="0">
                <a:solidFill>
                  <a:schemeClr val="tx1"/>
                </a:solidFill>
              </a:rPr>
            </a:br>
            <a:r>
              <a:rPr lang="cs-CZ" sz="1400" smtClean="0">
                <a:solidFill>
                  <a:schemeClr val="tx1"/>
                </a:solidFill>
              </a:rPr>
              <a:t>                                                                                </a:t>
            </a:r>
            <a:r>
              <a:rPr lang="cs-CZ" sz="1200" smtClean="0">
                <a:solidFill>
                  <a:schemeClr val="tx1"/>
                </a:solidFill>
              </a:rPr>
              <a:t>obr. 4</a:t>
            </a:r>
            <a:endParaRPr lang="cs-CZ" sz="4000" smtClean="0">
              <a:solidFill>
                <a:schemeClr val="folHlink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332038"/>
            <a:ext cx="8229600" cy="4525962"/>
          </a:xfrm>
        </p:spPr>
        <p:txBody>
          <a:bodyPr/>
          <a:lstStyle/>
          <a:p>
            <a:pPr eaLnBrk="1" hangingPunct="1"/>
            <a:r>
              <a:rPr lang="cs-CZ" smtClean="0"/>
              <a:t>Dunedin is the old name for Edinburgh in Scotland.</a:t>
            </a:r>
          </a:p>
          <a:p>
            <a:pPr eaLnBrk="1" hangingPunct="1"/>
            <a:r>
              <a:rPr lang="cs-CZ" smtClean="0"/>
              <a:t>It used to be the largest city and an important business centre.</a:t>
            </a:r>
          </a:p>
          <a:p>
            <a:pPr eaLnBrk="1" hangingPunct="1"/>
            <a:r>
              <a:rPr lang="cs-CZ" smtClean="0"/>
              <a:t>There is the oldest university.</a:t>
            </a:r>
          </a:p>
          <a:p>
            <a:pPr eaLnBrk="1" hangingPunct="1"/>
            <a:r>
              <a:rPr lang="cs-CZ" smtClean="0"/>
              <a:t>Baldwin Street is the steepest street in the world. Every year there is a race to the top of the street and down.</a:t>
            </a:r>
          </a:p>
        </p:txBody>
      </p:sp>
      <p:pic>
        <p:nvPicPr>
          <p:cNvPr id="7172" name="Picture 5" descr="220px-DunedinBaldwinStreet_Top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825" y="115888"/>
            <a:ext cx="2887663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Hamilton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475163" cy="4525963"/>
          </a:xfrm>
        </p:spPr>
        <p:txBody>
          <a:bodyPr/>
          <a:lstStyle/>
          <a:p>
            <a:pPr eaLnBrk="1" hangingPunct="1"/>
            <a:r>
              <a:rPr lang="cs-CZ" sz="2800" smtClean="0"/>
              <a:t>It is the fifth most important city.</a:t>
            </a:r>
          </a:p>
          <a:p>
            <a:pPr eaLnBrk="1" hangingPunct="1"/>
            <a:r>
              <a:rPr lang="cs-CZ" sz="2800" smtClean="0"/>
              <a:t>It is in the centre of the richest farmland.</a:t>
            </a:r>
          </a:p>
          <a:p>
            <a:pPr eaLnBrk="1" hangingPunct="1"/>
            <a:r>
              <a:rPr lang="cs-CZ" sz="2800" smtClean="0"/>
              <a:t>The Waikato River flows through the city.</a:t>
            </a:r>
          </a:p>
          <a:p>
            <a:pPr eaLnBrk="1" hangingPunct="1"/>
            <a:r>
              <a:rPr lang="cs-CZ" sz="2800" smtClean="0"/>
              <a:t>It is growing quickly – many immigrants move here.                          </a:t>
            </a:r>
            <a:r>
              <a:rPr lang="cs-CZ" sz="1200" smtClean="0"/>
              <a:t>Obr. 5</a:t>
            </a:r>
            <a:r>
              <a:rPr lang="cs-CZ" sz="2800" smtClean="0"/>
              <a:t>    </a:t>
            </a:r>
          </a:p>
        </p:txBody>
      </p:sp>
      <p:pic>
        <p:nvPicPr>
          <p:cNvPr id="8196" name="Picture 5" descr="250px-HamiltonMontage">
            <a:hlinkClick r:id="rId3" tooltip="Hamilton City / Lake Rotoroa / Waikato River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080000" y="1697038"/>
            <a:ext cx="3175000" cy="43307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>
                <a:solidFill>
                  <a:schemeClr val="folHlink"/>
                </a:solidFill>
              </a:rPr>
              <a:t>Famous people – Sir Edmund Hillary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5613" cy="4525963"/>
          </a:xfrm>
        </p:spPr>
        <p:txBody>
          <a:bodyPr/>
          <a:lstStyle/>
          <a:p>
            <a:pPr eaLnBrk="1" hangingPunct="1"/>
            <a:r>
              <a:rPr lang="cs-CZ" sz="2800" dirty="0" smtClean="0"/>
              <a:t>He </a:t>
            </a:r>
            <a:r>
              <a:rPr lang="cs-CZ" sz="2800" dirty="0" err="1" smtClean="0"/>
              <a:t>was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first</a:t>
            </a:r>
            <a:r>
              <a:rPr lang="cs-CZ" sz="2800" dirty="0" smtClean="0"/>
              <a:t> person to </a:t>
            </a:r>
            <a:r>
              <a:rPr lang="cs-CZ" sz="2800" dirty="0" err="1" smtClean="0"/>
              <a:t>stand</a:t>
            </a:r>
            <a:r>
              <a:rPr lang="cs-CZ" sz="2800" dirty="0" smtClean="0"/>
              <a:t> </a:t>
            </a:r>
            <a:r>
              <a:rPr lang="cs-CZ" sz="2800" dirty="0" smtClean="0"/>
              <a:t>on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smtClean="0"/>
              <a:t>top </a:t>
            </a:r>
            <a:r>
              <a:rPr lang="cs-CZ" sz="2800" dirty="0" err="1" smtClean="0"/>
              <a:t>of</a:t>
            </a:r>
            <a:r>
              <a:rPr lang="cs-CZ" sz="2800" dirty="0" smtClean="0"/>
              <a:t> Mount Everest </a:t>
            </a:r>
            <a:r>
              <a:rPr lang="cs-CZ" sz="2800" dirty="0" err="1" smtClean="0"/>
              <a:t>with</a:t>
            </a:r>
            <a:r>
              <a:rPr lang="cs-CZ" sz="2800" dirty="0" smtClean="0"/>
              <a:t> </a:t>
            </a: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Nepalese</a:t>
            </a:r>
            <a:r>
              <a:rPr lang="cs-CZ" sz="2800" dirty="0" smtClean="0"/>
              <a:t> </a:t>
            </a:r>
            <a:r>
              <a:rPr lang="cs-CZ" sz="2800" dirty="0" err="1" smtClean="0"/>
              <a:t>climber</a:t>
            </a:r>
            <a:r>
              <a:rPr lang="cs-CZ" sz="2800" dirty="0" smtClean="0"/>
              <a:t> </a:t>
            </a:r>
            <a:r>
              <a:rPr lang="cs-CZ" sz="2800" dirty="0" err="1" smtClean="0"/>
              <a:t>Tenzing</a:t>
            </a:r>
            <a:r>
              <a:rPr lang="cs-CZ" sz="2800" dirty="0" smtClean="0"/>
              <a:t> </a:t>
            </a:r>
            <a:r>
              <a:rPr lang="cs-CZ" sz="2800" dirty="0" err="1" smtClean="0"/>
              <a:t>Norgay</a:t>
            </a:r>
            <a:r>
              <a:rPr lang="cs-CZ" sz="2800" dirty="0" smtClean="0"/>
              <a:t> on 29 May 1953.</a:t>
            </a:r>
          </a:p>
          <a:p>
            <a:pPr eaLnBrk="1" hangingPunct="1"/>
            <a:r>
              <a:rPr lang="cs-CZ" sz="2800" dirty="0" err="1" smtClean="0"/>
              <a:t>Later</a:t>
            </a:r>
            <a:r>
              <a:rPr lang="cs-CZ" sz="2800" dirty="0" smtClean="0"/>
              <a:t> he </a:t>
            </a:r>
            <a:r>
              <a:rPr lang="cs-CZ" sz="2800" dirty="0" err="1" smtClean="0"/>
              <a:t>returned</a:t>
            </a:r>
            <a:r>
              <a:rPr lang="cs-CZ" sz="2800" dirty="0" smtClean="0"/>
              <a:t> to Nepal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helped</a:t>
            </a:r>
            <a:r>
              <a:rPr lang="cs-CZ" sz="2800" dirty="0" smtClean="0"/>
              <a:t> to </a:t>
            </a:r>
            <a:r>
              <a:rPr lang="cs-CZ" sz="2800" dirty="0" err="1" smtClean="0"/>
              <a:t>build</a:t>
            </a:r>
            <a:r>
              <a:rPr lang="cs-CZ" sz="2800" dirty="0" smtClean="0"/>
              <a:t> </a:t>
            </a:r>
            <a:r>
              <a:rPr lang="cs-CZ" sz="2800" dirty="0" err="1" smtClean="0"/>
              <a:t>hospitals</a:t>
            </a:r>
            <a:r>
              <a:rPr lang="cs-CZ" sz="2800" dirty="0" smtClean="0"/>
              <a:t> </a:t>
            </a:r>
            <a:r>
              <a:rPr lang="cs-CZ" sz="2800" dirty="0" err="1" smtClean="0"/>
              <a:t>and</a:t>
            </a:r>
            <a:r>
              <a:rPr lang="cs-CZ" sz="2800" dirty="0" smtClean="0"/>
              <a:t> </a:t>
            </a:r>
            <a:r>
              <a:rPr lang="cs-CZ" sz="2800" dirty="0" err="1" smtClean="0"/>
              <a:t>schools</a:t>
            </a:r>
            <a:r>
              <a:rPr lang="cs-CZ" sz="2800" dirty="0" smtClean="0"/>
              <a:t> </a:t>
            </a:r>
            <a:r>
              <a:rPr lang="cs-CZ" sz="2800" dirty="0" err="1" smtClean="0"/>
              <a:t>here</a:t>
            </a:r>
            <a:r>
              <a:rPr lang="cs-CZ" sz="2800" dirty="0" smtClean="0"/>
              <a:t>.            </a:t>
            </a:r>
            <a:r>
              <a:rPr lang="cs-CZ" sz="1200" dirty="0" smtClean="0"/>
              <a:t>Obr. 6</a:t>
            </a:r>
            <a:endParaRPr lang="cs-CZ" sz="2800" dirty="0" smtClean="0"/>
          </a:p>
        </p:txBody>
      </p:sp>
      <p:pic>
        <p:nvPicPr>
          <p:cNvPr id="9220" name="Picture 5" descr="220px-Hillary_and_tenzing">
            <a:hlinkClick r:id="rId3"/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2411413" y="4076700"/>
            <a:ext cx="3960812" cy="235743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Famous spotsmen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Bruce McLaren</a:t>
            </a:r>
            <a:r>
              <a:rPr lang="cs-CZ" smtClean="0"/>
              <a:t> was a racing car driver in the 1960s.</a:t>
            </a:r>
          </a:p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Sir Peter Blake</a:t>
            </a:r>
            <a:r>
              <a:rPr lang="cs-CZ" smtClean="0"/>
              <a:t> won the Whitbread Round the World race in 1989.</a:t>
            </a:r>
          </a:p>
          <a:p>
            <a:pPr eaLnBrk="1" hangingPunct="1"/>
            <a:r>
              <a:rPr lang="cs-CZ" smtClean="0">
                <a:solidFill>
                  <a:schemeClr val="folHlink"/>
                </a:solidFill>
              </a:rPr>
              <a:t>Jonah Lomu</a:t>
            </a:r>
            <a:r>
              <a:rPr lang="cs-CZ" smtClean="0"/>
              <a:t> from the All Black was the first international rugby star.</a:t>
            </a:r>
          </a:p>
          <a:p>
            <a:pPr eaLnBrk="1" hangingPunct="1"/>
            <a:endParaRPr lang="cs-CZ" smtClean="0"/>
          </a:p>
          <a:p>
            <a:pPr eaLnBrk="1" hangingPunct="1">
              <a:buFontTx/>
              <a:buNone/>
            </a:pPr>
            <a:r>
              <a:rPr lang="cs-CZ" smtClean="0"/>
              <a:t>                                          </a:t>
            </a:r>
            <a:r>
              <a:rPr lang="cs-CZ" sz="1200" smtClean="0"/>
              <a:t>obr. 7</a:t>
            </a:r>
            <a:endParaRPr lang="cs-CZ" smtClean="0"/>
          </a:p>
          <a:p>
            <a:pPr eaLnBrk="1" hangingPunct="1"/>
            <a:endParaRPr lang="cs-CZ" smtClean="0"/>
          </a:p>
        </p:txBody>
      </p:sp>
      <p:pic>
        <p:nvPicPr>
          <p:cNvPr id="10244" name="Picture 5" descr="220px-Mardel_24-1-01_lomu_en_villa_marista_foto_fabian_gastiarena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4437063"/>
            <a:ext cx="2808288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834</Words>
  <Application>Microsoft Office PowerPoint</Application>
  <PresentationFormat>Předvádění na obrazovce (4:3)</PresentationFormat>
  <Paragraphs>109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Výchozí návrh</vt:lpstr>
      <vt:lpstr>Snímek 1</vt:lpstr>
      <vt:lpstr>Metodický list</vt:lpstr>
      <vt:lpstr>Auckland</vt:lpstr>
      <vt:lpstr>Wellington</vt:lpstr>
      <vt:lpstr>Christchurch</vt:lpstr>
      <vt:lpstr>        Dunedin                    Baldwin Street                                                                                 obr. 4</vt:lpstr>
      <vt:lpstr>Hamilton</vt:lpstr>
      <vt:lpstr>Famous people – Sir Edmund Hillary</vt:lpstr>
      <vt:lpstr>Famous spotsmen</vt:lpstr>
      <vt:lpstr>Famous people – Peter Jackson</vt:lpstr>
      <vt:lpstr>Snímek 11</vt:lpstr>
      <vt:lpstr>Snímek 12</vt:lpstr>
      <vt:lpstr>Citace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Auckland</dc:title>
  <dc:creator>Bruk</dc:creator>
  <cp:lastModifiedBy>Valued Acer Customer</cp:lastModifiedBy>
  <cp:revision>11</cp:revision>
  <dcterms:created xsi:type="dcterms:W3CDTF">2014-01-16T13:37:52Z</dcterms:created>
  <dcterms:modified xsi:type="dcterms:W3CDTF">2014-01-23T16:10:04Z</dcterms:modified>
</cp:coreProperties>
</file>