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77" r:id="rId2"/>
    <p:sldId id="275" r:id="rId3"/>
    <p:sldId id="276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0" r:id="rId1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8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8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8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8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8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8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8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8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8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94660"/>
  </p:normalViewPr>
  <p:slideViewPr>
    <p:cSldViewPr>
      <p:cViewPr>
        <p:scale>
          <a:sx n="60" d="100"/>
          <a:sy n="60" d="100"/>
        </p:scale>
        <p:origin x="-1434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48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DEBFE57-C088-452C-A0B7-88B201CC90C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604AE8-C650-4848-81B8-D660F57F6AEF}" type="slidenum">
              <a:rPr lang="cs-CZ" smtClean="0"/>
              <a:pPr/>
              <a:t>2</a:t>
            </a:fld>
            <a:endParaRPr lang="cs-CZ" smtClean="0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138754-D580-455E-B8D7-806F34F631CE}" type="slidenum">
              <a:rPr lang="cs-CZ" smtClean="0"/>
              <a:pPr/>
              <a:t>11</a:t>
            </a:fld>
            <a:endParaRPr lang="cs-CZ" smtClean="0"/>
          </a:p>
        </p:txBody>
      </p:sp>
      <p:sp>
        <p:nvSpPr>
          <p:cNvPr id="307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29B2D7-AD81-4A70-B760-2BBD40BFCECF}" type="slidenum">
              <a:rPr lang="cs-CZ" smtClean="0"/>
              <a:pPr/>
              <a:t>12</a:t>
            </a:fld>
            <a:endParaRPr lang="cs-CZ" smtClean="0"/>
          </a:p>
        </p:txBody>
      </p:sp>
      <p:sp>
        <p:nvSpPr>
          <p:cNvPr id="317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32B268-1013-4E0A-9663-BDC9B34C372A}" type="slidenum">
              <a:rPr lang="cs-CZ" smtClean="0"/>
              <a:pPr/>
              <a:t>13</a:t>
            </a:fld>
            <a:endParaRPr lang="cs-CZ" smtClean="0"/>
          </a:p>
        </p:txBody>
      </p:sp>
      <p:sp>
        <p:nvSpPr>
          <p:cNvPr id="327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F6E340-6D54-48D9-ABAE-7995749C351C}" type="slidenum">
              <a:rPr lang="cs-CZ" smtClean="0"/>
              <a:pPr/>
              <a:t>14</a:t>
            </a:fld>
            <a:endParaRPr lang="cs-CZ" smtClean="0"/>
          </a:p>
        </p:txBody>
      </p:sp>
      <p:sp>
        <p:nvSpPr>
          <p:cNvPr id="337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0A30EB-12E4-426A-BFF5-EA2B80C998B1}" type="slidenum">
              <a:rPr lang="cs-CZ" smtClean="0"/>
              <a:pPr/>
              <a:t>15</a:t>
            </a:fld>
            <a:endParaRPr lang="cs-CZ" smtClean="0"/>
          </a:p>
        </p:txBody>
      </p:sp>
      <p:sp>
        <p:nvSpPr>
          <p:cNvPr id="348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009D67-4CF6-4C48-89C2-1E17E1F1C17B}" type="slidenum">
              <a:rPr lang="cs-CZ" smtClean="0"/>
              <a:pPr/>
              <a:t>16</a:t>
            </a:fld>
            <a:endParaRPr lang="cs-CZ" smtClean="0"/>
          </a:p>
        </p:txBody>
      </p:sp>
      <p:sp>
        <p:nvSpPr>
          <p:cNvPr id="358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6BB172-7654-4D90-A89E-CA31251A33F5}" type="slidenum">
              <a:rPr lang="cs-CZ" smtClean="0"/>
              <a:pPr/>
              <a:t>17</a:t>
            </a:fld>
            <a:endParaRPr lang="cs-CZ" smtClean="0"/>
          </a:p>
        </p:txBody>
      </p:sp>
      <p:sp>
        <p:nvSpPr>
          <p:cNvPr id="368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07D4D4-B006-4E7B-A6C7-32F5CF642936}" type="slidenum">
              <a:rPr lang="cs-CZ" smtClean="0"/>
              <a:pPr/>
              <a:t>18</a:t>
            </a:fld>
            <a:endParaRPr lang="cs-CZ" smtClean="0"/>
          </a:p>
        </p:txBody>
      </p:sp>
      <p:sp>
        <p:nvSpPr>
          <p:cNvPr id="378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DC29D8-7C94-4BF8-B86B-C1A1B4075FD2}" type="slidenum">
              <a:rPr lang="cs-CZ" smtClean="0"/>
              <a:pPr/>
              <a:t>3</a:t>
            </a:fld>
            <a:endParaRPr lang="cs-CZ" smtClean="0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E1DDE2-0F93-4BC7-8E77-A6A163062FBA}" type="slidenum">
              <a:rPr lang="cs-CZ" smtClean="0"/>
              <a:pPr/>
              <a:t>4</a:t>
            </a:fld>
            <a:endParaRPr lang="cs-CZ" smtClean="0"/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EF2EB4-6D7D-47B8-8DD5-0083951FAA27}" type="slidenum">
              <a:rPr lang="cs-CZ" smtClean="0"/>
              <a:pPr/>
              <a:t>5</a:t>
            </a:fld>
            <a:endParaRPr lang="cs-CZ" smtClean="0"/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B7DD3D-7E88-400F-B492-0B24370B3AC7}" type="slidenum">
              <a:rPr lang="cs-CZ" smtClean="0"/>
              <a:pPr/>
              <a:t>6</a:t>
            </a:fld>
            <a:endParaRPr lang="cs-CZ" smtClean="0"/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524933-C2BD-4A97-B231-CC52DC8E5E6A}" type="slidenum">
              <a:rPr lang="cs-CZ" smtClean="0"/>
              <a:pPr/>
              <a:t>7</a:t>
            </a:fld>
            <a:endParaRPr lang="cs-CZ" smtClean="0"/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A5C2A7-4E47-437A-8218-3041F0491CF3}" type="slidenum">
              <a:rPr lang="cs-CZ" smtClean="0"/>
              <a:pPr/>
              <a:t>8</a:t>
            </a:fld>
            <a:endParaRPr lang="cs-CZ" smtClean="0"/>
          </a:p>
        </p:txBody>
      </p:sp>
      <p:sp>
        <p:nvSpPr>
          <p:cNvPr id="276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68E089-F316-4F9E-BE9E-4D578656B184}" type="slidenum">
              <a:rPr lang="cs-CZ" smtClean="0"/>
              <a:pPr/>
              <a:t>9</a:t>
            </a:fld>
            <a:endParaRPr lang="cs-CZ" smtClean="0"/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A9981E-2500-4A21-AE36-65A91524FAD2}" type="slidenum">
              <a:rPr lang="cs-CZ" smtClean="0"/>
              <a:pPr/>
              <a:t>10</a:t>
            </a:fld>
            <a:endParaRPr lang="cs-CZ" smtClean="0"/>
          </a:p>
        </p:txBody>
      </p:sp>
      <p:sp>
        <p:nvSpPr>
          <p:cNvPr id="296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515E6C-AB0C-4251-897E-C9D0CA132AF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20EF67-E221-4698-A0F6-9A6F93734D3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06AFF1-CB2A-47E8-9211-0140962A6DE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FFEA34-239D-41E5-B429-5190A40BD93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97AA5E-E194-4D37-AF04-F7A07F1889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4D39F7-7EE2-4D93-A1D0-3CB345918F3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74B68F-D1BE-49E4-B491-F4B0A7A1E2E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25A6DA-63A0-4880-AB00-79C5D0B9F80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934203-EBB6-4293-8DCE-C8D5EDA93A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539AC7-CF10-4137-998D-66AC4A23724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7F83F7-0AA2-4794-80EB-DEDB9E93FB6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6015B-D9A9-480F-92A2-8452AE92403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B81FE3-73EB-4E47-B945-D33D78C7D5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36359B7-D4A5-42F8-89AE-024199D7C8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Napier-SoundShell.jpg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oubor:Haka.jpg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TeTuatahianui.jpg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3.jpeg"/><Relationship Id="rId5" Type="http://schemas.openxmlformats.org/officeDocument/2006/relationships/hyperlink" Target="http://cs.wikipedia.org/wiki/Soubor:Tuatara.jpg" TargetMode="External"/><Relationship Id="rId4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Tane_mahuta.JPG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4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upload.wikimedia.org/wikipedia/commons/thumb/a/a1/Waitomo_Cave_Entrance_n.jpg/220px-Waitomo_Cave_Entrance_n.jpg" TargetMode="External"/><Relationship Id="rId13" Type="http://schemas.openxmlformats.org/officeDocument/2006/relationships/hyperlink" Target="http://en.wikipedia.org/wiki/Agathis_australis" TargetMode="External"/><Relationship Id="rId3" Type="http://schemas.openxmlformats.org/officeDocument/2006/relationships/hyperlink" Target="http://upload.wikimedia.org/wikipedia/commons/thumb/3/3e/Flag_of_New_Zealand.svg/125px-Flag_of_New_Zealand.svg.png" TargetMode="External"/><Relationship Id="rId7" Type="http://schemas.openxmlformats.org/officeDocument/2006/relationships/hyperlink" Target="http://upload.wikimedia.org/wikipedia/commons/thumb/5/51/Rotorua_museum.jpg/240px-Rotorua_museum.jpg" TargetMode="External"/><Relationship Id="rId12" Type="http://schemas.openxmlformats.org/officeDocument/2006/relationships/hyperlink" Target="http://upload.wikimedia.org/wikipedia/commons/thumb/5/52/Tuatara.jpg/280px-Tuatara.jpg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pload.wikimedia.org/wikipedia/commons/thumb/7/7b/Hinepare.jpg/220px-Hinepare.jpg" TargetMode="External"/><Relationship Id="rId11" Type="http://schemas.openxmlformats.org/officeDocument/2006/relationships/hyperlink" Target="http://upload.wikimedia.org/wikipedia/commons/thumb/8/82/TeTuatahianui.jpg/220px-TeTuatahianui.jpg" TargetMode="External"/><Relationship Id="rId5" Type="http://schemas.openxmlformats.org/officeDocument/2006/relationships/hyperlink" Target="http://upload.wikimedia.org/wikipedia/commons/thumb/f/f8/AbelTasman.jpg/225px-AbelTasman.jpg" TargetMode="External"/><Relationship Id="rId10" Type="http://schemas.openxmlformats.org/officeDocument/2006/relationships/hyperlink" Target="http://upload.wikimedia.org/wikipedia/commons/thumb/2/24/Haka.jpg/220px-Haka.jpg" TargetMode="External"/><Relationship Id="rId4" Type="http://schemas.openxmlformats.org/officeDocument/2006/relationships/hyperlink" Target="http://upload.wikimedia.org/wikipedia/commons/thumb/6/6a/Tasman_Valley_-_Aoraki_Mount_Cook_-_Canterbury.jpg/220px-Tasman_Valley_-_Aoraki_Mount_Cook_-_Canterbury.jpg" TargetMode="External"/><Relationship Id="rId9" Type="http://schemas.openxmlformats.org/officeDocument/2006/relationships/hyperlink" Target="http://upload.wikimedia.org/wikipedia/commons/thumb/e/e9/Napier-SoundShell.jpg/200px-Napier-SoundShell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Flag_of_New_Zealand.sv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hyperlink" Target="http://en.wikipedia.org/wiki/File:New_Zealand_Cities.PNG" TargetMode="Externa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Tasman_Valley_-_Aoraki_Mount_Cook_-_Canterbury.jp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oubor:AbelTasman.jp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oubor:Hinepare.jpg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Rotorua_museum.jpg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hyperlink" Target="http://en.wikipedia.org/wiki/File:Waitomo_Cave_Entrance_n.jpg" TargetMode="Externa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153988"/>
            <a:ext cx="914400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2000">
                <a:latin typeface="Calibri" pitchFamily="34" charset="0"/>
              </a:rPr>
              <a:t>				</a:t>
            </a:r>
            <a:r>
              <a:rPr lang="cs-CZ" sz="2000">
                <a:latin typeface="Times New Roman" pitchFamily="18" charset="0"/>
                <a:cs typeface="Times New Roman" pitchFamily="18" charset="0"/>
              </a:rPr>
              <a:t>Číslo šablony: III/2</a:t>
            </a:r>
          </a:p>
          <a:p>
            <a:pPr algn="ctr"/>
            <a:r>
              <a:rPr lang="cs-CZ" sz="2000"/>
              <a:t>    </a:t>
            </a:r>
            <a:r>
              <a:rPr lang="cs-CZ" sz="2000">
                <a:latin typeface="Calibri" pitchFamily="34" charset="0"/>
              </a:rPr>
              <a:t>VY_32_INOVACE_P2_2.19</a:t>
            </a:r>
          </a:p>
          <a:p>
            <a:pPr algn="ctr"/>
            <a:r>
              <a:rPr lang="cs-CZ" sz="2400" b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cs-CZ" sz="2400" b="1">
                <a:latin typeface="Times New Roman" pitchFamily="18" charset="0"/>
                <a:cs typeface="Times New Roman" pitchFamily="18" charset="0"/>
              </a:rPr>
              <a:t>Tematická oblast: Reálie</a:t>
            </a:r>
          </a:p>
          <a:p>
            <a:pPr algn="ctr"/>
            <a:r>
              <a:rPr lang="cs-CZ" sz="2400" b="1">
                <a:latin typeface="Times New Roman" pitchFamily="18" charset="0"/>
                <a:cs typeface="Times New Roman" pitchFamily="18" charset="0"/>
              </a:rPr>
              <a:t>NEW ZEALAND – GENERAL INFORMATION</a:t>
            </a:r>
            <a:endParaRPr lang="cs-CZ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2000">
                <a:latin typeface="Times New Roman" pitchFamily="18" charset="0"/>
                <a:cs typeface="Times New Roman" pitchFamily="18" charset="0"/>
              </a:rPr>
              <a:t>Typ: DUM - kombinovaný</a:t>
            </a:r>
          </a:p>
          <a:p>
            <a:r>
              <a:rPr lang="cs-CZ" sz="2000">
                <a:latin typeface="Times New Roman" pitchFamily="18" charset="0"/>
                <a:cs typeface="Times New Roman" pitchFamily="18" charset="0"/>
              </a:rPr>
              <a:t>		                    Předmět: AJ, AJS</a:t>
            </a:r>
          </a:p>
          <a:p>
            <a:r>
              <a:rPr lang="cs-CZ" sz="2000">
                <a:latin typeface="Times New Roman" pitchFamily="18" charset="0"/>
                <a:cs typeface="Times New Roman" pitchFamily="18" charset="0"/>
              </a:rPr>
              <a:t>                                                 Ročník: 6. r.(6leté), 4. r. (4leté)</a:t>
            </a:r>
          </a:p>
          <a:p>
            <a:pPr algn="ctr" eaLnBrk="0" hangingPunct="0"/>
            <a:endParaRPr lang="cs-CZ"/>
          </a:p>
        </p:txBody>
      </p:sp>
      <p:pic>
        <p:nvPicPr>
          <p:cNvPr id="2051" name="obrázek 1" descr="\\Galerie\public\Fotky\Foto školy a učebny\Škola v říjnu 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00" y="2420938"/>
            <a:ext cx="2770188" cy="207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6" descr="OPVK_ve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403350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Rectangle 3"/>
          <p:cNvSpPr>
            <a:spLocks noChangeArrowheads="1"/>
          </p:cNvSpPr>
          <p:nvPr/>
        </p:nvSpPr>
        <p:spPr bwMode="auto">
          <a:xfrm>
            <a:off x="2843213" y="4635500"/>
            <a:ext cx="3489325" cy="149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cs-CZ" sz="1000">
                <a:solidFill>
                  <a:srgbClr val="000000"/>
                </a:solidFill>
                <a:cs typeface="Times New Roman" pitchFamily="18" charset="0"/>
              </a:rPr>
              <a:t>Zpracováno v rámci projektu</a:t>
            </a:r>
          </a:p>
          <a:p>
            <a:pPr algn="ctr"/>
            <a:r>
              <a:rPr lang="cs-CZ" sz="1000">
                <a:solidFill>
                  <a:srgbClr val="000000"/>
                </a:solidFill>
                <a:cs typeface="Times New Roman" pitchFamily="18" charset="0"/>
              </a:rPr>
              <a:t>EU peníze školám</a:t>
            </a:r>
            <a:endParaRPr lang="cs-CZ" sz="800">
              <a:cs typeface="Times New Roman" pitchFamily="18" charset="0"/>
            </a:endParaRPr>
          </a:p>
          <a:p>
            <a:r>
              <a:rPr lang="cs-CZ" sz="1000">
                <a:latin typeface="Calibri" pitchFamily="34" charset="0"/>
                <a:cs typeface="Times New Roman" pitchFamily="18" charset="0"/>
              </a:rPr>
              <a:t>	  CZ.1.07/1.5.00/34.0296</a:t>
            </a:r>
          </a:p>
          <a:p>
            <a:pPr algn="ctr" eaLnBrk="0" hangingPunct="0"/>
            <a:r>
              <a:rPr lang="cs-CZ" sz="1300">
                <a:solidFill>
                  <a:srgbClr val="000000"/>
                </a:solidFill>
                <a:cs typeface="Times New Roman" pitchFamily="18" charset="0"/>
              </a:rPr>
              <a:t>Zpracovatel:</a:t>
            </a:r>
            <a:endParaRPr lang="cs-CZ" sz="800">
              <a:cs typeface="Times New Roman" pitchFamily="18" charset="0"/>
            </a:endParaRPr>
          </a:p>
          <a:p>
            <a:pPr algn="ctr" eaLnBrk="0" hangingPunct="0"/>
            <a:r>
              <a:rPr lang="cs-CZ" sz="2100" b="1">
                <a:cs typeface="Times New Roman" pitchFamily="18" charset="0"/>
              </a:rPr>
              <a:t>Mgr. Petra Bruková</a:t>
            </a:r>
            <a:endParaRPr lang="cs-CZ" sz="800">
              <a:cs typeface="Times New Roman" pitchFamily="18" charset="0"/>
            </a:endParaRPr>
          </a:p>
          <a:p>
            <a:pPr algn="ctr" eaLnBrk="0" hangingPunct="0"/>
            <a:r>
              <a:rPr lang="cs-CZ" sz="1300">
                <a:solidFill>
                  <a:srgbClr val="000000"/>
                </a:solidFill>
                <a:cs typeface="Times New Roman" pitchFamily="18" charset="0"/>
              </a:rPr>
              <a:t>Gymnázium, Třinec, příspěvková organizace</a:t>
            </a:r>
          </a:p>
          <a:p>
            <a:pPr algn="ctr" eaLnBrk="0" hangingPunct="0"/>
            <a:r>
              <a:rPr lang="cs-CZ" sz="1400">
                <a:solidFill>
                  <a:srgbClr val="000000"/>
                </a:solidFill>
                <a:cs typeface="Times New Roman" pitchFamily="18" charset="0"/>
              </a:rPr>
              <a:t>Datum vytvoření: leden 2014</a:t>
            </a:r>
            <a:endParaRPr lang="cs-CZ" sz="1400" b="1">
              <a:solidFill>
                <a:srgbClr val="66CCFF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chemeClr val="folHlink"/>
                </a:solidFill>
              </a:rPr>
              <a:t>Wonders of New Zealand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800" smtClean="0"/>
              <a:t>Napier – a city destroyed by the earthquake in 1931 and rebuilt in the Art Deco style.</a:t>
            </a:r>
          </a:p>
          <a:p>
            <a:pPr eaLnBrk="1" hangingPunct="1">
              <a:buFontTx/>
              <a:buNone/>
            </a:pPr>
            <a:endParaRPr lang="cs-CZ" sz="2800" smtClean="0"/>
          </a:p>
          <a:p>
            <a:pPr eaLnBrk="1" hangingPunct="1">
              <a:buFontTx/>
              <a:buNone/>
            </a:pPr>
            <a:endParaRPr lang="cs-CZ" sz="2800" smtClean="0"/>
          </a:p>
          <a:p>
            <a:pPr eaLnBrk="1" hangingPunct="1">
              <a:buFontTx/>
              <a:buNone/>
            </a:pPr>
            <a:endParaRPr lang="cs-CZ" sz="2800" smtClean="0"/>
          </a:p>
          <a:p>
            <a:pPr eaLnBrk="1" hangingPunct="1">
              <a:buFontTx/>
              <a:buNone/>
            </a:pPr>
            <a:endParaRPr lang="cs-CZ" sz="2800" smtClean="0"/>
          </a:p>
          <a:p>
            <a:pPr eaLnBrk="1" hangingPunct="1"/>
            <a:r>
              <a:rPr lang="cs-CZ" sz="2800" smtClean="0"/>
              <a:t>Franz Josef and Fox Glaciers.  </a:t>
            </a:r>
            <a:r>
              <a:rPr lang="cs-CZ" sz="1000" smtClean="0"/>
              <a:t>Obr. 8</a:t>
            </a:r>
            <a:endParaRPr lang="cs-CZ" sz="2800" smtClean="0"/>
          </a:p>
          <a:p>
            <a:pPr eaLnBrk="1" hangingPunct="1"/>
            <a:r>
              <a:rPr lang="cs-CZ" sz="2800" smtClean="0"/>
              <a:t>Milford Track – lasts four days and you can see 580 m high Sutherland Falls.</a:t>
            </a:r>
          </a:p>
        </p:txBody>
      </p:sp>
      <p:pic>
        <p:nvPicPr>
          <p:cNvPr id="11268" name="Picture 5" descr="200px-Napier-SoundShell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27313" y="2565400"/>
            <a:ext cx="2879725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chemeClr val="folHlink"/>
                </a:solidFill>
              </a:rPr>
              <a:t>Agriculture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NZ used to “live off the sheep´s back“.</a:t>
            </a:r>
          </a:p>
          <a:p>
            <a:pPr eaLnBrk="1" hangingPunct="1"/>
            <a:r>
              <a:rPr lang="cs-CZ" smtClean="0"/>
              <a:t>For every person there are 10 sheep and 2 cows ( 40 mil sheep and 8 mil cows).</a:t>
            </a:r>
          </a:p>
          <a:p>
            <a:pPr eaLnBrk="1" hangingPunct="1"/>
            <a:r>
              <a:rPr lang="cs-CZ" smtClean="0"/>
              <a:t>Apples, grapes and kiwifruit are grown there.</a:t>
            </a:r>
          </a:p>
          <a:p>
            <a:pPr eaLnBrk="1" hangingPunct="1"/>
            <a:r>
              <a:rPr lang="cs-CZ" smtClean="0"/>
              <a:t>Trees are grown for wood and paper.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chemeClr val="folHlink"/>
                </a:solidFill>
              </a:rPr>
              <a:t>Free time and sports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91513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 smtClean="0"/>
              <a:t>Because of good weather people spend a lot of time in gardens having barbecues.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They like a hangi – a Maori way of cooking.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Popular sports are soccer, rugby, tennis, running, netball and golf. They take part in horse races in Australia, too.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The New Zealand rugby team is called the All Blacks. Before a game of rugby, the team do a haka – a Maori dance – to frighten the other team.  </a:t>
            </a:r>
            <a:r>
              <a:rPr lang="cs-CZ" sz="1000" smtClean="0"/>
              <a:t>Obr. 9</a:t>
            </a:r>
            <a:endParaRPr lang="cs-CZ" sz="2400" smtClean="0"/>
          </a:p>
        </p:txBody>
      </p:sp>
      <p:pic>
        <p:nvPicPr>
          <p:cNvPr id="13316" name="Picture 5" descr="220px-Haka">
            <a:hlinkClick r:id="rId3"/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2771775" y="4652963"/>
            <a:ext cx="3095625" cy="1743075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cs-CZ" smtClean="0">
                <a:solidFill>
                  <a:schemeClr val="folHlink"/>
                </a:solidFill>
              </a:rPr>
              <a:t>Animals, birds, and plants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341438"/>
            <a:ext cx="4968875" cy="619283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sz="2800" smtClean="0">
                <a:solidFill>
                  <a:schemeClr val="folHlink"/>
                </a:solidFill>
              </a:rPr>
              <a:t>Kiwi</a:t>
            </a:r>
            <a:r>
              <a:rPr lang="cs-CZ" sz="2800" smtClean="0"/>
              <a:t> – a small bird which cannot fly. New Zealanders are called Kiwis.              </a:t>
            </a:r>
            <a:r>
              <a:rPr lang="cs-CZ" sz="1000" smtClean="0"/>
              <a:t>obr. 10</a:t>
            </a:r>
            <a:endParaRPr lang="cs-CZ" sz="2800" smtClean="0"/>
          </a:p>
          <a:p>
            <a:pPr eaLnBrk="1" hangingPunct="1">
              <a:buFontTx/>
              <a:buNone/>
            </a:pPr>
            <a:r>
              <a:rPr lang="cs-CZ" sz="2800" smtClean="0">
                <a:solidFill>
                  <a:schemeClr val="folHlink"/>
                </a:solidFill>
              </a:rPr>
              <a:t>Kakapo</a:t>
            </a:r>
            <a:r>
              <a:rPr lang="cs-CZ" sz="2800" smtClean="0"/>
              <a:t> – an endangered bird. There are less than a hundred of them living.</a:t>
            </a:r>
          </a:p>
          <a:p>
            <a:pPr eaLnBrk="1" hangingPunct="1">
              <a:buFontTx/>
              <a:buNone/>
            </a:pPr>
            <a:r>
              <a:rPr lang="cs-CZ" sz="2800" smtClean="0">
                <a:solidFill>
                  <a:schemeClr val="folHlink"/>
                </a:solidFill>
              </a:rPr>
              <a:t>Tuatara</a:t>
            </a:r>
            <a:r>
              <a:rPr lang="cs-CZ" sz="2800" smtClean="0"/>
              <a:t> – lives on small      </a:t>
            </a:r>
            <a:r>
              <a:rPr lang="cs-CZ" sz="1000" smtClean="0"/>
              <a:t>obr. 11</a:t>
            </a:r>
            <a:r>
              <a:rPr lang="cs-CZ" sz="2800" smtClean="0"/>
              <a:t>  islands, one of the oldest animals in the world, it has a third eye – it wakes up the animal after winter sleep.</a:t>
            </a:r>
          </a:p>
          <a:p>
            <a:pPr eaLnBrk="1" hangingPunct="1">
              <a:buFontTx/>
              <a:buNone/>
            </a:pPr>
            <a:endParaRPr lang="cs-CZ" sz="2800" smtClean="0"/>
          </a:p>
        </p:txBody>
      </p:sp>
      <p:pic>
        <p:nvPicPr>
          <p:cNvPr id="14340" name="Picture 5" descr="220px-TeTuatahianui">
            <a:hlinkClick r:id="rId3"/>
          </p:cNvPr>
          <p:cNvPicPr>
            <a:picLocks noChangeAspect="1" noChangeArrowheads="1"/>
          </p:cNvPicPr>
          <p:nvPr>
            <p:ph sz="quarter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545138" y="1268413"/>
            <a:ext cx="1425575" cy="1901825"/>
          </a:xfrm>
        </p:spPr>
      </p:pic>
      <p:pic>
        <p:nvPicPr>
          <p:cNvPr id="14341" name="Picture 8" descr="Samec hatérie novozélandské">
            <a:hlinkClick r:id="rId5" tooltip="Samec hatérie novozélandské"/>
          </p:cNvPr>
          <p:cNvPicPr>
            <a:picLocks noChangeAspect="1" noChangeArrowheads="1"/>
          </p:cNvPicPr>
          <p:nvPr>
            <p:ph sz="quarter" idx="3"/>
          </p:nvPr>
        </p:nvPicPr>
        <p:blipFill>
          <a:blip r:embed="rId6" cstate="print"/>
          <a:srcRect/>
          <a:stretch>
            <a:fillRect/>
          </a:stretch>
        </p:blipFill>
        <p:spPr>
          <a:xfrm>
            <a:off x="5003800" y="3886200"/>
            <a:ext cx="3168650" cy="2227263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7625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sz="2800" smtClean="0">
                <a:solidFill>
                  <a:srgbClr val="00B050"/>
                </a:solidFill>
              </a:rPr>
              <a:t>Pohutukawa tree </a:t>
            </a:r>
            <a:r>
              <a:rPr lang="cs-CZ" sz="2800" smtClean="0"/>
              <a:t>– it has red flowers at Christmas time so people call it the New Zealand Christmas tree.</a:t>
            </a:r>
          </a:p>
          <a:p>
            <a:pPr eaLnBrk="1" hangingPunct="1">
              <a:buFontTx/>
              <a:buNone/>
            </a:pPr>
            <a:r>
              <a:rPr lang="cs-CZ" sz="2800" smtClean="0"/>
              <a:t> </a:t>
            </a:r>
          </a:p>
          <a:p>
            <a:pPr eaLnBrk="1" hangingPunct="1">
              <a:buFontTx/>
              <a:buNone/>
            </a:pPr>
            <a:r>
              <a:rPr lang="cs-CZ" sz="2800" smtClean="0">
                <a:solidFill>
                  <a:srgbClr val="00B050"/>
                </a:solidFill>
              </a:rPr>
              <a:t>Kauri</a:t>
            </a:r>
            <a:r>
              <a:rPr lang="cs-CZ" sz="2800" smtClean="0"/>
              <a:t> – the tallest kauri is   52 m tall and more than 1,500 years old.           </a:t>
            </a:r>
            <a:r>
              <a:rPr lang="cs-CZ" sz="1000" smtClean="0"/>
              <a:t>Obr. 12</a:t>
            </a:r>
            <a:endParaRPr lang="cs-CZ" sz="2800" smtClean="0"/>
          </a:p>
        </p:txBody>
      </p:sp>
      <p:pic>
        <p:nvPicPr>
          <p:cNvPr id="15363" name="Picture 5" descr="220px-Tane_mahuta">
            <a:hlinkClick r:id="rId3"/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270500" y="2001838"/>
            <a:ext cx="2794000" cy="3721100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229600" cy="5865813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cs-CZ" sz="2800" smtClean="0">
                <a:solidFill>
                  <a:srgbClr val="A50021"/>
                </a:solidFill>
              </a:rPr>
              <a:t>Fill in the gaps with suitable words.</a:t>
            </a:r>
          </a:p>
          <a:p>
            <a:pPr marL="609600" indent="-609600" eaLnBrk="1" hangingPunct="1">
              <a:buFontTx/>
              <a:buNone/>
            </a:pPr>
            <a:endParaRPr lang="cs-CZ" sz="2800" smtClean="0"/>
          </a:p>
          <a:p>
            <a:pPr marL="609600" indent="-609600" eaLnBrk="1" hangingPunct="1">
              <a:buFontTx/>
              <a:buAutoNum type="arabicPeriod"/>
            </a:pPr>
            <a:r>
              <a:rPr lang="cs-CZ" sz="2800" smtClean="0"/>
              <a:t>The temperature is ……….between June and August, and the ……….part of the country is colder than the north.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cs-CZ" sz="2800" smtClean="0"/>
              <a:t>Aoraki Mount Cook, in the Southern…….., is New Zealand´s ……….mountain.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cs-CZ" sz="2800" smtClean="0"/>
              <a:t>In 1863 many people came to NZ because ……….was found there.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cs-CZ" sz="2800" smtClean="0"/>
              <a:t>New Zealand was the ……..country to let ………vote.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cs-CZ" sz="2800" smtClean="0"/>
              <a:t>A Dutch …………gave New Zealand its ……..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68313" y="333375"/>
            <a:ext cx="8229600" cy="5821363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cs-CZ" smtClean="0">
                <a:solidFill>
                  <a:srgbClr val="A50021"/>
                </a:solidFill>
              </a:rPr>
              <a:t>Match the place with the explanation.</a:t>
            </a:r>
          </a:p>
          <a:p>
            <a:pPr marL="609600" indent="-609600" eaLnBrk="1" hangingPunct="1">
              <a:buFontTx/>
              <a:buNone/>
            </a:pPr>
            <a:r>
              <a:rPr lang="cs-CZ" smtClean="0"/>
              <a:t> 1. Waitako                 a) caves</a:t>
            </a:r>
          </a:p>
          <a:p>
            <a:pPr marL="609600" indent="-609600" eaLnBrk="1" hangingPunct="1">
              <a:buFontTx/>
              <a:buNone/>
            </a:pPr>
            <a:r>
              <a:rPr lang="cs-CZ" smtClean="0"/>
              <a:t> 2. Aoraki                    b) original inhabitants</a:t>
            </a:r>
          </a:p>
          <a:p>
            <a:pPr marL="609600" indent="-609600" eaLnBrk="1" hangingPunct="1">
              <a:buFontTx/>
              <a:buNone/>
            </a:pPr>
            <a:r>
              <a:rPr lang="cs-CZ" smtClean="0"/>
              <a:t> 3. Maori                     c) a river</a:t>
            </a:r>
          </a:p>
          <a:p>
            <a:pPr marL="609600" indent="-609600" eaLnBrk="1" hangingPunct="1">
              <a:buFontTx/>
              <a:buNone/>
            </a:pPr>
            <a:r>
              <a:rPr lang="cs-CZ" smtClean="0"/>
              <a:t> 4. Aotearoa               d) the highest moutain   </a:t>
            </a:r>
          </a:p>
          <a:p>
            <a:pPr marL="609600" indent="-609600" eaLnBrk="1" hangingPunct="1">
              <a:buFontTx/>
              <a:buNone/>
            </a:pPr>
            <a:r>
              <a:rPr lang="cs-CZ" smtClean="0"/>
              <a:t> 5. Waitomo               e) the original name  </a:t>
            </a:r>
          </a:p>
          <a:p>
            <a:pPr marL="609600" indent="-609600" eaLnBrk="1" hangingPunct="1">
              <a:buFontTx/>
              <a:buNone/>
            </a:pPr>
            <a:r>
              <a:rPr lang="cs-CZ" smtClean="0"/>
              <a:t>                                        of the island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88913"/>
            <a:ext cx="8229600" cy="4741862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sz="2000" b="1" dirty="0" smtClean="0"/>
              <a:t>Řešení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sz="2000" dirty="0" smtClean="0"/>
              <a:t>Fill in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gaps</a:t>
            </a:r>
            <a:r>
              <a:rPr lang="cs-CZ" sz="2000" dirty="0" smtClean="0"/>
              <a:t> </a:t>
            </a:r>
            <a:r>
              <a:rPr lang="cs-CZ" sz="2000" dirty="0" err="1" smtClean="0"/>
              <a:t>with</a:t>
            </a:r>
            <a:r>
              <a:rPr lang="cs-CZ" sz="2000" dirty="0" smtClean="0"/>
              <a:t> </a:t>
            </a:r>
            <a:r>
              <a:rPr lang="cs-CZ" sz="2000" dirty="0" err="1" smtClean="0"/>
              <a:t>suitable</a:t>
            </a:r>
            <a:r>
              <a:rPr lang="cs-CZ" sz="2000" dirty="0" smtClean="0"/>
              <a:t> </a:t>
            </a:r>
            <a:r>
              <a:rPr lang="cs-CZ" sz="2000" dirty="0" err="1" smtClean="0"/>
              <a:t>words</a:t>
            </a:r>
            <a:r>
              <a:rPr lang="cs-CZ" sz="2000" dirty="0" smtClean="0"/>
              <a:t>.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lowest</a:t>
            </a:r>
            <a:r>
              <a:rPr lang="cs-CZ" sz="2000" dirty="0" smtClean="0"/>
              <a:t>, </a:t>
            </a:r>
            <a:r>
              <a:rPr lang="cs-CZ" sz="2000" dirty="0" err="1" smtClean="0"/>
              <a:t>south</a:t>
            </a:r>
            <a:endParaRPr lang="cs-CZ" sz="2000" dirty="0" smtClean="0"/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cs-CZ" sz="2000" dirty="0" smtClean="0"/>
              <a:t>Island, </a:t>
            </a:r>
            <a:r>
              <a:rPr lang="cs-CZ" sz="2000" dirty="0" err="1" smtClean="0"/>
              <a:t>highest</a:t>
            </a:r>
            <a:endParaRPr lang="cs-CZ" sz="2000" dirty="0" smtClean="0"/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cs-CZ" sz="2000" dirty="0" err="1" smtClean="0"/>
              <a:t>gold</a:t>
            </a:r>
            <a:endParaRPr lang="cs-CZ" sz="2000" dirty="0" smtClean="0"/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cs-CZ" sz="2000" dirty="0" err="1" smtClean="0"/>
              <a:t>first</a:t>
            </a:r>
            <a:r>
              <a:rPr lang="cs-CZ" sz="2000" dirty="0" smtClean="0"/>
              <a:t>, </a:t>
            </a:r>
            <a:r>
              <a:rPr lang="cs-CZ" sz="2000" dirty="0" err="1" smtClean="0"/>
              <a:t>women</a:t>
            </a:r>
            <a:endParaRPr lang="cs-CZ" sz="2000" dirty="0" smtClean="0"/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cs-CZ" sz="2000" dirty="0" smtClean="0"/>
              <a:t>Abel </a:t>
            </a:r>
            <a:r>
              <a:rPr lang="cs-CZ" sz="2000" dirty="0" err="1" smtClean="0"/>
              <a:t>Tasman</a:t>
            </a:r>
            <a:r>
              <a:rPr lang="cs-CZ" sz="2000" dirty="0" smtClean="0"/>
              <a:t>, </a:t>
            </a:r>
            <a:r>
              <a:rPr lang="cs-CZ" sz="2000" dirty="0" err="1" smtClean="0"/>
              <a:t>name</a:t>
            </a:r>
            <a:endParaRPr lang="cs-CZ" sz="2000" dirty="0" smtClean="0"/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endParaRPr lang="cs-CZ" sz="20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sz="2000" dirty="0" err="1" smtClean="0"/>
              <a:t>Match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place</a:t>
            </a:r>
            <a:r>
              <a:rPr lang="cs-CZ" sz="2000" dirty="0" smtClean="0"/>
              <a:t> </a:t>
            </a:r>
            <a:r>
              <a:rPr lang="cs-CZ" sz="2000" dirty="0" err="1" smtClean="0"/>
              <a:t>with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things</a:t>
            </a:r>
            <a:r>
              <a:rPr lang="cs-CZ" sz="2000" dirty="0" smtClean="0"/>
              <a:t> </a:t>
            </a:r>
            <a:r>
              <a:rPr lang="cs-CZ" sz="2000" dirty="0" err="1" smtClean="0"/>
              <a:t>you</a:t>
            </a:r>
            <a:r>
              <a:rPr lang="cs-CZ" sz="2000" dirty="0" smtClean="0"/>
              <a:t> </a:t>
            </a:r>
            <a:r>
              <a:rPr lang="cs-CZ" sz="2000" dirty="0" err="1" smtClean="0"/>
              <a:t>find</a:t>
            </a:r>
            <a:r>
              <a:rPr lang="cs-CZ" sz="2000" dirty="0" smtClean="0"/>
              <a:t> </a:t>
            </a:r>
            <a:r>
              <a:rPr lang="cs-CZ" sz="2000" dirty="0" err="1" smtClean="0"/>
              <a:t>there</a:t>
            </a:r>
            <a:r>
              <a:rPr lang="cs-CZ" sz="2000" dirty="0" smtClean="0"/>
              <a:t>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sz="2000" dirty="0" smtClean="0"/>
              <a:t>1.C     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sz="2000" dirty="0" smtClean="0"/>
              <a:t>2.D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sz="2000" dirty="0" smtClean="0"/>
              <a:t>3.B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sz="2000" dirty="0" smtClean="0"/>
              <a:t>4.E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sz="2000" dirty="0" smtClean="0"/>
              <a:t>5.A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sz="20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sz="20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sz="20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sz="20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sz="2000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pPr algn="l" eaLnBrk="1" hangingPunct="1"/>
            <a:r>
              <a:rPr lang="cs-CZ" smtClean="0"/>
              <a:t>Citace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92150"/>
            <a:ext cx="9144000" cy="69135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400" dirty="0" smtClean="0"/>
              <a:t>Zdroj textu – archiv autora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400" dirty="0" smtClean="0"/>
              <a:t>Obr. 1 XY. </a:t>
            </a:r>
            <a:r>
              <a:rPr lang="cs-CZ" sz="1400" i="1" dirty="0" err="1" smtClean="0"/>
              <a:t>wikipedie</a:t>
            </a:r>
            <a:r>
              <a:rPr lang="cs-CZ" sz="1400" dirty="0" smtClean="0"/>
              <a:t> [online]. [cit. 16.1.2014]. Dostupný na WWW: http://upload.wikimedia.org/wikipedia/commons/thumb/3/3e/Flag_of_New_Zealand.svg/125px-Flag_of_New_Zealand.svg.png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400" dirty="0" smtClean="0"/>
              <a:t>Obr. 2 XY. </a:t>
            </a:r>
            <a:r>
              <a:rPr lang="cs-CZ" sz="1400" i="1" dirty="0" err="1" smtClean="0"/>
              <a:t>wikipedie</a:t>
            </a:r>
            <a:r>
              <a:rPr lang="cs-CZ" sz="1400" dirty="0" smtClean="0"/>
              <a:t> [online]. [cit. 16.1.2014]. Dostupný na WWW: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400" dirty="0" smtClean="0">
                <a:hlinkClick r:id="rId3"/>
              </a:rPr>
              <a:t> http://upload.wikimedia.org/wikipedia/commons/thumb/3/3e/Flag_of_New_Zealand.svg/125px-Flag_of_New_Zealand.svg.png</a:t>
            </a:r>
            <a:endParaRPr lang="cs-CZ" sz="1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400" dirty="0" smtClean="0"/>
              <a:t>Obr. 3 XY. </a:t>
            </a:r>
            <a:r>
              <a:rPr lang="cs-CZ" sz="1400" i="1" dirty="0" err="1" smtClean="0"/>
              <a:t>wikipedie</a:t>
            </a:r>
            <a:r>
              <a:rPr lang="cs-CZ" sz="1400" dirty="0" smtClean="0"/>
              <a:t> [online]. [cit. 16.1.2014]. Dostupný na WWW: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400" dirty="0" smtClean="0">
                <a:hlinkClick r:id="rId4"/>
              </a:rPr>
              <a:t>http://upload.wikimedia.org/wikipedia/commons/thumb/6/6a/Tasman_Valley_-_Aoraki_Mount_Cook_-_Canterbury.jpg/220px-Tasman_Valley_-_Aoraki_Mount_Cook_-_Canterbury.jpg</a:t>
            </a:r>
            <a:endParaRPr lang="cs-CZ" sz="1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400" dirty="0" smtClean="0"/>
              <a:t>Obr. 4 XY. </a:t>
            </a:r>
            <a:r>
              <a:rPr lang="cs-CZ" sz="1400" i="1" dirty="0" err="1" smtClean="0"/>
              <a:t>wikipedie</a:t>
            </a:r>
            <a:r>
              <a:rPr lang="cs-CZ" sz="1400" dirty="0" smtClean="0"/>
              <a:t> [online]. [cit. 16.1.2014]. Dostupný na WWW: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400" dirty="0" smtClean="0">
                <a:hlinkClick r:id="rId5"/>
              </a:rPr>
              <a:t>http://upload.wikimedia.org/wikipedia/commons/thumb/f/f8/AbelTasman.jpg/225px-AbelTasman.jpg</a:t>
            </a:r>
            <a:endParaRPr lang="cs-CZ" sz="1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400" dirty="0" smtClean="0"/>
              <a:t>Obr. 5 XY. </a:t>
            </a:r>
            <a:r>
              <a:rPr lang="cs-CZ" sz="1400" i="1" dirty="0" err="1" smtClean="0"/>
              <a:t>wikipedie</a:t>
            </a:r>
            <a:r>
              <a:rPr lang="cs-CZ" sz="1400" dirty="0" smtClean="0"/>
              <a:t> [online]. [cit. 16.1.2014]. Dostupný na WWW: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400" dirty="0" smtClean="0">
                <a:hlinkClick r:id="rId6"/>
              </a:rPr>
              <a:t>http://upload.wikimedia.org/wikipedia/commons/thumb/7/7b/Hinepare.jpg/220px-Hinepare.jpg</a:t>
            </a:r>
            <a:endParaRPr lang="cs-CZ" sz="1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400" dirty="0" smtClean="0"/>
              <a:t>Obr. 6 XY. </a:t>
            </a:r>
            <a:r>
              <a:rPr lang="cs-CZ" sz="1400" i="1" dirty="0" err="1" smtClean="0"/>
              <a:t>wikipedie</a:t>
            </a:r>
            <a:r>
              <a:rPr lang="cs-CZ" sz="1400" dirty="0" smtClean="0"/>
              <a:t> [online]. [cit. 16.1.2014]. Dostupný na WWW: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400" dirty="0" smtClean="0">
                <a:hlinkClick r:id="rId7"/>
              </a:rPr>
              <a:t>http://upload.wikimedia.org/wikipedia/commons/thumb/5/51/Rotorua_museum.jpg/240px-Rotorua_museum.jpg</a:t>
            </a:r>
            <a:endParaRPr lang="cs-CZ" sz="1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400" dirty="0" smtClean="0"/>
              <a:t>Obr. 7 XY. </a:t>
            </a:r>
            <a:r>
              <a:rPr lang="cs-CZ" sz="1400" i="1" dirty="0" err="1" smtClean="0"/>
              <a:t>wikipedie</a:t>
            </a:r>
            <a:r>
              <a:rPr lang="cs-CZ" sz="1400" dirty="0" smtClean="0"/>
              <a:t> [online]. [cit. 16.1.2014]. Dostupný na WWW: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400" dirty="0" smtClean="0">
                <a:hlinkClick r:id="rId8"/>
              </a:rPr>
              <a:t>http://upload.wikimedia.org/wikipedia/commons/thumb/a/a1/Waitomo_Cave_Entrance_n.jpg/220px-Waitomo_Cave_Entrance_n.jpg</a:t>
            </a:r>
            <a:endParaRPr lang="cs-CZ" sz="1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400" dirty="0" smtClean="0"/>
              <a:t>Obr. 8 XY. </a:t>
            </a:r>
            <a:r>
              <a:rPr lang="cs-CZ" sz="1400" i="1" dirty="0" err="1" smtClean="0"/>
              <a:t>wikipedie</a:t>
            </a:r>
            <a:r>
              <a:rPr lang="cs-CZ" sz="1400" dirty="0" smtClean="0"/>
              <a:t> [online]. [cit. 16.1.2014]. Dostupný na WWW: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400" dirty="0" smtClean="0">
                <a:hlinkClick r:id="rId9"/>
              </a:rPr>
              <a:t>http://upload.wikimedia.org/wikipedia/commons/thumb/e/e9/Napier-SoundShell.jpg/200px-Napier-SoundShell.jpg</a:t>
            </a:r>
            <a:endParaRPr lang="cs-CZ" sz="1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400" dirty="0" smtClean="0"/>
              <a:t>Obr. 9 XY. </a:t>
            </a:r>
            <a:r>
              <a:rPr lang="cs-CZ" sz="1400" i="1" dirty="0" err="1" smtClean="0"/>
              <a:t>wikipedie</a:t>
            </a:r>
            <a:r>
              <a:rPr lang="cs-CZ" sz="1400" dirty="0" smtClean="0"/>
              <a:t> [online]. [cit. 16.1.2014]. Dostupný na WWW: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400" dirty="0" smtClean="0">
                <a:hlinkClick r:id="rId10"/>
              </a:rPr>
              <a:t>http://upload.wikimedia.org/wikipedia/commons/thumb/2/24/Haka.jpg/220px-Haka.jpg</a:t>
            </a:r>
            <a:endParaRPr lang="cs-CZ" sz="1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400" dirty="0" smtClean="0"/>
              <a:t>Obr. 10 XY. </a:t>
            </a:r>
            <a:r>
              <a:rPr lang="cs-CZ" sz="1400" i="1" dirty="0" err="1" smtClean="0"/>
              <a:t>wikipedie</a:t>
            </a:r>
            <a:r>
              <a:rPr lang="cs-CZ" sz="1400" dirty="0" smtClean="0"/>
              <a:t> [online]. [cit. 16.1.2014]. Dostupný na WWW: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400" dirty="0" smtClean="0">
                <a:hlinkClick r:id="rId11"/>
              </a:rPr>
              <a:t>http://upload.wikimedia.org/wikipedia/commons/thumb/8/82/TeTuatahianui.jpg/220px-TeTuatahianui.jpg</a:t>
            </a:r>
            <a:endParaRPr lang="cs-CZ" sz="1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400" dirty="0" smtClean="0"/>
              <a:t>Obr. 11 XY. </a:t>
            </a:r>
            <a:r>
              <a:rPr lang="cs-CZ" sz="1400" i="1" dirty="0" err="1" smtClean="0"/>
              <a:t>wikipedie</a:t>
            </a:r>
            <a:r>
              <a:rPr lang="cs-CZ" sz="1400" dirty="0" smtClean="0"/>
              <a:t> [online]. [cit. 16.1.2014]. Dostupný na WWW: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400" dirty="0" smtClean="0">
                <a:hlinkClick r:id="rId12"/>
              </a:rPr>
              <a:t>http://upload.wikimedia.org/wikipedia/commons/thumb/5/52/Tuatara.jpg/280px-Tuatara.jpg</a:t>
            </a:r>
            <a:endParaRPr lang="cs-CZ" sz="1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400" dirty="0" smtClean="0"/>
              <a:t>Obr. 12 XY. </a:t>
            </a:r>
            <a:r>
              <a:rPr lang="cs-CZ" sz="1400" i="1" dirty="0" err="1" smtClean="0"/>
              <a:t>wikipedie</a:t>
            </a:r>
            <a:r>
              <a:rPr lang="cs-CZ" sz="1400" dirty="0" smtClean="0"/>
              <a:t> [online]. [cit. 16.1.2014]. Dostupný na WWW: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400" dirty="0" smtClean="0">
                <a:hlinkClick r:id="rId13"/>
              </a:rPr>
              <a:t>http://en.wikipedia.org/wiki/Agathis_australis</a:t>
            </a:r>
            <a:endParaRPr lang="cs-CZ" sz="1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1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1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1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1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1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1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1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1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1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1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1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14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Metodický list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44675"/>
            <a:ext cx="8893175" cy="50133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dirty="0" smtClean="0"/>
              <a:t>    DUM seznamuje studenty se základními informacemi o Novém Zélandu formou prezentace. Jsou zde uvedena fakta o zeměpise, historii, fauně, flóře a oblíbených sportech. Na tento DUM navazuje DUM o </a:t>
            </a:r>
            <a:r>
              <a:rPr lang="cs-CZ" sz="2400" dirty="0" smtClean="0"/>
              <a:t>novozélandských městech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a </a:t>
            </a:r>
            <a:r>
              <a:rPr lang="cs-CZ" sz="2400" dirty="0" smtClean="0"/>
              <a:t>známých osobnostech.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2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dirty="0" smtClean="0"/>
              <a:t>    DUM procvičuje získané vědomosti pomocí cvičení</a:t>
            </a:r>
            <a:br>
              <a:rPr lang="cs-CZ" sz="2400" dirty="0" smtClean="0"/>
            </a:br>
            <a:r>
              <a:rPr lang="cs-CZ" sz="2400" dirty="0" smtClean="0"/>
              <a:t>v závěru prezentace. Součástí </a:t>
            </a:r>
            <a:r>
              <a:rPr lang="cs-CZ" sz="2400" dirty="0" err="1" smtClean="0"/>
              <a:t>DUMu</a:t>
            </a:r>
            <a:r>
              <a:rPr lang="cs-CZ" sz="2400" dirty="0" smtClean="0"/>
              <a:t> </a:t>
            </a:r>
            <a:r>
              <a:rPr lang="cs-CZ" sz="2400" dirty="0" smtClean="0"/>
              <a:t>je i řešení cvičení.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2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dirty="0" smtClean="0"/>
              <a:t>  </a:t>
            </a:r>
            <a:r>
              <a:rPr lang="cs-CZ" sz="2400" dirty="0" smtClean="0"/>
              <a:t>  </a:t>
            </a:r>
            <a:r>
              <a:rPr lang="cs-CZ" sz="2400" dirty="0" smtClean="0"/>
              <a:t>Inovativnost materiálu spočívá ve využití ICT techniky.</a:t>
            </a:r>
            <a:endParaRPr lang="cs-CZ" sz="24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b="1" dirty="0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b="1" dirty="0" smtClean="0"/>
              <a:t>    Klíčová slova: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b="1" dirty="0" smtClean="0"/>
              <a:t>    </a:t>
            </a:r>
            <a:r>
              <a:rPr lang="cs-CZ" sz="2400" dirty="0" err="1" smtClean="0"/>
              <a:t>Maori</a:t>
            </a:r>
            <a:r>
              <a:rPr lang="cs-CZ" sz="2400" dirty="0" smtClean="0"/>
              <a:t>, Abel </a:t>
            </a:r>
            <a:r>
              <a:rPr lang="cs-CZ" sz="2400" dirty="0" err="1" smtClean="0"/>
              <a:t>Tasman</a:t>
            </a:r>
            <a:r>
              <a:rPr lang="cs-CZ" sz="2400" dirty="0" smtClean="0"/>
              <a:t>, </a:t>
            </a:r>
            <a:r>
              <a:rPr lang="cs-CZ" sz="2400" dirty="0" err="1" smtClean="0"/>
              <a:t>Aoraki</a:t>
            </a:r>
            <a:r>
              <a:rPr lang="cs-CZ" sz="2400" dirty="0" smtClean="0"/>
              <a:t> Mount </a:t>
            </a:r>
            <a:r>
              <a:rPr lang="cs-CZ" sz="2400" dirty="0" err="1" smtClean="0"/>
              <a:t>Cook</a:t>
            </a:r>
            <a:r>
              <a:rPr lang="cs-CZ" sz="2400" dirty="0" smtClean="0"/>
              <a:t>, kiwi, kauri,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All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err="1" smtClean="0"/>
              <a:t>Blacks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endParaRPr lang="cs-CZ" sz="2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dirty="0" smtClean="0"/>
              <a:t/>
            </a:r>
            <a:br>
              <a:rPr lang="cs-CZ" sz="2400" dirty="0" smtClean="0"/>
            </a:b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412875"/>
            <a:ext cx="8229600" cy="1157288"/>
          </a:xfrm>
        </p:spPr>
        <p:txBody>
          <a:bodyPr/>
          <a:lstStyle/>
          <a:p>
            <a:pPr eaLnBrk="1" hangingPunct="1"/>
            <a:r>
              <a:rPr lang="cs-CZ" sz="4000" smtClean="0">
                <a:solidFill>
                  <a:schemeClr val="folHlink"/>
                </a:solidFill>
              </a:rPr>
              <a:t/>
            </a:r>
            <a:br>
              <a:rPr lang="cs-CZ" sz="4000" smtClean="0">
                <a:solidFill>
                  <a:schemeClr val="folHlink"/>
                </a:solidFill>
              </a:rPr>
            </a:br>
            <a:endParaRPr lang="cs-CZ" sz="4000" smtClean="0">
              <a:solidFill>
                <a:schemeClr val="folHlink"/>
              </a:solidFill>
            </a:endParaRPr>
          </a:p>
        </p:txBody>
      </p:sp>
      <p:sp>
        <p:nvSpPr>
          <p:cNvPr id="4099" name="WordArt 3"/>
          <p:cNvSpPr>
            <a:spLocks noChangeArrowheads="1" noChangeShapeType="1" noTextEdit="1"/>
          </p:cNvSpPr>
          <p:nvPr/>
        </p:nvSpPr>
        <p:spPr bwMode="auto">
          <a:xfrm>
            <a:off x="1908175" y="2636838"/>
            <a:ext cx="5326063" cy="1635125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cs-CZ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/>
              </a:rPr>
              <a:t>NEW ZEALAND</a:t>
            </a:r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0" y="333375"/>
            <a:ext cx="9144000" cy="5976938"/>
          </a:xfrm>
          <a:custGeom>
            <a:avLst/>
            <a:gdLst>
              <a:gd name="T0" fmla="*/ 0 w 33045"/>
              <a:gd name="T1" fmla="*/ 2147483647 h 21600"/>
              <a:gd name="T2" fmla="*/ 2147483647 w 33045"/>
              <a:gd name="T3" fmla="*/ 2147483647 h 21600"/>
              <a:gd name="T4" fmla="*/ 2147483647 w 33045"/>
              <a:gd name="T5" fmla="*/ 2147483647 h 21600"/>
              <a:gd name="T6" fmla="*/ 2147483647 w 33045"/>
              <a:gd name="T7" fmla="*/ 2147483647 h 21600"/>
              <a:gd name="T8" fmla="*/ 2147483647 w 33045"/>
              <a:gd name="T9" fmla="*/ 2147483647 h 21600"/>
              <a:gd name="T10" fmla="*/ 2147483647 w 33045"/>
              <a:gd name="T11" fmla="*/ 2147483647 h 21600"/>
              <a:gd name="T12" fmla="*/ 2147483647 w 33045"/>
              <a:gd name="T13" fmla="*/ 0 h 21600"/>
              <a:gd name="T14" fmla="*/ 2147483647 w 33045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8261 w 33045"/>
              <a:gd name="T25" fmla="*/ 5400 h 21600"/>
              <a:gd name="T26" fmla="*/ 24784 w 33045"/>
              <a:gd name="T27" fmla="*/ 162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3045" h="21600">
                <a:moveTo>
                  <a:pt x="0" y="0"/>
                </a:moveTo>
                <a:lnTo>
                  <a:pt x="0" y="21600"/>
                </a:lnTo>
                <a:lnTo>
                  <a:pt x="33045" y="21600"/>
                </a:lnTo>
                <a:lnTo>
                  <a:pt x="33045" y="0"/>
                </a:lnTo>
                <a:close/>
                <a:moveTo>
                  <a:pt x="5400" y="5400"/>
                </a:moveTo>
                <a:lnTo>
                  <a:pt x="5400" y="16200"/>
                </a:lnTo>
                <a:lnTo>
                  <a:pt x="27645" y="16200"/>
                </a:lnTo>
                <a:lnTo>
                  <a:pt x="27645" y="5400"/>
                </a:lnTo>
                <a:close/>
              </a:path>
            </a:pathLst>
          </a:custGeom>
          <a:solidFill>
            <a:srgbClr val="D8ECB3"/>
          </a:solidFill>
          <a:ln w="9525">
            <a:round/>
            <a:headEnd/>
            <a:tailEnd/>
          </a:ln>
          <a:scene3d>
            <a:camera prst="legacyPerspectiveFront"/>
            <a:lightRig rig="legacyFlat2" dir="t"/>
          </a:scene3d>
          <a:sp3d extrusionH="887400" prstMaterial="legacyMatte">
            <a:bevelT w="13500" h="13500" prst="angle"/>
            <a:bevelB w="13500" h="13500" prst="angle"/>
            <a:extrusionClr>
              <a:srgbClr val="D8ECB3"/>
            </a:extrusionClr>
          </a:sp3d>
        </p:spPr>
        <p:txBody>
          <a:bodyPr>
            <a:flatTx/>
          </a:bodyPr>
          <a:lstStyle/>
          <a:p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chemeClr val="folHlink"/>
                </a:solidFill>
              </a:rPr>
              <a:t>Geography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484313"/>
            <a:ext cx="4691062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000" smtClean="0"/>
              <a:t>Obr. 1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There is nowhere more than 130 km from the sea.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It is the same size as GB but the population is only 4.1 mil people.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It has mild weather (the hottest months are December – February, the coldest ones are June – August)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The warmest part is the North Island.                                 </a:t>
            </a:r>
            <a:r>
              <a:rPr lang="cs-CZ" sz="1000" smtClean="0"/>
              <a:t>Obr. 2</a:t>
            </a:r>
            <a:endParaRPr lang="cs-CZ" sz="2400" smtClean="0"/>
          </a:p>
        </p:txBody>
      </p:sp>
      <p:pic>
        <p:nvPicPr>
          <p:cNvPr id="5124" name="Picture 5" descr="125px-Flag_of_New_Zealand">
            <a:hlinkClick r:id="rId3" tooltip="Flag of New Zealand"/>
          </p:cNvPr>
          <p:cNvPicPr>
            <a:picLocks noChangeAspect="1" noChangeArrowheads="1"/>
          </p:cNvPicPr>
          <p:nvPr>
            <p:ph sz="quarter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1116013" y="349250"/>
            <a:ext cx="1871662" cy="942975"/>
          </a:xfrm>
        </p:spPr>
      </p:pic>
      <p:pic>
        <p:nvPicPr>
          <p:cNvPr id="5125" name="Picture 8" descr="Map of New Zealand, with cities labelled.">
            <a:hlinkClick r:id="rId5" tooltip="Cities of New Zealand"/>
          </p:cNvPr>
          <p:cNvPicPr>
            <a:picLocks noChangeAspect="1" noChangeArrowheads="1"/>
          </p:cNvPicPr>
          <p:nvPr>
            <p:ph sz="quarter" idx="3"/>
          </p:nvPr>
        </p:nvPicPr>
        <p:blipFill>
          <a:blip r:embed="rId6" cstate="print"/>
          <a:srcRect/>
          <a:stretch>
            <a:fillRect/>
          </a:stretch>
        </p:blipFill>
        <p:spPr>
          <a:xfrm>
            <a:off x="5249863" y="1628775"/>
            <a:ext cx="3152775" cy="4040188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chemeClr val="folHlink"/>
                </a:solidFill>
              </a:rPr>
              <a:t>Geography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268413"/>
            <a:ext cx="7343775" cy="3960812"/>
          </a:xfrm>
        </p:spPr>
        <p:txBody>
          <a:bodyPr/>
          <a:lstStyle/>
          <a:p>
            <a:pPr eaLnBrk="1" hangingPunct="1"/>
            <a:r>
              <a:rPr lang="cs-CZ" sz="2800" dirty="0" err="1" smtClean="0"/>
              <a:t>There</a:t>
            </a:r>
            <a:r>
              <a:rPr lang="cs-CZ" sz="2800" dirty="0" smtClean="0"/>
              <a:t> are 3 </a:t>
            </a:r>
            <a:r>
              <a:rPr lang="cs-CZ" sz="2800" dirty="0" err="1" smtClean="0"/>
              <a:t>high</a:t>
            </a:r>
            <a:r>
              <a:rPr lang="cs-CZ" sz="2800" dirty="0" smtClean="0"/>
              <a:t> </a:t>
            </a:r>
            <a:r>
              <a:rPr lang="cs-CZ" sz="2800" dirty="0" err="1" smtClean="0"/>
              <a:t>volcanos</a:t>
            </a:r>
            <a:r>
              <a:rPr lang="cs-CZ" sz="2800" dirty="0" smtClean="0"/>
              <a:t> – </a:t>
            </a:r>
            <a:r>
              <a:rPr lang="cs-CZ" sz="2800" dirty="0" err="1" smtClean="0"/>
              <a:t>Ruapehu</a:t>
            </a:r>
            <a:r>
              <a:rPr lang="cs-CZ" sz="2800" dirty="0" smtClean="0"/>
              <a:t>, </a:t>
            </a:r>
            <a:r>
              <a:rPr lang="cs-CZ" sz="2800" dirty="0" err="1" smtClean="0"/>
              <a:t>Ngauruhoe</a:t>
            </a:r>
            <a:r>
              <a:rPr lang="cs-CZ" sz="2800" dirty="0" smtClean="0"/>
              <a:t>, </a:t>
            </a:r>
            <a:r>
              <a:rPr lang="cs-CZ" sz="2800" dirty="0" err="1" smtClean="0"/>
              <a:t>and</a:t>
            </a:r>
            <a:r>
              <a:rPr lang="cs-CZ" sz="2800" dirty="0" smtClean="0"/>
              <a:t> </a:t>
            </a:r>
            <a:r>
              <a:rPr lang="cs-CZ" sz="2800" dirty="0" err="1" smtClean="0"/>
              <a:t>Tongariro</a:t>
            </a:r>
            <a:r>
              <a:rPr lang="cs-CZ" sz="2800" dirty="0" smtClean="0"/>
              <a:t> (</a:t>
            </a:r>
            <a:r>
              <a:rPr lang="cs-CZ" sz="2800" dirty="0" err="1" smtClean="0"/>
              <a:t>active</a:t>
            </a:r>
            <a:r>
              <a:rPr lang="cs-CZ" sz="2800" dirty="0" smtClean="0"/>
              <a:t> in 1996 </a:t>
            </a:r>
            <a:r>
              <a:rPr lang="cs-CZ" sz="2800" dirty="0" err="1" smtClean="0"/>
              <a:t>and</a:t>
            </a:r>
            <a:r>
              <a:rPr lang="cs-CZ" sz="2800" dirty="0" smtClean="0"/>
              <a:t> 2006).</a:t>
            </a:r>
          </a:p>
          <a:p>
            <a:pPr eaLnBrk="1" hangingPunct="1"/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biggest</a:t>
            </a:r>
            <a:r>
              <a:rPr lang="cs-CZ" sz="2800" dirty="0" smtClean="0"/>
              <a:t> </a:t>
            </a:r>
            <a:r>
              <a:rPr lang="cs-CZ" sz="2800" dirty="0" err="1" smtClean="0"/>
              <a:t>river</a:t>
            </a:r>
            <a:r>
              <a:rPr lang="cs-CZ" sz="2800" dirty="0" smtClean="0"/>
              <a:t> </a:t>
            </a:r>
            <a:r>
              <a:rPr lang="cs-CZ" sz="2800" dirty="0" err="1" smtClean="0"/>
              <a:t>is</a:t>
            </a:r>
            <a:r>
              <a:rPr lang="cs-CZ" sz="2800" dirty="0" smtClean="0"/>
              <a:t> </a:t>
            </a:r>
            <a:r>
              <a:rPr lang="cs-CZ" sz="2800" dirty="0" err="1" smtClean="0"/>
              <a:t>Waikato</a:t>
            </a:r>
            <a:r>
              <a:rPr lang="cs-CZ" sz="2800" dirty="0" smtClean="0"/>
              <a:t> </a:t>
            </a:r>
            <a:r>
              <a:rPr lang="cs-CZ" sz="2800" dirty="0" err="1" smtClean="0"/>
              <a:t>which</a:t>
            </a:r>
            <a:r>
              <a:rPr lang="cs-CZ" sz="2800" dirty="0" smtClean="0"/>
              <a:t> </a:t>
            </a:r>
            <a:r>
              <a:rPr lang="cs-CZ" sz="2800" dirty="0" err="1" smtClean="0"/>
              <a:t>makes</a:t>
            </a:r>
            <a:r>
              <a:rPr lang="cs-CZ" sz="2800" dirty="0" smtClean="0"/>
              <a:t> </a:t>
            </a:r>
            <a:r>
              <a:rPr lang="cs-CZ" sz="2800" dirty="0" err="1" smtClean="0"/>
              <a:t>electricity</a:t>
            </a:r>
            <a:r>
              <a:rPr lang="cs-CZ" sz="2800" dirty="0" smtClean="0"/>
              <a:t> </a:t>
            </a:r>
            <a:r>
              <a:rPr lang="cs-CZ" sz="2800" dirty="0" err="1" smtClean="0"/>
              <a:t>for</a:t>
            </a:r>
            <a:r>
              <a:rPr lang="cs-CZ" sz="2800" dirty="0" smtClean="0"/>
              <a:t> NZ.</a:t>
            </a:r>
          </a:p>
          <a:p>
            <a:pPr eaLnBrk="1" hangingPunct="1"/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Southern</a:t>
            </a:r>
            <a:r>
              <a:rPr lang="cs-CZ" sz="2800" dirty="0" smtClean="0"/>
              <a:t> </a:t>
            </a:r>
            <a:r>
              <a:rPr lang="cs-CZ" sz="2800" dirty="0" err="1" smtClean="0"/>
              <a:t>Alps</a:t>
            </a:r>
            <a:r>
              <a:rPr lang="cs-CZ" sz="2800" dirty="0" smtClean="0"/>
              <a:t> in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South</a:t>
            </a:r>
            <a:r>
              <a:rPr lang="cs-CZ" sz="2800" dirty="0" smtClean="0"/>
              <a:t> Island </a:t>
            </a:r>
            <a:r>
              <a:rPr lang="cs-CZ" sz="2800" dirty="0" err="1" smtClean="0"/>
              <a:t>have</a:t>
            </a:r>
            <a:r>
              <a:rPr lang="cs-CZ" sz="2800" dirty="0" smtClean="0"/>
              <a:t>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highest</a:t>
            </a:r>
            <a:r>
              <a:rPr lang="cs-CZ" sz="2800" dirty="0" smtClean="0"/>
              <a:t> </a:t>
            </a:r>
            <a:r>
              <a:rPr lang="cs-CZ" sz="2800" dirty="0" err="1" smtClean="0"/>
              <a:t>mountain</a:t>
            </a:r>
            <a:r>
              <a:rPr lang="cs-CZ" sz="2800" dirty="0" smtClean="0"/>
              <a:t> </a:t>
            </a:r>
            <a:r>
              <a:rPr lang="cs-CZ" sz="2800" dirty="0" err="1" smtClean="0"/>
              <a:t>Aoraki</a:t>
            </a:r>
            <a:r>
              <a:rPr lang="cs-CZ" sz="2800" dirty="0" smtClean="0"/>
              <a:t> Mount </a:t>
            </a:r>
            <a:r>
              <a:rPr lang="cs-CZ" sz="2800" dirty="0" err="1" smtClean="0"/>
              <a:t>Cook</a:t>
            </a:r>
            <a:r>
              <a:rPr lang="cs-CZ" sz="2800" dirty="0" smtClean="0"/>
              <a:t> (</a:t>
            </a:r>
            <a:r>
              <a:rPr lang="cs-CZ" sz="2800" dirty="0" smtClean="0"/>
              <a:t>3,754 </a:t>
            </a:r>
            <a:r>
              <a:rPr lang="cs-CZ" sz="2800" dirty="0" smtClean="0"/>
              <a:t>m).           </a:t>
            </a:r>
            <a:r>
              <a:rPr lang="cs-CZ" sz="1000" dirty="0" smtClean="0"/>
              <a:t>obr. 3</a:t>
            </a:r>
            <a:endParaRPr lang="cs-CZ" sz="2800" dirty="0" smtClean="0"/>
          </a:p>
        </p:txBody>
      </p:sp>
      <p:pic>
        <p:nvPicPr>
          <p:cNvPr id="6148" name="Picture 5" descr="220px-Tasman_Valley_-_Aoraki_Mount_Cook_-_Canterbury">
            <a:hlinkClick r:id="rId3"/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284663" y="4581525"/>
            <a:ext cx="2794000" cy="208915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chemeClr val="folHlink"/>
                </a:solidFill>
              </a:rPr>
              <a:t>History </a:t>
            </a:r>
            <a:r>
              <a:rPr lang="cs-CZ" sz="1000" smtClean="0">
                <a:solidFill>
                  <a:schemeClr val="tx1"/>
                </a:solidFill>
              </a:rPr>
              <a:t>obr. 4</a:t>
            </a:r>
            <a:endParaRPr lang="cs-CZ" smtClean="0">
              <a:solidFill>
                <a:schemeClr val="folHlink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2133600"/>
            <a:ext cx="8075612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800" smtClean="0"/>
              <a:t>The first inhabitants were Maori (they came to NZ 1,000 years ago).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They called NZ Aotearoa – the land of the long white cloud.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In 1642 the Dutch sailor Abel Tasman visited NZ and called it Zeeland.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In 1840 Captain William Hobsow wrote the Treaty of Waitangi. It said the Queen Victora became the Queen of NZ.</a:t>
            </a:r>
          </a:p>
        </p:txBody>
      </p:sp>
      <p:pic>
        <p:nvPicPr>
          <p:cNvPr id="7172" name="Picture 5" descr="Abel Tasman">
            <a:hlinkClick r:id="rId3"/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6084888" y="333375"/>
            <a:ext cx="2057400" cy="1692275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chemeClr val="folHlink"/>
                </a:solidFill>
              </a:rPr>
              <a:t>History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In 1863 </a:t>
            </a:r>
            <a:r>
              <a:rPr lang="cs-CZ" dirty="0" err="1" smtClean="0"/>
              <a:t>gold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found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South</a:t>
            </a:r>
            <a:r>
              <a:rPr lang="cs-CZ" dirty="0" smtClean="0"/>
              <a:t> Island – many </a:t>
            </a:r>
            <a:r>
              <a:rPr lang="cs-CZ" dirty="0" err="1" smtClean="0"/>
              <a:t>people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Britain</a:t>
            </a:r>
            <a:r>
              <a:rPr lang="cs-CZ" dirty="0" smtClean="0"/>
              <a:t> </a:t>
            </a:r>
            <a:r>
              <a:rPr lang="cs-CZ" dirty="0" err="1" smtClean="0"/>
              <a:t>came</a:t>
            </a:r>
            <a:r>
              <a:rPr lang="cs-CZ" dirty="0" smtClean="0"/>
              <a:t> </a:t>
            </a:r>
            <a:r>
              <a:rPr lang="cs-CZ" dirty="0" err="1" smtClean="0"/>
              <a:t>there</a:t>
            </a:r>
            <a:r>
              <a:rPr lang="cs-CZ" dirty="0" smtClean="0"/>
              <a:t>.</a:t>
            </a:r>
          </a:p>
          <a:p>
            <a:pPr eaLnBrk="1" hangingPunct="1"/>
            <a:r>
              <a:rPr lang="cs-CZ" dirty="0" smtClean="0"/>
              <a:t>In 1893 NZ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first</a:t>
            </a:r>
            <a:r>
              <a:rPr lang="cs-CZ" dirty="0" smtClean="0"/>
              <a:t> country </a:t>
            </a:r>
            <a:r>
              <a:rPr lang="cs-CZ" dirty="0" err="1" smtClean="0"/>
              <a:t>where</a:t>
            </a:r>
            <a:r>
              <a:rPr lang="cs-CZ" dirty="0" smtClean="0"/>
              <a:t> </a:t>
            </a:r>
            <a:r>
              <a:rPr lang="cs-CZ" dirty="0" err="1" smtClean="0"/>
              <a:t>women</a:t>
            </a:r>
            <a:r>
              <a:rPr lang="cs-CZ" dirty="0" smtClean="0"/>
              <a:t> </a:t>
            </a:r>
            <a:r>
              <a:rPr lang="cs-CZ" dirty="0" err="1" smtClean="0"/>
              <a:t>could</a:t>
            </a:r>
            <a:r>
              <a:rPr lang="cs-CZ" dirty="0" smtClean="0"/>
              <a:t> </a:t>
            </a:r>
            <a:r>
              <a:rPr lang="cs-CZ" dirty="0" err="1" smtClean="0"/>
              <a:t>vote</a:t>
            </a:r>
            <a:r>
              <a:rPr lang="cs-CZ" dirty="0" smtClean="0"/>
              <a:t>.</a:t>
            </a:r>
          </a:p>
          <a:p>
            <a:pPr eaLnBrk="1" hangingPunct="1"/>
            <a:r>
              <a:rPr lang="cs-CZ" dirty="0" smtClean="0"/>
              <a:t>In 1930s </a:t>
            </a:r>
            <a:r>
              <a:rPr lang="cs-CZ" dirty="0" err="1" smtClean="0"/>
              <a:t>schools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hospitals</a:t>
            </a:r>
            <a:r>
              <a:rPr lang="cs-CZ" dirty="0" smtClean="0"/>
              <a:t> </a:t>
            </a:r>
            <a:r>
              <a:rPr lang="cs-CZ" dirty="0" err="1" smtClean="0"/>
              <a:t>started</a:t>
            </a:r>
            <a:r>
              <a:rPr lang="cs-CZ" dirty="0" smtClean="0"/>
              <a:t> to </a:t>
            </a:r>
            <a:r>
              <a:rPr lang="cs-CZ" dirty="0" err="1" smtClean="0"/>
              <a:t>be</a:t>
            </a:r>
            <a:r>
              <a:rPr lang="cs-CZ" dirty="0" smtClean="0"/>
              <a:t> free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all</a:t>
            </a:r>
            <a:r>
              <a:rPr lang="cs-CZ" dirty="0" smtClean="0"/>
              <a:t> </a:t>
            </a:r>
            <a:r>
              <a:rPr lang="cs-CZ" dirty="0" err="1" smtClean="0"/>
              <a:t>people</a:t>
            </a:r>
            <a:r>
              <a:rPr lang="cs-CZ" dirty="0" smtClean="0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chemeClr val="folHlink"/>
                </a:solidFill>
              </a:rPr>
              <a:t>Maori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5627688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000" smtClean="0"/>
              <a:t>They are tall people with brown skin and black hair.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smtClean="0"/>
              <a:t>Their population was originally 100,000 – 150,000 people.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smtClean="0"/>
              <a:t>They used to live in wooden houses, caught birds and fish, and grew sweet potatoes.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smtClean="0"/>
              <a:t>They are excellent singers and dancers.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smtClean="0"/>
              <a:t>Many of them died when the British fought with them because of the land (the population dropped to 50,000 people).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smtClean="0"/>
              <a:t>Nowadays 15% of population are Maori, they have worse living conditions than other    </a:t>
            </a:r>
            <a:r>
              <a:rPr lang="cs-CZ" sz="1000" smtClean="0"/>
              <a:t>obr. 5</a:t>
            </a:r>
            <a:r>
              <a:rPr lang="cs-CZ" sz="2000" smtClean="0"/>
              <a:t>   inhabitants.</a:t>
            </a:r>
          </a:p>
        </p:txBody>
      </p:sp>
      <p:pic>
        <p:nvPicPr>
          <p:cNvPr id="9220" name="Picture 8" descr="220px-Hinepare">
            <a:hlinkClick r:id="rId3"/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6227763" y="1557338"/>
            <a:ext cx="2794000" cy="35941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chemeClr val="folHlink"/>
                </a:solidFill>
              </a:rPr>
              <a:t>Wonders of New Zealand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sz="2800" smtClean="0"/>
              <a:t>Volcanos of Auckland´s hills – </a:t>
            </a:r>
            <a:r>
              <a:rPr lang="cs-CZ" sz="2800" smtClean="0">
                <a:solidFill>
                  <a:schemeClr val="folHlink"/>
                </a:solidFill>
              </a:rPr>
              <a:t>Rangitoto</a:t>
            </a:r>
            <a:r>
              <a:rPr lang="cs-CZ" sz="2800" smtClean="0"/>
              <a:t> is the youngest – only 600 years old.</a:t>
            </a:r>
          </a:p>
          <a:p>
            <a:pPr eaLnBrk="1" hangingPunct="1">
              <a:buFontTx/>
              <a:buNone/>
            </a:pPr>
            <a:r>
              <a:rPr lang="cs-CZ" sz="2800" smtClean="0">
                <a:solidFill>
                  <a:schemeClr val="folHlink"/>
                </a:solidFill>
              </a:rPr>
              <a:t>Rotorua</a:t>
            </a:r>
            <a:r>
              <a:rPr lang="cs-CZ" sz="2800" smtClean="0"/>
              <a:t> – a city in the centre of the North Island where the air smells like eggs and hot water </a:t>
            </a:r>
            <a:r>
              <a:rPr lang="cs-CZ" sz="1000" smtClean="0"/>
              <a:t>obr.6 </a:t>
            </a:r>
            <a:r>
              <a:rPr lang="cs-CZ" sz="2800" smtClean="0"/>
              <a:t>expodes from the ground.</a:t>
            </a:r>
          </a:p>
          <a:p>
            <a:pPr eaLnBrk="1" hangingPunct="1">
              <a:buFontTx/>
              <a:buNone/>
            </a:pPr>
            <a:endParaRPr lang="cs-CZ" sz="2800" smtClean="0"/>
          </a:p>
          <a:p>
            <a:pPr eaLnBrk="1" hangingPunct="1">
              <a:buFontTx/>
              <a:buNone/>
            </a:pPr>
            <a:endParaRPr lang="cs-CZ" sz="2800" smtClean="0"/>
          </a:p>
          <a:p>
            <a:pPr eaLnBrk="1" hangingPunct="1">
              <a:buFontTx/>
              <a:buNone/>
            </a:pPr>
            <a:r>
              <a:rPr lang="cs-CZ" sz="2800" smtClean="0">
                <a:solidFill>
                  <a:schemeClr val="folHlink"/>
                </a:solidFill>
              </a:rPr>
              <a:t>Waitomo Caves</a:t>
            </a:r>
            <a:r>
              <a:rPr lang="cs-CZ" sz="2800" smtClean="0"/>
              <a:t> – can be </a:t>
            </a:r>
          </a:p>
          <a:p>
            <a:pPr eaLnBrk="1" hangingPunct="1">
              <a:buFontTx/>
              <a:buNone/>
            </a:pPr>
            <a:r>
              <a:rPr lang="cs-CZ" sz="2800" smtClean="0"/>
              <a:t>visited by boat and </a:t>
            </a:r>
          </a:p>
          <a:p>
            <a:pPr eaLnBrk="1" hangingPunct="1">
              <a:buFontTx/>
              <a:buNone/>
            </a:pPr>
            <a:r>
              <a:rPr lang="cs-CZ" sz="2800" smtClean="0"/>
              <a:t>flies lit the ceiling there.    </a:t>
            </a:r>
            <a:r>
              <a:rPr lang="cs-CZ" sz="1000" smtClean="0"/>
              <a:t>obr.7</a:t>
            </a:r>
            <a:endParaRPr lang="cs-CZ" sz="2800" smtClean="0"/>
          </a:p>
          <a:p>
            <a:pPr eaLnBrk="1" hangingPunct="1">
              <a:buFontTx/>
              <a:buNone/>
            </a:pPr>
            <a:endParaRPr lang="cs-CZ" sz="2800" smtClean="0"/>
          </a:p>
          <a:p>
            <a:pPr eaLnBrk="1" hangingPunct="1">
              <a:buFontTx/>
              <a:buNone/>
            </a:pPr>
            <a:endParaRPr lang="cs-CZ" sz="2800" smtClean="0"/>
          </a:p>
        </p:txBody>
      </p:sp>
      <p:pic>
        <p:nvPicPr>
          <p:cNvPr id="10244" name="Picture 5" descr="240px-Rotorua_museum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263" y="3141663"/>
            <a:ext cx="3816350" cy="154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7" descr="220px-Waitomo_Cave_Entrance_n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08625" y="5013325"/>
            <a:ext cx="2519363" cy="167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1173</Words>
  <Application>Microsoft Office PowerPoint</Application>
  <PresentationFormat>Předvádění na obrazovce (4:3)</PresentationFormat>
  <Paragraphs>168</Paragraphs>
  <Slides>18</Slides>
  <Notes>17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Calibri</vt:lpstr>
      <vt:lpstr>Times New Roman</vt:lpstr>
      <vt:lpstr>Výchozí návrh</vt:lpstr>
      <vt:lpstr>Snímek 1</vt:lpstr>
      <vt:lpstr>Metodický list</vt:lpstr>
      <vt:lpstr> </vt:lpstr>
      <vt:lpstr>Geography</vt:lpstr>
      <vt:lpstr>Geography</vt:lpstr>
      <vt:lpstr>History obr. 4</vt:lpstr>
      <vt:lpstr>History</vt:lpstr>
      <vt:lpstr>Maori</vt:lpstr>
      <vt:lpstr>Wonders of New Zealand</vt:lpstr>
      <vt:lpstr>Wonders of New Zealand</vt:lpstr>
      <vt:lpstr>Agriculture</vt:lpstr>
      <vt:lpstr>Free time and sports</vt:lpstr>
      <vt:lpstr>Animals, birds, and plants</vt:lpstr>
      <vt:lpstr>Snímek 14</vt:lpstr>
      <vt:lpstr>Snímek 15</vt:lpstr>
      <vt:lpstr>Snímek 16</vt:lpstr>
      <vt:lpstr>Snímek 17</vt:lpstr>
      <vt:lpstr>Citace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ZEALAND </dc:title>
  <dc:creator>Petra Bruková</dc:creator>
  <cp:lastModifiedBy>Valued Acer Customer</cp:lastModifiedBy>
  <cp:revision>20</cp:revision>
  <dcterms:created xsi:type="dcterms:W3CDTF">2014-01-15T12:51:56Z</dcterms:created>
  <dcterms:modified xsi:type="dcterms:W3CDTF">2014-01-23T16:29:41Z</dcterms:modified>
</cp:coreProperties>
</file>