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60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163" autoAdjust="0"/>
  </p:normalViewPr>
  <p:slideViewPr>
    <p:cSldViewPr>
      <p:cViewPr varScale="1">
        <p:scale>
          <a:sx n="86" d="100"/>
          <a:sy n="86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A2023A-A59B-40DF-ABB2-7DAA80BE02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35304D-C001-44AB-B642-ACDAD85CCD33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1843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98B5B3-A727-4DAD-B643-A8F824CB5A11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3686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1BD5D-EEFC-4FBE-87D0-C78A2EF639AE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048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EBB9AE-CFDD-425B-AD37-28BCFB443F00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253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993AA-677C-400F-BEBC-A61E048943D0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457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B260B-01E9-44CA-812B-92209FB12923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662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C67E2-D6C9-43BD-8A4A-A0A92278647A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2867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EDEB6D-AE16-4DFE-A796-59E4E0898E15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3072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55750C-C430-4F4C-BD6E-60DE710AEE43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3277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A9DF7-C6F5-485B-8AC7-58002DB2FA11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34818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002D1-7C9E-4D5F-9575-16836F87E6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FF916-BD2C-429F-A01B-31060CADC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2FAAC-7752-45DF-8CFA-D6D38F0C0B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D312A-62B2-468B-8E9F-E4A33053CF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70A22-5231-49DF-B9AC-42A5B608F4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9C539-24EF-44B9-991D-5CAB031A16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7506F-95B8-45C4-B598-EE9255A500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2EB07-14E6-4680-B3C2-7C9DDA1D23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EBC57-0216-4E15-BB8D-7C6498A413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E842C-E3BA-4EE6-9F82-B40CC2B40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42D0D-33FF-4BCF-9B32-DDE9C955FB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32A8B-F9A1-4B19-9D54-64EAFEDD00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89B84-5E1E-48B1-B081-C7204CB024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D5A98B-BC88-41F8-8EA3-FC084909E6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Trooping_the_Colour" TargetMode="External"/><Relationship Id="rId3" Type="http://schemas.openxmlformats.org/officeDocument/2006/relationships/hyperlink" Target="http://upload.wikimedia.org/wikipedia/commons/thumb/d/dc/Typhoon_f2_zj910_arp.jpg/180px-Typhoon_f2_zj910_arp.jpg" TargetMode="External"/><Relationship Id="rId7" Type="http://schemas.openxmlformats.org/officeDocument/2006/relationships/hyperlink" Target="http://upload.wikimedia.org/wikipedia/commons/thumb/2/2f/King's_Troop,_Royal_Horse_Artillery.JPG/220px-King's_Troop,_Royal_Horse_Artillery.J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2/24/Band_Trooping_the_Colour,_16th_June_2007.jpg/220px-Band_Trooping_the_Colour,_16th_June_2007.jpg" TargetMode="External"/><Relationship Id="rId5" Type="http://schemas.openxmlformats.org/officeDocument/2006/relationships/hyperlink" Target="http://upload.wikimedia.org/wikipedia/commons/thumb/7/73/Duchesses'_carriage.JPG/220px-Duchesses'_carriage.JPG" TargetMode="External"/><Relationship Id="rId4" Type="http://schemas.openxmlformats.org/officeDocument/2006/relationships/hyperlink" Target="http://upload.wikimedia.org/wikipedia/commons/thumb/8/81/Soldiers_Trooping_the_Colour,_16th_June_2007.jpg/220px-Soldiers_Trooping_the_Colour,_16th_June_2007.jpg" TargetMode="External"/><Relationship Id="rId9" Type="http://schemas.openxmlformats.org/officeDocument/2006/relationships/hyperlink" Target="http://upload.wikimedia.org/wikipedia/commons/thumb/5/50/Trooping_the_Colour,_Saturday_June_16th_2007.jpg/220px-Trooping_the_Colour,_Saturday_June_16th_2007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King's_Troop,_Royal_Horse_Artillery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oldiers_Trooping_the_Colour,_16th_June_2007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hyperlink" Target="http://en.wikipedia.org/wiki/File:Trooping_the_Colour_form_march_past.JPG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Duchesses'_carriage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hyperlink" Target="http://en.wikipedia.org/wiki/File:Band_Trooping_the_Colour,_16th_June_2007.jpg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ritish_Royal_family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hyperlink" Target="http://en.wikipedia.org/wiki/File:Trooping_the_Colour,_Saturday_June_16th_2007.jpg" TargetMode="Externa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0" y="225425"/>
            <a:ext cx="91440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>
                <a:latin typeface="Calibri" pitchFamily="34" charset="0"/>
              </a:rPr>
              <a:t>				</a:t>
            </a:r>
            <a:r>
              <a:rPr lang="cs-CZ"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>
                <a:latin typeface="Calibri" pitchFamily="34" charset="0"/>
              </a:rPr>
              <a:t>VY_32_INOVACE_P1_</a:t>
            </a:r>
            <a:r>
              <a:rPr lang="cs-CZ" sz="1600"/>
              <a:t>2.6</a:t>
            </a:r>
          </a:p>
          <a:p>
            <a:pPr algn="ctr"/>
            <a:r>
              <a:rPr lang="cs-CZ" b="1">
                <a:latin typeface="Calibri" pitchFamily="34" charset="0"/>
              </a:rPr>
              <a:t>Tematická oblast: Festivals and Celebrations</a:t>
            </a:r>
          </a:p>
          <a:p>
            <a:pPr algn="ctr"/>
            <a:r>
              <a:rPr lang="cs-CZ" sz="3200" b="1">
                <a:latin typeface="Calibri" pitchFamily="34" charset="0"/>
              </a:rPr>
              <a:t>TROOPING THE COLOUR</a:t>
            </a:r>
            <a:endParaRPr lang="cs-CZ" sz="3200">
              <a:latin typeface="Calibri" pitchFamily="34" charset="0"/>
            </a:endParaRPr>
          </a:p>
          <a:p>
            <a:pPr algn="ctr"/>
            <a:r>
              <a:rPr lang="cs-CZ">
                <a:cs typeface="Times New Roman" pitchFamily="18" charset="0"/>
              </a:rPr>
              <a:t>Typ: DUM - kombinovaný</a:t>
            </a:r>
          </a:p>
          <a:p>
            <a:r>
              <a:rPr lang="cs-CZ">
                <a:cs typeface="Times New Roman" pitchFamily="18" charset="0"/>
              </a:rPr>
              <a:t>				Předmět: AJ</a:t>
            </a:r>
            <a:endParaRPr lang="cs-CZ">
              <a:solidFill>
                <a:srgbClr val="00B0F0"/>
              </a:solidFill>
              <a:cs typeface="Times New Roman" pitchFamily="18" charset="0"/>
            </a:endParaRPr>
          </a:p>
          <a:p>
            <a:r>
              <a:rPr lang="cs-CZ">
                <a:solidFill>
                  <a:srgbClr val="00B0F0"/>
                </a:solidFill>
                <a:cs typeface="Times New Roman" pitchFamily="18" charset="0"/>
              </a:rPr>
              <a:t>                                                          </a:t>
            </a:r>
            <a:r>
              <a:rPr lang="cs-CZ">
                <a:cs typeface="Times New Roman" pitchFamily="18" charset="0"/>
              </a:rPr>
              <a:t>Ročník: 4. r. (6leté), 2. r. (4leté)</a:t>
            </a:r>
          </a:p>
          <a:p>
            <a:pPr algn="ctr"/>
            <a:endParaRPr lang="cs-CZ"/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2857500" y="5000625"/>
            <a:ext cx="3489325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>
              <a:cs typeface="Times New Roman" pitchFamily="18" charset="0"/>
            </a:endParaRPr>
          </a:p>
          <a:p>
            <a:pPr algn="ctr"/>
            <a:r>
              <a:rPr lang="cs-CZ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>
              <a:cs typeface="Times New Roman" pitchFamily="18" charset="0"/>
            </a:endParaRPr>
          </a:p>
          <a:p>
            <a:r>
              <a:rPr lang="cs-CZ" sz="1000">
                <a:latin typeface="Calibri" pitchFamily="34" charset="0"/>
                <a:cs typeface="Times New Roman" pitchFamily="18" charset="0"/>
              </a:rPr>
              <a:t>	  CZ.1.07/1.5.00/34.0296</a:t>
            </a:r>
          </a:p>
          <a:p>
            <a:pPr algn="ctr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>
              <a:cs typeface="Times New Roman" pitchFamily="18" charset="0"/>
            </a:endParaRPr>
          </a:p>
          <a:p>
            <a:pPr algn="ctr"/>
            <a:r>
              <a:rPr lang="cs-CZ" sz="2100" b="1">
                <a:cs typeface="Times New Roman" pitchFamily="18" charset="0"/>
              </a:rPr>
              <a:t>Mgr. Petra Bruková</a:t>
            </a:r>
            <a:endParaRPr lang="cs-CZ" sz="800">
              <a:cs typeface="Times New Roman" pitchFamily="18" charset="0"/>
            </a:endParaRPr>
          </a:p>
          <a:p>
            <a:pPr algn="ctr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/>
            <a:r>
              <a:rPr lang="cs-CZ" sz="1400">
                <a:solidFill>
                  <a:srgbClr val="000000"/>
                </a:solidFill>
                <a:cs typeface="Times New Roman" pitchFamily="18" charset="0"/>
              </a:rPr>
              <a:t>Datum vytvoření: </a:t>
            </a:r>
            <a:r>
              <a:rPr lang="cs-CZ" sz="1400" b="1">
                <a:solidFill>
                  <a:srgbClr val="000000"/>
                </a:solidFill>
                <a:cs typeface="Times New Roman" pitchFamily="18" charset="0"/>
              </a:rPr>
              <a:t>prosinec</a:t>
            </a:r>
            <a:r>
              <a:rPr lang="cs-CZ" sz="1400" b="1">
                <a:cs typeface="Times New Roman" pitchFamily="18" charset="0"/>
              </a:rPr>
              <a:t> 2012</a:t>
            </a:r>
          </a:p>
        </p:txBody>
      </p:sp>
      <p:pic>
        <p:nvPicPr>
          <p:cNvPr id="16387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8" y="2857500"/>
            <a:ext cx="2770187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OPVK_ver_zakladni_logolink_RGB_c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Řešení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>
                <a:solidFill>
                  <a:srgbClr val="FF0000"/>
                </a:solidFill>
              </a:rPr>
              <a:t>Answer the questions.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cs-CZ" sz="2800" smtClean="0"/>
              <a:t>It takes place in June every year.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cs-CZ" sz="2800" smtClean="0"/>
              <a:t>Because of the weather.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cs-CZ" sz="2800" smtClean="0"/>
              <a:t>The Queen, the Royal Troops and RAF.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cs-CZ" sz="2800" smtClean="0"/>
              <a:t>She makes the Inspection, takes the Royal Salute and watches a RAF flypast.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cs-CZ" sz="2800" smtClean="0"/>
              <a:t>It finishes with a RAF flypast.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28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800" smtClean="0">
                <a:solidFill>
                  <a:srgbClr val="FF0000"/>
                </a:solidFill>
              </a:rPr>
              <a:t>2. Decide if the sentences are true or false.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1) F    2) F    3) F    4)T    5) 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Zdroje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AutoNum type="arabicPeriod"/>
            </a:pPr>
            <a:r>
              <a:rPr lang="cs-CZ" sz="1400" smtClean="0">
                <a:hlinkClick r:id="rId3"/>
              </a:rPr>
              <a:t>http://upload.wikimedia.org/wikipedia/commons/thumb/d/dc/Typhoon_f2_zj910_arp.jpg/180px-Typhoon_f2_zj910_arp.jpg</a:t>
            </a:r>
            <a:endParaRPr lang="cs-CZ" sz="1400" smtClean="0"/>
          </a:p>
          <a:p>
            <a:pPr eaLnBrk="1" hangingPunct="1">
              <a:buFont typeface="Arial" charset="0"/>
              <a:buAutoNum type="arabicPeriod"/>
            </a:pPr>
            <a:r>
              <a:rPr lang="cs-CZ" sz="1400" smtClean="0">
                <a:hlinkClick r:id="rId4"/>
              </a:rPr>
              <a:t>http://upload.wikimedia.org/wikipedia/commons/thumb/8/81/Soldiers_Trooping_the_Colour%2C_16th_June_2007.jpg/220px-Soldiers_Trooping_the_Colour%2C_16th_June_2007.jpg</a:t>
            </a:r>
            <a:endParaRPr lang="cs-CZ" sz="1400" smtClean="0"/>
          </a:p>
          <a:p>
            <a:pPr eaLnBrk="1" hangingPunct="1">
              <a:buFont typeface="Arial" charset="0"/>
              <a:buAutoNum type="arabicPeriod"/>
            </a:pPr>
            <a:r>
              <a:rPr lang="cs-CZ" sz="1400" smtClean="0">
                <a:hlinkClick r:id="rId5"/>
              </a:rPr>
              <a:t>http://upload.wikimedia.org/wikipedia/commons/thumb/7/73/Duchesses%27_carriage.JPG/220px-Duchesses%27_carriage.JPG</a:t>
            </a:r>
            <a:endParaRPr lang="cs-CZ" sz="1400" smtClean="0"/>
          </a:p>
          <a:p>
            <a:pPr eaLnBrk="1" hangingPunct="1">
              <a:buFont typeface="Arial" charset="0"/>
              <a:buAutoNum type="arabicPeriod"/>
            </a:pPr>
            <a:r>
              <a:rPr lang="cs-CZ" sz="1400" smtClean="0">
                <a:hlinkClick r:id="rId6"/>
              </a:rPr>
              <a:t>http://upload.wikimedia.org/wikipedia/commons/thumb/2/24/Band_Trooping_the_Colour%2C_16th_June_2007.jpg/220px-Band_Trooping_the_Colour%2C_16th_June_2007.jpg</a:t>
            </a:r>
            <a:endParaRPr lang="cs-CZ" sz="1400" smtClean="0"/>
          </a:p>
          <a:p>
            <a:pPr eaLnBrk="1" hangingPunct="1">
              <a:buFont typeface="Arial" charset="0"/>
              <a:buAutoNum type="arabicPeriod"/>
            </a:pPr>
            <a:r>
              <a:rPr lang="cs-CZ" sz="1400" smtClean="0">
                <a:hlinkClick r:id="rId7"/>
              </a:rPr>
              <a:t>http://upload.wikimedia.org/wikipedia/commons/thumb/2/2f/King%27s_Troop%2C_Royal_Horse_Artillery.JPG/220px-King%27s_Troop%2C_Royal_Horse_Artillery.JPG</a:t>
            </a:r>
            <a:endParaRPr lang="cs-CZ" sz="1400" smtClean="0"/>
          </a:p>
          <a:p>
            <a:pPr eaLnBrk="1" hangingPunct="1">
              <a:buFont typeface="Arial" charset="0"/>
              <a:buAutoNum type="arabicPeriod"/>
            </a:pPr>
            <a:r>
              <a:rPr lang="cs-CZ" sz="1400" smtClean="0">
                <a:hlinkClick r:id="rId8"/>
              </a:rPr>
              <a:t>http://en.wikipedia.org/wiki/Trooping_the_Colour</a:t>
            </a:r>
            <a:endParaRPr lang="cs-CZ" sz="1400" smtClean="0"/>
          </a:p>
          <a:p>
            <a:pPr eaLnBrk="1" hangingPunct="1">
              <a:buFont typeface="Arial" charset="0"/>
              <a:buAutoNum type="arabicPeriod"/>
            </a:pPr>
            <a:r>
              <a:rPr lang="cs-CZ" sz="1400" smtClean="0">
                <a:hlinkClick r:id="rId9"/>
              </a:rPr>
              <a:t>http://upload.wikimedia.org/wikipedia/commons/thumb/5/50/Trooping_the_Colour%2C_Saturday_June_16th_2007.jpg/220px-Trooping_the_Colour%2C_Saturday_June_16th_2007.jpg</a:t>
            </a:r>
            <a:endParaRPr lang="cs-CZ" sz="1400" smtClean="0"/>
          </a:p>
          <a:p>
            <a:pPr eaLnBrk="1" hangingPunct="1">
              <a:buFontTx/>
              <a:buNone/>
            </a:pPr>
            <a:r>
              <a:rPr lang="cs-CZ" sz="1400" smtClean="0"/>
              <a:t>Zdroj textu - archiv autora</a:t>
            </a:r>
          </a:p>
          <a:p>
            <a:pPr eaLnBrk="1" hangingPunct="1">
              <a:buFontTx/>
              <a:buNone/>
            </a:pPr>
            <a:endParaRPr lang="cs-CZ" sz="1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229600" cy="6654800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TROOPING THE COLOUR</a:t>
            </a:r>
          </a:p>
        </p:txBody>
      </p:sp>
      <p:pic>
        <p:nvPicPr>
          <p:cNvPr id="17410" name="Picture 3" descr="MC900027177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Metodický list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    DUM seznamuje studenty se základními informacemi     o svátku Trooping the Colour formou prezentace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    DUM procvičuje získané vědomosti pomocí cvičení         v závěru prezentace. Součástí DUM je i řešení cvičení. Snímky se mohou využít k souvislému vypravování.  Obrázky slouží k popisu a zdůvodnění jejich souvislosti se státním svátkem.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    Inovativnost materiálu spočívá ve využití ICT techniky.</a:t>
            </a:r>
            <a:endParaRPr lang="cs-CZ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b="1" smtClean="0"/>
              <a:t>    Klíčová slova: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    Trooping the Colour, the parade route, the Queen´s Official Birthday, the Inspection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History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268413"/>
            <a:ext cx="8002588" cy="4321175"/>
          </a:xfrm>
        </p:spPr>
        <p:txBody>
          <a:bodyPr/>
          <a:lstStyle/>
          <a:p>
            <a:pPr eaLnBrk="1" hangingPunct="1"/>
            <a:r>
              <a:rPr lang="cs-CZ" sz="2800" smtClean="0"/>
              <a:t>it d</a:t>
            </a:r>
            <a:r>
              <a:rPr lang="en-US" sz="2800" smtClean="0"/>
              <a:t>ates back to 17th century</a:t>
            </a:r>
            <a:r>
              <a:rPr lang="cs-CZ" sz="2800" smtClean="0"/>
              <a:t>,</a:t>
            </a:r>
          </a:p>
          <a:p>
            <a:pPr eaLnBrk="1" hangingPunct="1"/>
            <a:r>
              <a:rPr lang="cs-CZ" sz="2800" smtClean="0"/>
              <a:t>it was used before battles,</a:t>
            </a:r>
          </a:p>
          <a:p>
            <a:pPr eaLnBrk="1" hangingPunct="1"/>
            <a:r>
              <a:rPr lang="cs-CZ" sz="2800" smtClean="0"/>
              <a:t>an annual event since 18th century,</a:t>
            </a:r>
          </a:p>
          <a:p>
            <a:pPr eaLnBrk="1" hangingPunct="1"/>
            <a:r>
              <a:rPr lang="cs-CZ" sz="2800" smtClean="0"/>
              <a:t>exceptions - two World Wars.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                       </a:t>
            </a:r>
            <a:r>
              <a:rPr lang="cs-CZ" sz="1200" smtClean="0"/>
              <a:t>1)</a:t>
            </a:r>
            <a:endParaRPr lang="en-US" sz="2800" smtClean="0"/>
          </a:p>
        </p:txBody>
      </p:sp>
      <p:pic>
        <p:nvPicPr>
          <p:cNvPr id="21507" name="Picture 5" descr="220px-King%27s_Troop%2C_Royal_Horse_Artillery">
            <a:hlinkClick r:id="rId3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2700338" y="3789363"/>
            <a:ext cx="3729037" cy="24923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Today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71563"/>
            <a:ext cx="8291513" cy="5054600"/>
          </a:xfrm>
        </p:spPr>
        <p:txBody>
          <a:bodyPr/>
          <a:lstStyle/>
          <a:p>
            <a:pPr eaLnBrk="1" hangingPunct="1"/>
            <a:r>
              <a:rPr lang="cs-CZ" sz="2800" smtClean="0"/>
              <a:t>it is held on the occasion of the Queen´s Official Birthday,</a:t>
            </a:r>
          </a:p>
          <a:p>
            <a:pPr eaLnBrk="1" hangingPunct="1"/>
            <a:r>
              <a:rPr lang="cs-CZ" sz="2800" smtClean="0"/>
              <a:t>it takes place in June (because of weather),</a:t>
            </a:r>
          </a:p>
          <a:p>
            <a:pPr eaLnBrk="1" hangingPunct="1"/>
            <a:r>
              <a:rPr lang="cs-CZ" sz="2800" smtClean="0"/>
              <a:t>it celebrates the official Birthday of the Sovereign,</a:t>
            </a:r>
          </a:p>
          <a:p>
            <a:pPr eaLnBrk="1" hangingPunct="1"/>
            <a:r>
              <a:rPr lang="cs-CZ" sz="2800" smtClean="0"/>
              <a:t>it is carried out by her personal troops,</a:t>
            </a:r>
          </a:p>
          <a:p>
            <a:pPr eaLnBrk="1" hangingPunct="1"/>
            <a:r>
              <a:rPr lang="cs-CZ" sz="2800" smtClean="0"/>
              <a:t>the Queen herself visits and takes the salute.</a:t>
            </a:r>
          </a:p>
          <a:p>
            <a:pPr eaLnBrk="1" hangingPunct="1">
              <a:buFontTx/>
              <a:buNone/>
            </a:pPr>
            <a:r>
              <a:rPr lang="cs-CZ" sz="1200" smtClean="0"/>
              <a:t>      2)                                                                                               3)                 </a:t>
            </a:r>
          </a:p>
        </p:txBody>
      </p:sp>
      <p:pic>
        <p:nvPicPr>
          <p:cNvPr id="23555" name="Picture 5" descr="220px-Soldiers_Trooping_the_Colour%2C_16th_June_2007">
            <a:hlinkClick r:id="rId3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1116013" y="4652963"/>
            <a:ext cx="2951162" cy="1971675"/>
          </a:xfrm>
        </p:spPr>
      </p:pic>
      <p:pic>
        <p:nvPicPr>
          <p:cNvPr id="23556" name="Picture 8" descr="220px-Trooping_the_Colour_form_march_past">
            <a:hlinkClick r:id="rId5"/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6"/>
          <a:srcRect/>
          <a:stretch>
            <a:fillRect/>
          </a:stretch>
        </p:blipFill>
        <p:spPr>
          <a:xfrm>
            <a:off x="5292725" y="4581525"/>
            <a:ext cx="2794000" cy="20955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5888"/>
            <a:ext cx="8435975" cy="6010275"/>
          </a:xfrm>
        </p:spPr>
        <p:txBody>
          <a:bodyPr/>
          <a:lstStyle/>
          <a:p>
            <a:pPr eaLnBrk="1" hangingPunct="1"/>
            <a:r>
              <a:rPr lang="cs-CZ" sz="2800" smtClean="0"/>
              <a:t>1,400 officers and men are on the parade,</a:t>
            </a:r>
          </a:p>
          <a:p>
            <a:pPr eaLnBrk="1" hangingPunct="1"/>
            <a:r>
              <a:rPr lang="cs-CZ" sz="2800" smtClean="0"/>
              <a:t>400 musicians,</a:t>
            </a:r>
          </a:p>
          <a:p>
            <a:pPr eaLnBrk="1" hangingPunct="1"/>
            <a:r>
              <a:rPr lang="cs-CZ" sz="2800" smtClean="0"/>
              <a:t>the parade route – from Buckingham Palace along the Mall to Horse Guards Parade, Whitehall and back,</a:t>
            </a:r>
          </a:p>
          <a:p>
            <a:pPr eaLnBrk="1" hangingPunct="1"/>
            <a:r>
              <a:rPr lang="cs-CZ" sz="2800" smtClean="0"/>
              <a:t>the Queen is in a carriage,</a:t>
            </a:r>
          </a:p>
          <a:p>
            <a:pPr eaLnBrk="1" hangingPunct="1"/>
            <a:r>
              <a:rPr lang="cs-CZ" sz="2800" smtClean="0"/>
              <a:t>she used to ride a horse.   </a:t>
            </a:r>
            <a:r>
              <a:rPr lang="cs-CZ" sz="1200" smtClean="0"/>
              <a:t>4)</a:t>
            </a:r>
          </a:p>
          <a:p>
            <a:pPr eaLnBrk="1" hangingPunct="1">
              <a:buFontTx/>
              <a:buNone/>
            </a:pPr>
            <a:endParaRPr lang="cs-CZ" sz="1200" smtClean="0"/>
          </a:p>
          <a:p>
            <a:pPr eaLnBrk="1" hangingPunct="1">
              <a:buFontTx/>
              <a:buNone/>
            </a:pPr>
            <a:r>
              <a:rPr lang="cs-CZ" sz="1200" smtClean="0"/>
              <a:t>5)</a:t>
            </a:r>
            <a:endParaRPr lang="cs-CZ" sz="2800" smtClean="0"/>
          </a:p>
        </p:txBody>
      </p:sp>
      <p:pic>
        <p:nvPicPr>
          <p:cNvPr id="25602" name="Picture 5" descr="220px-Duchesses%27_carriage">
            <a:hlinkClick r:id="rId3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84213" y="4005263"/>
            <a:ext cx="3816350" cy="2549525"/>
          </a:xfrm>
        </p:spPr>
      </p:pic>
      <p:pic>
        <p:nvPicPr>
          <p:cNvPr id="25603" name="Picture 9" descr="220px-Band_Trooping_the_Colour%2C_16th_June_2007">
            <a:hlinkClick r:id="rId5"/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6"/>
          <a:srcRect/>
          <a:stretch>
            <a:fillRect/>
          </a:stretch>
        </p:blipFill>
        <p:spPr>
          <a:xfrm>
            <a:off x="5292725" y="3284538"/>
            <a:ext cx="3527425" cy="235743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Ceremony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332038"/>
            <a:ext cx="8208963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1200" smtClean="0"/>
              <a:t>6)                                                                                                                                      7)</a:t>
            </a:r>
          </a:p>
          <a:p>
            <a:pPr eaLnBrk="1" hangingPunct="1"/>
            <a:r>
              <a:rPr lang="cs-CZ" sz="2800" smtClean="0"/>
              <a:t>the clock on the Horse Guards Building strikes 11 a.m.,</a:t>
            </a:r>
          </a:p>
          <a:p>
            <a:pPr eaLnBrk="1" hangingPunct="1"/>
            <a:r>
              <a:rPr lang="cs-CZ" sz="2800" smtClean="0"/>
              <a:t>the Royal Procession arrives,</a:t>
            </a:r>
          </a:p>
          <a:p>
            <a:pPr eaLnBrk="1" hangingPunct="1"/>
            <a:r>
              <a:rPr lang="cs-CZ" sz="2800" smtClean="0"/>
              <a:t>the Queen takes the Royal Salute,</a:t>
            </a:r>
          </a:p>
          <a:p>
            <a:pPr eaLnBrk="1" hangingPunct="1"/>
            <a:r>
              <a:rPr lang="cs-CZ" sz="2800" smtClean="0"/>
              <a:t>the Queen begins the Inspection,</a:t>
            </a:r>
          </a:p>
          <a:p>
            <a:pPr eaLnBrk="1" hangingPunct="1"/>
            <a:r>
              <a:rPr lang="cs-CZ" sz="2800" smtClean="0"/>
              <a:t>then the royal family gathers on the balcony of Buckingham Palace,</a:t>
            </a:r>
          </a:p>
          <a:p>
            <a:pPr eaLnBrk="1" hangingPunct="1"/>
            <a:r>
              <a:rPr lang="cs-CZ" sz="2800" smtClean="0"/>
              <a:t>they watch a RAF flypast.</a:t>
            </a:r>
          </a:p>
          <a:p>
            <a:pPr eaLnBrk="1" hangingPunct="1"/>
            <a:endParaRPr lang="cs-CZ" sz="2800" smtClean="0"/>
          </a:p>
        </p:txBody>
      </p:sp>
      <p:pic>
        <p:nvPicPr>
          <p:cNvPr id="27651" name="Picture 5" descr="220px-British_Royal_family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188913"/>
            <a:ext cx="2952750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7" descr="220px-Trooping_the_Colour%2C_Saturday_June_16th_2007">
            <a:hlinkClick r:id="rId5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6011863" y="188913"/>
            <a:ext cx="2794000" cy="20955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1. Answer the questions.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When does Trooping the Colour take place?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Why does the sovereign celebrate her birthday in June?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Who takes part?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What does the Queen do during the ceremony?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How does the ceremony finish?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solidFill>
                  <a:srgbClr val="FF0000"/>
                </a:solidFill>
              </a:rPr>
              <a:t>2. Decide if the sentences are true or false.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28775"/>
            <a:ext cx="7920038" cy="38877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smtClean="0"/>
              <a:t>People have been able to watch Trooping the Colour every year since 17th century.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smtClean="0"/>
              <a:t>The Queen rides a horse during the ceremony.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smtClean="0"/>
              <a:t>The parade route is from Buckingham Palace to the Tower of London and back.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smtClean="0"/>
              <a:t>The royal family gathers on the balcony of Buckingham Palace.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400" smtClean="0"/>
              <a:t>RAF also takes part.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453</Words>
  <Application>Microsoft Office PowerPoint</Application>
  <PresentationFormat>Předvádění na obrazovce (4:3)</PresentationFormat>
  <Paragraphs>91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Výchozí návrh</vt:lpstr>
      <vt:lpstr>Snímek 1</vt:lpstr>
      <vt:lpstr>TROOPING THE COLOUR</vt:lpstr>
      <vt:lpstr>Metodický list</vt:lpstr>
      <vt:lpstr>History</vt:lpstr>
      <vt:lpstr>Today</vt:lpstr>
      <vt:lpstr>Snímek 6</vt:lpstr>
      <vt:lpstr>Ceremony</vt:lpstr>
      <vt:lpstr>1. Answer the questions.</vt:lpstr>
      <vt:lpstr>2. Decide if the sentences are true or false.</vt:lpstr>
      <vt:lpstr>Řešení</vt:lpstr>
      <vt:lpstr>Zdroje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Trooping the Colour</dc:title>
  <dc:creator>Petra Bruková</dc:creator>
  <cp:lastModifiedBy>vera.pastorkova</cp:lastModifiedBy>
  <cp:revision>12</cp:revision>
  <dcterms:created xsi:type="dcterms:W3CDTF">2012-12-01T06:50:56Z</dcterms:created>
  <dcterms:modified xsi:type="dcterms:W3CDTF">2013-07-12T17:55:50Z</dcterms:modified>
</cp:coreProperties>
</file>