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60" d="100"/>
          <a:sy n="60" d="100"/>
        </p:scale>
        <p:origin x="-1830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00BA976-4EF9-4E0E-85C4-1A1197EB225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638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0444305-1835-4E77-BC05-5D9512C1C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2359-21D7-4508-9599-2B1715E2E77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B04A-079B-464D-9198-49867F12F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170CF-6DFC-4E6E-8B0C-00BE47D601F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7EF0-CE21-463C-987A-9C2456A60D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37E1-8E90-46D3-BB31-EE69A91140C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BEEE-DC97-4232-A4D0-2AA740D450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E6F4-B6A4-4D63-8205-BC63D13D7729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9E67-5C2B-4E86-9C5E-63A8998BD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D90D-A777-418C-B142-A8981542A10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75EC6-FE4E-4406-BB52-718865C845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F7E-92BC-4C0F-AE7B-43EFD7A51F8B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79A2-11E5-4C77-BB05-DE156256D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54F2-A87B-412F-9BF3-ED7B298CD69C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920E8-4309-46CD-AE48-7F3156B3BD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A713-ACBF-4317-9D15-57F72B5A3809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6A485-09DA-43DB-80B9-1676F9F2B9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FF34-DBD4-4C63-B867-846EDCF624D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07FE-A738-4F50-8CCD-FE15DA04B0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E9043-4A97-4778-A324-9E8F16051CD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16B8-F2EC-4A52-BFAF-43E26A1BEA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EAAA-DF5C-4A43-8AD4-515216B080BE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19A7-9CE3-4537-8263-6034CA40E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BFDA-A6C0-43D6-888E-575F4A90E8BB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A9EA-46A4-473E-8DE1-85F4EAD7D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0F244-8A04-4002-8AD9-68127F0A71B5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84C73-6065-4558-87D2-B661F263E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550B-B62E-43F2-A2CA-784DF2631586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5276-4502-4F32-86AC-EA0B8F5A28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BF464B-2D77-480D-8C74-ABD79C92FD64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91F238-1D15-44E5-B750-801B6C0CF6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6/68/Fourth_of_July_fireworks_behind_the_Washington_Monument,_1986.jpg/225px-Fourth_of_July_fireworks_behind_the_Washington_Monument,_1986.jpg" TargetMode="External"/><Relationship Id="rId3" Type="http://schemas.openxmlformats.org/officeDocument/2006/relationships/hyperlink" Target="http://upload.wikimedia.org/wikipedia/commons/thumb/a/a7/BBQ_Food.jpg/220px-BBQ_Food.jpg" TargetMode="External"/><Relationship Id="rId7" Type="http://schemas.openxmlformats.org/officeDocument/2006/relationships/hyperlink" Target="http://upload.wikimedia.org/wikipedia/commons/thumb/0/09/Thomas_Cole's_%22The_Picnic%22,_Brooklyn_Museum_IMG_3787.JPG/250px-Thomas_Cole's_%22The_Picnic%22,_Brooklyn_Museum_IMG_3787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9/9f/Wrigley_field_720.jpg/300px-Wrigley_field_720.jpg" TargetMode="External"/><Relationship Id="rId5" Type="http://schemas.openxmlformats.org/officeDocument/2006/relationships/hyperlink" Target="http://upload.wikimedia.org/wikipedia/commons/thumb/4/4b/Thomas_Jefferson_rev.jpg/170px-Thomas_Jefferson_rev.jpg" TargetMode="External"/><Relationship Id="rId4" Type="http://schemas.openxmlformats.org/officeDocument/2006/relationships/hyperlink" Target="http://upload.wikimedia.org/wikipedia/commons/thumb/5/52/Boston_Tea_Party_Currier_colored.jpg/375px-Boston_Tea_Party_Currier_colored.jpg" TargetMode="External"/><Relationship Id="rId9" Type="http://schemas.openxmlformats.org/officeDocument/2006/relationships/hyperlink" Target="http://upload.wikimedia.org/wikipedia/commons/thumb/c/c3/Fourth_of_July_Cake.jpg/200px-Fourth_of_July_Cak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oston_Tea_Party_Currier_colored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File:Us_declaration_independence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en.wikipedia.org/wiki/File:Thomas_Jefferson_rev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en.wikipedia.org/wiki/File:Fourth_of_July_fireworks_behind_the_Washington_Monument,_1986.jpg" TargetMode="External"/><Relationship Id="rId7" Type="http://schemas.openxmlformats.org/officeDocument/2006/relationships/hyperlink" Target="http://en.wikipedia.org/wiki/File:BBQ_Food.jpg" TargetMode="External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11" Type="http://schemas.openxmlformats.org/officeDocument/2006/relationships/hyperlink" Target="http://en.wikipedia.org/wiki/File:Thomas_Cole's_%22The_Picnic%22,_Brooklyn_Museum_IMG_3787.JPG" TargetMode="External"/><Relationship Id="rId5" Type="http://schemas.openxmlformats.org/officeDocument/2006/relationships/hyperlink" Target="http://en.wikipedia.org/wiki/File:Fourth_of_July_Cake.jpg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hyperlink" Target="http://en.wikipedia.org/wiki/File:Wrigley_field_720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54000"/>
            <a:ext cx="91440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b="0">
                <a:latin typeface="Calibri" pitchFamily="34" charset="0"/>
              </a:rPr>
              <a:t>				</a:t>
            </a:r>
            <a:r>
              <a:rPr lang="cs-CZ" b="0"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b="0">
                <a:latin typeface="Calibri" pitchFamily="34" charset="0"/>
              </a:rPr>
              <a:t>VY_32_INOVACE_P1_</a:t>
            </a:r>
            <a:r>
              <a:rPr lang="cs-CZ" sz="1600" b="0">
                <a:latin typeface="Arial" charset="0"/>
              </a:rPr>
              <a:t>2</a:t>
            </a:r>
            <a:r>
              <a:rPr lang="cs-CZ" sz="1600" b="0">
                <a:latin typeface="Calibri" pitchFamily="34" charset="0"/>
              </a:rPr>
              <a:t>.</a:t>
            </a:r>
            <a:r>
              <a:rPr lang="cs-CZ" sz="1600" b="0">
                <a:latin typeface="Arial" charset="0"/>
              </a:rPr>
              <a:t>5</a:t>
            </a:r>
          </a:p>
          <a:p>
            <a:pPr algn="ctr"/>
            <a:r>
              <a:rPr lang="cs-CZ" sz="1800">
                <a:latin typeface="Calibri" pitchFamily="34" charset="0"/>
              </a:rPr>
              <a:t>Tematická oblast: Festivals and Celebrations</a:t>
            </a:r>
            <a:endParaRPr lang="cs-CZ" sz="1800" b="0">
              <a:latin typeface="Arial" charset="0"/>
            </a:endParaRPr>
          </a:p>
          <a:p>
            <a:pPr algn="ctr"/>
            <a:r>
              <a:rPr lang="cs-CZ" sz="2400">
                <a:cs typeface="Times New Roman" pitchFamily="18" charset="0"/>
              </a:rPr>
              <a:t> </a:t>
            </a:r>
            <a:r>
              <a:rPr lang="cs-CZ" sz="2800">
                <a:cs typeface="Times New Roman" pitchFamily="18" charset="0"/>
              </a:rPr>
              <a:t>INDEPENDENCE DAY</a:t>
            </a:r>
          </a:p>
          <a:p>
            <a:pPr algn="ctr"/>
            <a:r>
              <a:rPr lang="cs-CZ" b="0">
                <a:cs typeface="Times New Roman" pitchFamily="18" charset="0"/>
              </a:rPr>
              <a:t>Typ: DUM - kombinovaný</a:t>
            </a:r>
          </a:p>
          <a:p>
            <a:r>
              <a:rPr lang="cs-CZ" b="0">
                <a:cs typeface="Times New Roman" pitchFamily="18" charset="0"/>
              </a:rPr>
              <a:t>				Předmět: AJ</a:t>
            </a:r>
          </a:p>
          <a:p>
            <a:r>
              <a:rPr lang="cs-CZ" b="0">
                <a:cs typeface="Times New Roman" pitchFamily="18" charset="0"/>
              </a:rPr>
              <a:t>                                                          Ročník:  4. r. (6leté), 2. r. (4leté)</a:t>
            </a:r>
          </a:p>
          <a:p>
            <a:pPr algn="ctr" eaLnBrk="0" hangingPunct="0"/>
            <a:endParaRPr lang="cs-CZ" sz="1800" b="0">
              <a:latin typeface="Arial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5000625"/>
            <a:ext cx="348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b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Zpracováno v rámci projektu</a:t>
            </a:r>
            <a:endParaRPr lang="cs-CZ" sz="800" b="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cs-CZ" sz="1800" b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EU peníze školám</a:t>
            </a:r>
            <a:endParaRPr lang="cs-CZ" sz="800" b="0">
              <a:latin typeface="Arial" charset="0"/>
              <a:cs typeface="Times New Roman" pitchFamily="18" charset="0"/>
            </a:endParaRPr>
          </a:p>
          <a:p>
            <a:r>
              <a:rPr lang="cs-CZ" sz="1000" b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b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Zpracovatel:</a:t>
            </a:r>
            <a:endParaRPr lang="cs-CZ" sz="800" b="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cs-CZ" sz="2100">
                <a:latin typeface="Arial" charset="0"/>
                <a:cs typeface="Times New Roman" pitchFamily="18" charset="0"/>
              </a:rPr>
              <a:t>Mgr. Petra Bruková</a:t>
            </a:r>
            <a:endParaRPr lang="cs-CZ" sz="800" b="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cs-CZ" sz="1300" b="0">
                <a:latin typeface="Arial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b="0">
                <a:latin typeface="Arial" charset="0"/>
                <a:cs typeface="Times New Roman" pitchFamily="18" charset="0"/>
              </a:rPr>
              <a:t>Datum vytvoření: </a:t>
            </a:r>
            <a:r>
              <a:rPr lang="cs-CZ" sz="1400">
                <a:latin typeface="Arial" charset="0"/>
                <a:cs typeface="Times New Roman" pitchFamily="18" charset="0"/>
              </a:rPr>
              <a:t>prosinec 2012</a:t>
            </a: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2786063"/>
            <a:ext cx="27701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  <a:latin typeface="Arial" charset="0"/>
              </a:rPr>
              <a:t>3. Choose the correct answer.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When is Independence Day celebrated?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July 14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2nd Friday in July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July 4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2.   What country did the 13 colonies originally belong to?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England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Germany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10548938" y="260350"/>
            <a:ext cx="82550" cy="130175"/>
          </a:xfrm>
        </p:spPr>
        <p:txBody>
          <a:bodyPr/>
          <a:lstStyle/>
          <a:p>
            <a:pPr eaLnBrk="1" hangingPunct="1"/>
            <a:endParaRPr lang="cs-CZ" sz="4000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229600" cy="66690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3. What two events united the colonists?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a Royal Ball and a Massacre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a Tea Party and a Massacre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a Tea Party and a Carnival Party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4. Why did the Boston Tea Party take place?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</a:rPr>
              <a:t>a)   to get rid of tea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</a:rPr>
              <a:t>b)   to protest against British tax policies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</a:rPr>
              <a:t>c)   to win the support of the King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5. What war did the colonists fight the British?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Civil War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Revolutionary War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War of 1812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11844338" y="260350"/>
            <a:ext cx="93662" cy="503238"/>
          </a:xfrm>
        </p:spPr>
        <p:txBody>
          <a:bodyPr/>
          <a:lstStyle/>
          <a:p>
            <a:pPr eaLnBrk="1" hangingPunct="1"/>
            <a:endParaRPr lang="cs-CZ" sz="4000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6690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6. Who was the first to sign the document?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A. Lincoln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J. Hancock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G. Washington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7. What was this document called?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Constitution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Declaration of Independence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Bill of Rights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smtClean="0">
                <a:solidFill>
                  <a:srgbClr val="000066"/>
                </a:solidFill>
                <a:latin typeface="Arial" charset="0"/>
              </a:rPr>
              <a:t>8. Why is Independence Day celebrated on July 4?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date of tea party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date of the Continental Congress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lphaLcParenR"/>
            </a:pPr>
            <a:r>
              <a:rPr lang="cs-CZ" sz="2800" smtClean="0">
                <a:latin typeface="Arial" charset="0"/>
              </a:rPr>
              <a:t>the date of the end of the Revolutionary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  <a:latin typeface="Arial" charset="0"/>
              </a:rPr>
              <a:t>Řešení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cs-CZ" smtClean="0">
                <a:latin typeface="Arial" charset="0"/>
              </a:rPr>
              <a:t>Students´own answers.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smtClean="0">
                <a:latin typeface="Arial" charset="0"/>
              </a:rPr>
              <a:t>Number 3 and 5.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cs-CZ" smtClean="0">
                <a:latin typeface="Arial" charset="0"/>
              </a:rPr>
              <a:t>1c,  2a,  3b,  4b,  5b,  6b,  7b,  8c.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FF0000"/>
                </a:solidFill>
                <a:latin typeface="Arial" charset="0"/>
              </a:rPr>
              <a:t>Zdroje: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1400" smtClean="0">
              <a:latin typeface="Arial" charset="0"/>
              <a:hlinkClick r:id="rId3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4"/>
              </a:rPr>
              <a:t>http://upload.wikimedia.org/wikipedia/commons/thumb/5/52/Boston_Tea_Party_Currier_colored.jpg/375px-Boston_Tea_Party_Currier_colored.jpg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5"/>
              </a:rPr>
              <a:t>http://upload.wikimedia.org/wikipedia/commons/thumb/4/4b/Thomas_Jefferson_rev.jpg/170px-Thomas_Jefferson_rev.jpg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3"/>
              </a:rPr>
              <a:t>http://upload.wikimedia.org/wikipedia/commons/thumb/a/a7/BBQ_Food.jpg/220px-BBQ_Food.jpg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6"/>
              </a:rPr>
              <a:t>http://upload.wikimedia.org/wikipedia/commons/thumb/9/9f/Wrigley_field_720.jpg/300px-Wrigley_field_720.jpg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7"/>
              </a:rPr>
              <a:t>http://upload.wikimedia.org/wikipedia/commons/thumb/0/09/Thomas_Cole%27s_%22The_Picnic%22%2C_Brooklyn_Museum_IMG_3787.JPG/250px-Thomas_Cole%27s_%22The_Picnic%22%2C_Brooklyn_Museum_IMG_3787.JPG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8"/>
              </a:rPr>
              <a:t>http://upload.wikimedia.org/wikipedia/commons/thumb/6/68/Fourth_of_July_fireworks_behind_the_Washington_Monument%2C_1986.jpg/225px-Fourth_of_July_fireworks_behind_the_Washington_Monument%2C_1986.jpg</a:t>
            </a:r>
            <a:endParaRPr lang="cs-CZ" sz="14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cs-CZ" sz="1400" smtClean="0">
                <a:latin typeface="Arial" charset="0"/>
                <a:hlinkClick r:id="rId9"/>
              </a:rPr>
              <a:t>http://upload.wikimedia.org/wikipedia/commons/thumb/c/c3/Fourth_of_July_Cake.jpg/200px-Fourth_of_July_Cake.jpg</a:t>
            </a:r>
            <a:endParaRPr lang="cs-CZ" sz="1400" smtClean="0">
              <a:latin typeface="Arial" charset="0"/>
            </a:endParaRPr>
          </a:p>
          <a:p>
            <a:pPr eaLnBrk="1" hangingPunct="1"/>
            <a:r>
              <a:rPr lang="cs-CZ" sz="1400" smtClean="0">
                <a:latin typeface="Arial" charset="0"/>
              </a:rPr>
              <a:t>společnosti Microsoft</a:t>
            </a:r>
          </a:p>
          <a:p>
            <a:pPr eaLnBrk="1" hangingPunct="1"/>
            <a:r>
              <a:rPr lang="cs-CZ" sz="1400" smtClean="0">
                <a:latin typeface="Arial" charset="0"/>
              </a:rPr>
              <a:t>text – archiv autora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Metodický list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>
                <a:latin typeface="Arial" charset="0"/>
              </a:rPr>
              <a:t>    </a:t>
            </a:r>
            <a:r>
              <a:rPr lang="cs-CZ" sz="2400" smtClean="0"/>
              <a:t>DUM seznamuje studenty se základními informacemi o svátku</a:t>
            </a:r>
            <a:endParaRPr lang="cs-CZ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>
                <a:latin typeface="Arial" charset="0"/>
              </a:rPr>
              <a:t>    Den nezávislosti</a:t>
            </a:r>
            <a:r>
              <a:rPr lang="cs-CZ" sz="2400" smtClean="0"/>
              <a:t> formou prezentace 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    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DUM procvičuje získané vědomosti pomocí cvičení v závěru prezentace. Součástí DUM je i řešení cvičení. Snímky se mohou využít k souvislému vypravování.  Obrázky slouží k popisu a zdůvodnění jejich souvislosti se státním svátkem.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    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Inovativnost materiálu spočívá ve využití ICT techniky.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    </a:t>
            </a:r>
            <a:r>
              <a:rPr lang="cs-CZ" sz="2400" b="1" smtClean="0">
                <a:latin typeface="Arial" charset="0"/>
              </a:rPr>
              <a:t> </a:t>
            </a:r>
            <a:r>
              <a:rPr lang="cs-CZ" sz="2400" b="1" smtClean="0"/>
              <a:t>Klíčová slova:</a:t>
            </a:r>
            <a:endParaRPr lang="cs-CZ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>
                <a:latin typeface="Arial" charset="0"/>
              </a:rPr>
              <a:t>    </a:t>
            </a:r>
            <a:r>
              <a:rPr lang="cs-CZ" sz="2400" smtClean="0">
                <a:latin typeface="Arial" charset="0"/>
              </a:rPr>
              <a:t>Independance Day, Boston Tea Party, the Declaration of Independence, parades, picnics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/>
          </p:cNvSpPr>
          <p:nvPr>
            <p:ph type="title" sz="quarter"/>
          </p:nvPr>
        </p:nvSpPr>
        <p:spPr>
          <a:xfrm>
            <a:off x="1187450" y="4437063"/>
            <a:ext cx="8589963" cy="1143000"/>
          </a:xfrm>
        </p:spPr>
        <p:txBody>
          <a:bodyPr/>
          <a:lstStyle/>
          <a:p>
            <a:pPr eaLnBrk="1" hangingPunct="1"/>
            <a:r>
              <a:rPr lang="cs-CZ" sz="5400" b="1" smtClean="0">
                <a:latin typeface="Arial" charset="0"/>
              </a:rPr>
              <a:t>INDEPENDENCE DAY</a:t>
            </a:r>
          </a:p>
        </p:txBody>
      </p:sp>
      <p:pic>
        <p:nvPicPr>
          <p:cNvPr id="21506" name="Picture 4" descr="MC900168450[1]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33263" y="4005263"/>
            <a:ext cx="1787525" cy="1812925"/>
          </a:xfrm>
        </p:spPr>
      </p:pic>
      <p:pic>
        <p:nvPicPr>
          <p:cNvPr id="21507" name="Picture 7" descr="MC900290004[1]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 flipH="1">
            <a:off x="10980738" y="1916113"/>
            <a:ext cx="2894012" cy="2185987"/>
          </a:xfrm>
        </p:spPr>
      </p:pic>
      <p:pic>
        <p:nvPicPr>
          <p:cNvPr id="21508" name="Picture 10" descr="MC900354204[1]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333375"/>
            <a:ext cx="6588125" cy="6056313"/>
          </a:xfrm>
        </p:spPr>
      </p:pic>
      <p:pic>
        <p:nvPicPr>
          <p:cNvPr id="21509" name="Picture 12" descr="MC900354204[1]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11196638" y="4670425"/>
            <a:ext cx="2379662" cy="218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latin typeface="Arial" charset="0"/>
              </a:rPr>
              <a:t>History</a:t>
            </a:r>
          </a:p>
        </p:txBody>
      </p:sp>
      <p:sp>
        <p:nvSpPr>
          <p:cNvPr id="23554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the 13 colonies did not agree with British taxes,</a:t>
            </a:r>
          </a:p>
          <a:p>
            <a:pPr eaLnBrk="1" hangingPunct="1"/>
            <a:r>
              <a:rPr lang="cs-CZ" smtClean="0">
                <a:latin typeface="Arial" charset="0"/>
              </a:rPr>
              <a:t>after French and Indian War King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</a:rPr>
              <a:t>   George III made the American colonies pay the war costs,</a:t>
            </a:r>
          </a:p>
          <a:p>
            <a:pPr eaLnBrk="1" hangingPunct="1"/>
            <a:r>
              <a:rPr lang="cs-CZ" smtClean="0">
                <a:latin typeface="Arial" charset="0"/>
              </a:rPr>
              <a:t>the King taxed sugar, coffee, wine, paper, glass, tea was the last straw,</a:t>
            </a:r>
          </a:p>
          <a:p>
            <a:pPr eaLnBrk="1" hangingPunct="1"/>
            <a:r>
              <a:rPr lang="cs-CZ" smtClean="0">
                <a:latin typeface="Arial" charset="0"/>
              </a:rPr>
              <a:t>American people wanted more freedom.</a:t>
            </a: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</p:txBody>
      </p:sp>
      <p:pic>
        <p:nvPicPr>
          <p:cNvPr id="23555" name="Picture 4" descr="MC900354204[1]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115888"/>
            <a:ext cx="1260475" cy="115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620713"/>
            <a:ext cx="4038600" cy="5505450"/>
          </a:xfrm>
        </p:spPr>
        <p:txBody>
          <a:bodyPr/>
          <a:lstStyle/>
          <a:p>
            <a:pPr eaLnBrk="1" hangingPunct="1"/>
            <a:r>
              <a:rPr lang="cs-CZ" sz="2400" smtClean="0">
                <a:latin typeface="Arial" charset="0"/>
              </a:rPr>
              <a:t>Samuel Adam organized a boycott of tea from China,</a:t>
            </a:r>
          </a:p>
          <a:p>
            <a:pPr eaLnBrk="1" hangingPunct="1"/>
            <a:r>
              <a:rPr lang="cs-CZ" sz="2400" smtClean="0">
                <a:latin typeface="Arial" charset="0"/>
              </a:rPr>
              <a:t>Sons of Liberty, dressed up as Indians, dumped the tea into the harbour,</a:t>
            </a:r>
          </a:p>
          <a:p>
            <a:pPr eaLnBrk="1" hangingPunct="1"/>
            <a:r>
              <a:rPr lang="cs-CZ" sz="2400" smtClean="0">
                <a:latin typeface="Arial" charset="0"/>
              </a:rPr>
              <a:t>some people were killed,</a:t>
            </a:r>
          </a:p>
          <a:p>
            <a:pPr eaLnBrk="1" hangingPunct="1"/>
            <a:r>
              <a:rPr lang="cs-CZ" sz="2400" smtClean="0">
                <a:latin typeface="Arial" charset="0"/>
              </a:rPr>
              <a:t>the Revolutionary War</a:t>
            </a:r>
            <a:r>
              <a:rPr lang="cs-CZ" sz="2000" smtClean="0">
                <a:latin typeface="Arial" charset="0"/>
              </a:rPr>
              <a:t>/</a:t>
            </a:r>
            <a:r>
              <a:rPr lang="cs-CZ" sz="2400" smtClean="0">
                <a:latin typeface="Arial" charset="0"/>
              </a:rPr>
              <a:t>the</a:t>
            </a:r>
            <a:r>
              <a:rPr lang="cs-CZ" sz="2000" smtClean="0">
                <a:latin typeface="Arial" charset="0"/>
              </a:rPr>
              <a:t> </a:t>
            </a:r>
            <a:r>
              <a:rPr lang="cs-CZ" sz="2400" smtClean="0">
                <a:latin typeface="Arial" charset="0"/>
              </a:rPr>
              <a:t>War of</a:t>
            </a:r>
            <a:r>
              <a:rPr lang="cs-CZ" sz="2000" smtClean="0">
                <a:latin typeface="Arial" charset="0"/>
              </a:rPr>
              <a:t> </a:t>
            </a:r>
            <a:r>
              <a:rPr lang="cs-CZ" sz="2400" smtClean="0">
                <a:latin typeface="Arial" charset="0"/>
              </a:rPr>
              <a:t>Independence started and lasted for 8 years.                            </a:t>
            </a:r>
            <a:r>
              <a:rPr lang="cs-CZ" sz="1200" smtClean="0">
                <a:latin typeface="Arial" charset="0"/>
              </a:rPr>
              <a:t>1)</a:t>
            </a:r>
            <a:endParaRPr lang="cs-CZ" sz="2400" smtClean="0">
              <a:latin typeface="Arial" charset="0"/>
            </a:endParaRPr>
          </a:p>
        </p:txBody>
      </p:sp>
      <p:pic>
        <p:nvPicPr>
          <p:cNvPr id="25602" name="Picture 5" descr="Two ships in a harbor, one in the distance. On board, men stripped to the waist and wearing feathers in their hair throw crates of tea overboard. A large crowd, mostly men, stands on the dock, waving hats and cheering. A few people wave their hats from windows in a nearby building.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3438" y="1196975"/>
            <a:ext cx="4038600" cy="3816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latin typeface="Arial" charset="0"/>
              </a:rPr>
              <a:t>The Declaration of Independence</a:t>
            </a:r>
          </a:p>
        </p:txBody>
      </p:sp>
      <p:sp>
        <p:nvSpPr>
          <p:cNvPr id="27650" name="Rectangle 8"/>
          <p:cNvSpPr>
            <a:spLocks noGrp="1"/>
          </p:cNvSpPr>
          <p:nvPr>
            <p:ph type="body" sz="half" idx="1"/>
          </p:nvPr>
        </p:nvSpPr>
        <p:spPr>
          <a:xfrm>
            <a:off x="611188" y="1557338"/>
            <a:ext cx="6624637" cy="452596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Arial" charset="0"/>
              </a:rPr>
              <a:t>on July 2, 1776 the president of the Second Continental Congress John Hancock was the first to sign it,</a:t>
            </a:r>
          </a:p>
          <a:p>
            <a:pPr eaLnBrk="1" hangingPunct="1"/>
            <a:r>
              <a:rPr lang="cs-CZ" sz="2800" smtClean="0">
                <a:latin typeface="Arial" charset="0"/>
              </a:rPr>
              <a:t>on July 4, 1776 the final draft was adopted,                                             </a:t>
            </a:r>
            <a:r>
              <a:rPr lang="cs-CZ" sz="1200" smtClean="0">
                <a:latin typeface="Arial" charset="0"/>
              </a:rPr>
              <a:t>2)</a:t>
            </a:r>
            <a:endParaRPr lang="cs-CZ" sz="2800" smtClean="0">
              <a:latin typeface="Arial" charset="0"/>
            </a:endParaRPr>
          </a:p>
          <a:p>
            <a:pPr eaLnBrk="1" hangingPunct="1"/>
            <a:r>
              <a:rPr lang="cs-CZ" sz="2800" smtClean="0">
                <a:latin typeface="Arial" charset="0"/>
              </a:rPr>
              <a:t>Independence Day – an official holiday since 1783,</a:t>
            </a:r>
          </a:p>
          <a:p>
            <a:pPr eaLnBrk="1" hangingPunct="1"/>
            <a:r>
              <a:rPr lang="cs-CZ" sz="2800" smtClean="0">
                <a:latin typeface="Arial" charset="0"/>
              </a:rPr>
              <a:t>a federal holiday since 1941.</a:t>
            </a:r>
          </a:p>
          <a:p>
            <a:pPr eaLnBrk="1" hangingPunct="1"/>
            <a:endParaRPr lang="cs-CZ" sz="2800" smtClean="0">
              <a:latin typeface="Arial" charset="0"/>
            </a:endParaRPr>
          </a:p>
        </p:txBody>
      </p:sp>
      <p:pic>
        <p:nvPicPr>
          <p:cNvPr id="27651" name="Picture 4" descr="MC900354204[1]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150938" cy="1057275"/>
          </a:xfrm>
        </p:spPr>
      </p:pic>
      <p:pic>
        <p:nvPicPr>
          <p:cNvPr id="27652" name="Picture 6" descr="MC900354204[1]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3068300" y="5811838"/>
            <a:ext cx="790575" cy="727075"/>
          </a:xfrm>
        </p:spPr>
      </p:pic>
      <p:pic>
        <p:nvPicPr>
          <p:cNvPr id="27653" name="Picture 10" descr="170px-Thomas_Jefferson_rev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2492375"/>
            <a:ext cx="16192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2" descr="1823 facsimile of the engrossed copy">
            <a:hlinkClick r:id="rId6" tooltip="1823 facsimile of the engrossed copy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11988800" y="6353175"/>
            <a:ext cx="850900" cy="1008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latin typeface="Arial" charset="0"/>
              </a:rPr>
              <a:t>Celebrations of July 4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sz="half" idx="1"/>
          </p:nvPr>
        </p:nvSpPr>
        <p:spPr>
          <a:xfrm>
            <a:off x="4067175" y="1341438"/>
            <a:ext cx="4897438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are associated with fireworks,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parades, barbecues, picnics,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baseball games,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malls have sales,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everyone has a holiday,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families celebrate with relatives,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latin typeface="Arial" charset="0"/>
              </a:rPr>
              <a:t>homes are decorated with streamers and balloons.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2800" smtClean="0">
              <a:latin typeface="Arial" charset="0"/>
            </a:endParaRPr>
          </a:p>
        </p:txBody>
      </p:sp>
      <p:pic>
        <p:nvPicPr>
          <p:cNvPr id="29699" name="Picture 4" descr="MC900354204[1]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260350"/>
            <a:ext cx="1082675" cy="995363"/>
          </a:xfrm>
        </p:spPr>
      </p:pic>
      <p:pic>
        <p:nvPicPr>
          <p:cNvPr id="29700" name="Picture 6" descr="MC900281132[1]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1773238"/>
            <a:ext cx="4035425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Independence Day">
            <a:hlinkClick r:id="rId3" tooltip="Independence Day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8913"/>
            <a:ext cx="21431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7" descr="200px-Fourth_of_July_Cak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1557338"/>
            <a:ext cx="2913063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9" descr="220px-BBQ_Food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67400" y="260350"/>
            <a:ext cx="295275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11" descr="Wrigley field 720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64163" y="4081463"/>
            <a:ext cx="3505200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3" descr="250px-Thomas_Cole%27s_%22The_Picnic%22%2C_Brooklyn_Museum_IMG_3787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58888" y="3933825"/>
            <a:ext cx="3311525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21"/>
          <p:cNvSpPr>
            <a:spLocks noGrp="1"/>
          </p:cNvSpPr>
          <p:nvPr>
            <p:ph type="title"/>
          </p:nvPr>
        </p:nvSpPr>
        <p:spPr>
          <a:xfrm>
            <a:off x="-612775" y="274638"/>
            <a:ext cx="9299575" cy="1143000"/>
          </a:xfrm>
        </p:spPr>
        <p:txBody>
          <a:bodyPr/>
          <a:lstStyle/>
          <a:p>
            <a:pPr eaLnBrk="1" hangingPunct="1"/>
            <a:r>
              <a:rPr lang="cs-CZ" sz="4000" smtClean="0">
                <a:solidFill>
                  <a:srgbClr val="FF0000"/>
                </a:solidFill>
                <a:latin typeface="Arial" charset="0"/>
              </a:rPr>
              <a:t>1. Describe</a:t>
            </a:r>
            <a:br>
              <a:rPr lang="cs-CZ" sz="4000" smtClean="0">
                <a:solidFill>
                  <a:srgbClr val="FF0000"/>
                </a:solidFill>
                <a:latin typeface="Arial" charset="0"/>
              </a:rPr>
            </a:br>
            <a:r>
              <a:rPr lang="cs-CZ" sz="4000" smtClean="0">
                <a:solidFill>
                  <a:srgbClr val="FF0000"/>
                </a:solidFill>
                <a:latin typeface="Arial" charset="0"/>
              </a:rPr>
              <a:t>the pictures.</a:t>
            </a:r>
            <a:br>
              <a:rPr lang="cs-CZ" sz="4000" smtClean="0">
                <a:solidFill>
                  <a:srgbClr val="FF0000"/>
                </a:solidFill>
                <a:latin typeface="Arial" charset="0"/>
              </a:rPr>
            </a:br>
            <a:r>
              <a:rPr lang="cs-CZ" sz="1200" smtClean="0">
                <a:latin typeface="Arial" charset="0"/>
              </a:rPr>
              <a:t>obrázek č. 3,4,5,6,7</a:t>
            </a:r>
            <a:r>
              <a:rPr lang="cs-CZ" sz="40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4000" smtClean="0">
                <a:solidFill>
                  <a:srgbClr val="FF0000"/>
                </a:solidFill>
                <a:latin typeface="Arial" charset="0"/>
              </a:rPr>
            </a:br>
            <a:r>
              <a:rPr lang="cs-CZ" sz="1200" smtClean="0">
                <a:solidFill>
                  <a:srgbClr val="FF0000"/>
                </a:solidFill>
                <a:latin typeface="Arial" charset="0"/>
              </a:rPr>
              <a:t>o</a:t>
            </a:r>
            <a:endParaRPr lang="cs-CZ" sz="400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4000" smtClean="0">
                <a:solidFill>
                  <a:srgbClr val="FF0000"/>
                </a:solidFill>
                <a:latin typeface="Arial" charset="0"/>
              </a:rPr>
              <a:t>2. Find two meals which are not                   typical for picnics in the USA.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8675687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cs-CZ" sz="2800" smtClean="0">
                <a:latin typeface="Arial" charset="0"/>
              </a:rPr>
              <a:t>                    2.                   3.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AutoNum type="arabicPeriod" startAt="4"/>
            </a:pPr>
            <a:r>
              <a:rPr lang="cs-CZ" sz="2800" smtClean="0">
                <a:latin typeface="Arial" charset="0"/>
              </a:rPr>
              <a:t>                     5.                    6.</a:t>
            </a:r>
          </a:p>
          <a:p>
            <a:pPr marL="609600" indent="-609600" eaLnBrk="1" hangingPunct="1">
              <a:buFont typeface="Arial" charset="0"/>
              <a:buAutoNum type="arabicPeriod" startAt="4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AutoNum type="arabicPeriod" startAt="4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cs-CZ" sz="2800" smtClean="0">
                <a:latin typeface="Arial" charset="0"/>
              </a:rPr>
              <a:t>7.                        8.                     9.</a:t>
            </a:r>
          </a:p>
          <a:p>
            <a:pPr marL="609600" indent="-609600" eaLnBrk="1" hangingPunct="1">
              <a:buFont typeface="Arial" charset="0"/>
              <a:buAutoNum type="arabicPeriod" startAt="4"/>
            </a:pPr>
            <a:endParaRPr lang="cs-CZ" sz="28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</p:txBody>
      </p:sp>
      <p:pic>
        <p:nvPicPr>
          <p:cNvPr id="33795" name="Picture 8" descr="MC900215796[1]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1412875"/>
            <a:ext cx="1800225" cy="1219200"/>
          </a:xfrm>
        </p:spPr>
      </p:pic>
      <p:pic>
        <p:nvPicPr>
          <p:cNvPr id="33796" name="Picture 10" descr="MC900411896[1]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708400" y="1484313"/>
            <a:ext cx="1296988" cy="1439862"/>
          </a:xfrm>
        </p:spPr>
      </p:pic>
      <p:pic>
        <p:nvPicPr>
          <p:cNvPr id="33797" name="Picture 12" descr="MC90028046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341438"/>
            <a:ext cx="2189162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13" descr="MC900234008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7450" y="2636838"/>
            <a:ext cx="942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14" descr="MC900423535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997200"/>
            <a:ext cx="16351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15" descr="MC9002083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125200" y="4221163"/>
            <a:ext cx="5683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6" descr="MC9002083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27763" y="2565400"/>
            <a:ext cx="1768475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8" descr="MC900436267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7088" y="45815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9" descr="MC900411898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4724400"/>
            <a:ext cx="19653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20" descr="MC900237878[1]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72225" y="4221163"/>
            <a:ext cx="23685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</Template>
  <TotalTime>208</TotalTime>
  <Words>502</Words>
  <Application>Microsoft Office PowerPoint</Application>
  <PresentationFormat>Předvádění na obrazovce (4:3)</PresentationFormat>
  <Paragraphs>111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Prez</vt:lpstr>
      <vt:lpstr>Snímek 1</vt:lpstr>
      <vt:lpstr>Metodický list</vt:lpstr>
      <vt:lpstr>INDEPENDENCE DAY</vt:lpstr>
      <vt:lpstr>History</vt:lpstr>
      <vt:lpstr>Snímek 5</vt:lpstr>
      <vt:lpstr>The Declaration of Independence</vt:lpstr>
      <vt:lpstr>Celebrations of July 4</vt:lpstr>
      <vt:lpstr>1. Describe the pictures. obrázek č. 3,4,5,6,7 o</vt:lpstr>
      <vt:lpstr>2. Find two meals which are not                   typical for picnics in the USA.</vt:lpstr>
      <vt:lpstr>3. Choose the correct answer.</vt:lpstr>
      <vt:lpstr>Snímek 11</vt:lpstr>
      <vt:lpstr>Snímek 12</vt:lpstr>
      <vt:lpstr>Řešení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 Bruková</dc:creator>
  <cp:keywords>Independance Day</cp:keywords>
  <cp:lastModifiedBy>vera.pastorkova</cp:lastModifiedBy>
  <cp:revision>39</cp:revision>
  <dcterms:created xsi:type="dcterms:W3CDTF">2011-11-16T10:02:00Z</dcterms:created>
  <dcterms:modified xsi:type="dcterms:W3CDTF">2013-07-12T17:54:26Z</dcterms:modified>
</cp:coreProperties>
</file>