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9" r:id="rId3"/>
    <p:sldId id="256" r:id="rId4"/>
    <p:sldId id="261" r:id="rId5"/>
    <p:sldId id="264" r:id="rId6"/>
    <p:sldId id="265" r:id="rId7"/>
    <p:sldId id="257" r:id="rId8"/>
    <p:sldId id="259" r:id="rId9"/>
    <p:sldId id="260" r:id="rId10"/>
    <p:sldId id="268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2E1A46-C062-4796-A37F-4A01D88936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872D1-C8F8-4089-B1A9-B9AA884210B7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7D103-3E66-4069-AB36-9E8F34E79B38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2A87E-C0FA-4E23-B14D-21EE5234F4F7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7BDCC-5540-4415-82C7-D8DD9E7FD7EC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B990A-53C8-48F6-8596-4579A2C9C129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03C54-C07F-475F-BEE9-4710AF3129EF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8FB72-F5F6-40F3-AF50-00374E6CD24C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3F490-D69C-47C9-9755-73222FEAA1E8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4D169-9387-494E-A355-C805BECB8A7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A1313-C0FE-48B8-A89D-43D87364A32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6FBF1-27F2-4EB4-B762-DAF0585BF3CC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0CB7-299D-4CE3-AA11-9519FC979E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ADFF-CA22-4D45-A750-ECA3FB6D5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F6FD-089F-4CE3-93BD-39D74B5A61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E73D-51AA-4665-90FB-882004AAAF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FC57-F526-48AD-9ACB-E71C15F783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8C7B-106A-4758-9784-483337615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5D4B-0292-41C4-85A8-880EC4ADA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839A-F186-4F25-A015-5AAE9F0A60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B88D-2816-44C1-9E5C-A5CF075D8A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5EBC-0272-44C6-BAB9-ACE89BCB0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9797-4AE6-4FFD-9B1A-25A539FD9D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D9E8-1312-4B48-9836-1E06C026E2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A085-06BB-4A2F-A503-09CC5C11A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7940B8-B797-4AED-904D-D0BEE9DE80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gglesworldesl.com/easter_worksheet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-365125"/>
            <a:ext cx="9144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latin typeface="Calibri" pitchFamily="34" charset="0"/>
              </a:rPr>
              <a:t>				</a:t>
            </a:r>
            <a:endParaRPr lang="cs-CZ" sz="2000"/>
          </a:p>
          <a:p>
            <a:r>
              <a:rPr lang="cs-CZ" sz="2000"/>
              <a:t>                                                     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                                              Číslo šablony: III/2</a:t>
            </a:r>
          </a:p>
          <a:p>
            <a:r>
              <a:rPr lang="cs-CZ" sz="2000"/>
              <a:t>                                               </a:t>
            </a:r>
            <a:r>
              <a:rPr lang="cs-CZ" sz="2000">
                <a:latin typeface="Calibri" pitchFamily="34" charset="0"/>
              </a:rPr>
              <a:t>VY_32_INOVACE_</a:t>
            </a:r>
            <a:r>
              <a:rPr lang="cs-CZ" sz="2000"/>
              <a:t>P1</a:t>
            </a:r>
            <a:r>
              <a:rPr lang="cs-CZ" sz="2000">
                <a:latin typeface="Calibri" pitchFamily="34" charset="0"/>
              </a:rPr>
              <a:t>_</a:t>
            </a:r>
            <a:r>
              <a:rPr lang="cs-CZ" sz="2000"/>
              <a:t>2.4      </a:t>
            </a:r>
          </a:p>
          <a:p>
            <a:r>
              <a:rPr lang="cs-CZ" sz="2000" b="1">
                <a:solidFill>
                  <a:srgbClr val="00B0F0"/>
                </a:solidFill>
                <a:latin typeface="Calibri" pitchFamily="34" charset="0"/>
              </a:rPr>
              <a:t>                                              </a:t>
            </a:r>
            <a:r>
              <a:rPr lang="cs-CZ" sz="2000" b="1">
                <a:latin typeface="Calibri" pitchFamily="34" charset="0"/>
              </a:rPr>
              <a:t>Tematická oblast: Festivals and Celebrations</a:t>
            </a:r>
            <a:endParaRPr lang="cs-CZ" sz="2000">
              <a:latin typeface="Calibri" pitchFamily="34" charset="0"/>
            </a:endParaRPr>
          </a:p>
          <a:p>
            <a:pPr algn="ctr"/>
            <a:r>
              <a:rPr lang="cs-CZ" sz="3200" b="1">
                <a:latin typeface="Times New Roman" pitchFamily="18" charset="0"/>
                <a:cs typeface="Times New Roman" pitchFamily="18" charset="0"/>
              </a:rPr>
              <a:t>         Easter in the USA and Great Britain</a:t>
            </a:r>
            <a:endParaRPr lang="cs-CZ" sz="32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Typ: DUM - kombinovaný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				Předmět: AJ</a:t>
            </a:r>
            <a:endParaRPr lang="cs-CZ" sz="2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Ročník:  2.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r. (6leté)</a:t>
            </a: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cs-CZ"/>
              <a:t>                           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857500" y="5000625"/>
            <a:ext cx="348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>
              <a:cs typeface="Times New Roman" pitchFamily="18" charset="0"/>
            </a:endParaRPr>
          </a:p>
          <a:p>
            <a:r>
              <a:rPr lang="cs-CZ" sz="100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 sz="2100" b="1">
                <a:cs typeface="Times New Roman" pitchFamily="18" charset="0"/>
              </a:rPr>
              <a:t>Mgr. Petra Bruková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>
                <a:solidFill>
                  <a:srgbClr val="000000"/>
                </a:solidFill>
                <a:cs typeface="Times New Roman" pitchFamily="18" charset="0"/>
              </a:rPr>
              <a:t>březen 2012</a:t>
            </a:r>
            <a:endParaRPr lang="cs-CZ" sz="1400" b="1">
              <a:solidFill>
                <a:srgbClr val="66CCFF"/>
              </a:solidFill>
              <a:cs typeface="Times New Roman" pitchFamily="18" charset="0"/>
            </a:endParaRPr>
          </a:p>
        </p:txBody>
      </p:sp>
      <p:pic>
        <p:nvPicPr>
          <p:cNvPr id="16387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14625"/>
            <a:ext cx="2770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OPVK_ve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Řešení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000" smtClean="0">
                <a:solidFill>
                  <a:schemeClr val="hlink"/>
                </a:solidFill>
              </a:rPr>
              <a:t>Easter Rhymes</a:t>
            </a:r>
            <a:r>
              <a:rPr lang="cs-CZ" smtClean="0">
                <a:solidFill>
                  <a:schemeClr val="hlink"/>
                </a:solidFill>
              </a:rPr>
              <a:t> </a:t>
            </a:r>
            <a:r>
              <a:rPr lang="cs-CZ" sz="2000" smtClean="0">
                <a:solidFill>
                  <a:schemeClr val="hlink"/>
                </a:solidFill>
              </a:rPr>
              <a:t>- find rhyming words that match the clues</a:t>
            </a:r>
            <a:r>
              <a:rPr lang="cs-CZ" sz="2400" smtClean="0">
                <a:solidFill>
                  <a:schemeClr val="hlink"/>
                </a:solidFill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spring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eggs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dinner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card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Bunny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hide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smtClean="0"/>
              <a:t>hunt</a:t>
            </a:r>
          </a:p>
          <a:p>
            <a:pPr marL="609600" indent="-609600" eaLnBrk="1" hangingPunct="1">
              <a:buFontTx/>
              <a:buNone/>
            </a:pPr>
            <a:r>
              <a:rPr lang="cs-CZ" sz="2000" smtClean="0">
                <a:solidFill>
                  <a:schemeClr val="hlink"/>
                </a:solidFill>
              </a:rPr>
              <a:t>How many words can you make out of EASTER EGG HUNT?</a:t>
            </a:r>
          </a:p>
          <a:p>
            <a:pPr marL="609600" indent="-609600" eaLnBrk="1" hangingPunct="1">
              <a:buFontTx/>
              <a:buNone/>
            </a:pPr>
            <a:r>
              <a:rPr lang="cs-CZ" sz="2000" smtClean="0"/>
              <a:t>Students´ own answers.</a:t>
            </a:r>
          </a:p>
          <a:p>
            <a:pPr marL="609600" indent="-609600" eaLnBrk="1" hangingPunct="1">
              <a:buFontTx/>
              <a:buNone/>
            </a:pPr>
            <a:endParaRPr lang="cs-CZ" sz="240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cs-CZ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Zdroje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200" smtClean="0"/>
              <a:t>Kliparty společnosti Microsoft</a:t>
            </a:r>
          </a:p>
          <a:p>
            <a:pPr eaLnBrk="1" hangingPunct="1">
              <a:buFontTx/>
              <a:buNone/>
            </a:pPr>
            <a:endParaRPr lang="cs-CZ" sz="1200" smtClean="0"/>
          </a:p>
          <a:p>
            <a:pPr eaLnBrk="1" hangingPunct="1">
              <a:buFontTx/>
              <a:buNone/>
            </a:pPr>
            <a:r>
              <a:rPr lang="cs-CZ" sz="1200" smtClean="0"/>
              <a:t>Zroj textu – archiv autora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Metodický list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DUM seznamuje studenty se základními informacemi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o Velikonocích, jak se slaví v anglicky mluvících zemích, zejména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ve Velké Británii a USA. DUM je zpracován formou prezentace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a procvičuje získané vědomosti pomocí cvičení v závěru prezentace.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Součástí DUM je i řešení cvičení.  Snímky se mohou využít k souvislému vypravování.  Některé obrázky slouží k popisu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a zdůvodnění jejich souvislosti se státním svátkem.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    Inovativnost materiálu spočívá ve využití ICT techniky.</a:t>
            </a:r>
            <a:endParaRPr 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     Klíčová slova: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     </a:t>
            </a:r>
            <a:r>
              <a:rPr lang="cs-CZ" sz="2000" smtClean="0"/>
              <a:t>Easter, Easter card, Bunny, hot cross buns, Easter bonnets, egg hunt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MC90029068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64801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solidFill>
                  <a:schemeClr val="folHlink"/>
                </a:solidFill>
              </a:rPr>
              <a:t>Easter</a:t>
            </a:r>
            <a:br>
              <a:rPr lang="cs-CZ" sz="4000" smtClean="0">
                <a:solidFill>
                  <a:schemeClr val="folHlink"/>
                </a:solidFill>
              </a:rPr>
            </a:br>
            <a:endParaRPr lang="cs-CZ" sz="4000" smtClean="0">
              <a:solidFill>
                <a:schemeClr val="folHlink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It is the most important festival in the church year.</a:t>
            </a:r>
          </a:p>
          <a:p>
            <a:pPr eaLnBrk="1" hangingPunct="1"/>
            <a:r>
              <a:rPr lang="cs-CZ" sz="2800" smtClean="0"/>
              <a:t>It begins with Good Friday – the day when the Romans killed Jesus Christ.</a:t>
            </a:r>
          </a:p>
          <a:p>
            <a:pPr eaLnBrk="1" hangingPunct="1"/>
            <a:r>
              <a:rPr lang="cs-CZ" sz="2800" smtClean="0"/>
              <a:t>Two days later, on Easter Sunday, Christians believe that Jesus returned to life.</a:t>
            </a:r>
          </a:p>
          <a:p>
            <a:pPr eaLnBrk="1" hangingPunct="1"/>
            <a:r>
              <a:rPr lang="cs-CZ" sz="2800" smtClean="0"/>
              <a:t>It comes from a pagan word Eostre.</a:t>
            </a:r>
          </a:p>
          <a:p>
            <a:pPr eaLnBrk="1" hangingPunct="1"/>
            <a:r>
              <a:rPr lang="cs-CZ" sz="2800" smtClean="0"/>
              <a:t>It is celebrated the first full moon after the first day of spring.</a:t>
            </a:r>
          </a:p>
        </p:txBody>
      </p:sp>
      <p:pic>
        <p:nvPicPr>
          <p:cNvPr id="22531" name="Picture 6" descr="MC900057069[1]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12088" y="5099050"/>
            <a:ext cx="1146175" cy="175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Easter Eggs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They are symbols of spring and a new life.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On Easter Sunday people give chocolate Easter eggs as presents.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Some children believe that </a:t>
            </a:r>
            <a:r>
              <a:rPr lang="cs-CZ" sz="2800" smtClean="0">
                <a:solidFill>
                  <a:schemeClr val="folHlink"/>
                </a:solidFill>
              </a:rPr>
              <a:t>Easter Bunny</a:t>
            </a:r>
            <a:r>
              <a:rPr lang="cs-CZ" sz="2800" smtClean="0"/>
              <a:t> hides the eggs for them in the garden. Children must look for them.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Another Easter tradition is </a:t>
            </a:r>
            <a:r>
              <a:rPr lang="cs-CZ" sz="2800" smtClean="0">
                <a:solidFill>
                  <a:schemeClr val="folHlink"/>
                </a:solidFill>
              </a:rPr>
              <a:t>“egg-rolling“</a:t>
            </a:r>
            <a:r>
              <a:rPr lang="cs-CZ" sz="2800" smtClean="0"/>
              <a:t>. People take decorated eggs to the top of a hill and the eggs roll down. The first egg to get down is the winner.</a:t>
            </a:r>
          </a:p>
        </p:txBody>
      </p:sp>
      <p:pic>
        <p:nvPicPr>
          <p:cNvPr id="24579" name="Picture 4" descr="MC900428395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0"/>
            <a:ext cx="1633537" cy="1844675"/>
          </a:xfrm>
        </p:spPr>
      </p:pic>
      <p:pic>
        <p:nvPicPr>
          <p:cNvPr id="24580" name="Picture 6" descr="MC900436395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667625" y="5084763"/>
            <a:ext cx="1174750" cy="1484312"/>
          </a:xfrm>
        </p:spPr>
      </p:pic>
      <p:pic>
        <p:nvPicPr>
          <p:cNvPr id="24581" name="Picture 8" descr="MC90043629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605463"/>
            <a:ext cx="12525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MC90043639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5445125"/>
            <a:ext cx="947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MC90043638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5508625"/>
            <a:ext cx="1349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Traditions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7786687" cy="4492625"/>
          </a:xfrm>
        </p:spPr>
        <p:txBody>
          <a:bodyPr/>
          <a:lstStyle/>
          <a:p>
            <a:pPr eaLnBrk="1" hangingPunct="1"/>
            <a:r>
              <a:rPr lang="cs-CZ" sz="2800" smtClean="0"/>
              <a:t>Traditionally people eat </a:t>
            </a:r>
            <a:r>
              <a:rPr lang="cs-CZ" sz="2800" smtClean="0">
                <a:solidFill>
                  <a:schemeClr val="folHlink"/>
                </a:solidFill>
              </a:rPr>
              <a:t>hot cross buns</a:t>
            </a:r>
            <a:r>
              <a:rPr lang="cs-CZ" sz="2800" smtClean="0"/>
              <a:t>.</a:t>
            </a:r>
          </a:p>
          <a:p>
            <a:pPr eaLnBrk="1" hangingPunct="1"/>
            <a:r>
              <a:rPr lang="cs-CZ" sz="2800" smtClean="0"/>
              <a:t>These are small loaves of bread, baked with spices and fruit, and they have a cross on the top. They are best hot.</a:t>
            </a:r>
          </a:p>
          <a:p>
            <a:pPr eaLnBrk="1" hangingPunct="1"/>
            <a:r>
              <a:rPr lang="cs-CZ" sz="2800" smtClean="0"/>
              <a:t>Some women and girls decorate hats, called </a:t>
            </a:r>
            <a:r>
              <a:rPr lang="cs-CZ" sz="2800" smtClean="0">
                <a:solidFill>
                  <a:schemeClr val="folHlink"/>
                </a:solidFill>
              </a:rPr>
              <a:t>Easter bonnets</a:t>
            </a:r>
            <a:r>
              <a:rPr lang="cs-CZ" sz="2800" smtClean="0"/>
              <a:t>.</a:t>
            </a:r>
          </a:p>
          <a:p>
            <a:pPr eaLnBrk="1" hangingPunct="1"/>
            <a:r>
              <a:rPr lang="cs-CZ" sz="2800" smtClean="0"/>
              <a:t>They put lots of spring flowers on them and wear them in Easter bonnet parades.</a:t>
            </a:r>
          </a:p>
        </p:txBody>
      </p:sp>
      <p:pic>
        <p:nvPicPr>
          <p:cNvPr id="26627" name="Picture 4" descr="MC900422893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72225" y="260350"/>
            <a:ext cx="1854200" cy="1495425"/>
          </a:xfrm>
        </p:spPr>
      </p:pic>
      <p:pic>
        <p:nvPicPr>
          <p:cNvPr id="26628" name="Picture 6" descr="MC900370168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333375"/>
            <a:ext cx="1887537" cy="14493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astlehunt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0"/>
            <a:ext cx="498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33845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ko-KR" sz="1800" smtClean="0">
                <a:solidFill>
                  <a:srgbClr val="0000FF"/>
                </a:solidFill>
                <a:ea typeface="굴림" pitchFamily="34" charset="-127"/>
              </a:rPr>
              <a:t>Writing practice:</a:t>
            </a:r>
            <a:r>
              <a:rPr lang="en-CA" altLang="ko-KR" sz="1800" smtClean="0">
                <a:ea typeface="굴림" pitchFamily="34" charset="-127"/>
              </a:rPr>
              <a:t> Find as many Easter eggs as you can and then write down their location. Try to </a:t>
            </a:r>
            <a:r>
              <a:rPr lang="cs-CZ" altLang="ko-KR" sz="1800" smtClean="0"/>
              <a:t>detailed answers</a:t>
            </a:r>
            <a:r>
              <a:rPr lang="en-CA" altLang="ko-KR" sz="1800" smtClean="0">
                <a:ea typeface="굴림" pitchFamily="34" charset="-127"/>
              </a:rPr>
              <a:t>. </a:t>
            </a:r>
            <a:endParaRPr lang="cs-CZ" altLang="ko-K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altLang="ko-KR" sz="1800" smtClean="0"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ko-KR" sz="1800" smtClean="0">
                <a:solidFill>
                  <a:srgbClr val="0000FF"/>
                </a:solidFill>
                <a:ea typeface="굴림" pitchFamily="34" charset="-127"/>
              </a:rPr>
              <a:t>Example</a:t>
            </a:r>
            <a:r>
              <a:rPr lang="en-CA" altLang="ko-KR" sz="1800" smtClean="0">
                <a:ea typeface="굴림" pitchFamily="34" charset="-127"/>
              </a:rPr>
              <a:t>: </a:t>
            </a:r>
            <a:r>
              <a:rPr lang="en-CA" altLang="ko-KR" sz="1800" i="1" smtClean="0">
                <a:ea typeface="굴림" pitchFamily="34" charset="-127"/>
              </a:rPr>
              <a:t>There is an Easter egg </a:t>
            </a:r>
            <a:r>
              <a:rPr lang="cs-CZ" altLang="ko-KR" sz="1800" i="1" smtClean="0"/>
              <a:t>behind the mushroom in the grass</a:t>
            </a:r>
            <a:r>
              <a:rPr lang="en-CA" altLang="ko-KR" sz="1800" i="1" smtClean="0">
                <a:ea typeface="굴림" pitchFamily="34" charset="-127"/>
              </a:rPr>
              <a:t>.</a:t>
            </a: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ko-KR" sz="1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ko-KR" sz="800" i="1" smtClean="0"/>
              <a:t>Zdroj obrázku: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700" smtClean="0">
                <a:hlinkClick r:id="rId4"/>
              </a:rPr>
              <a:t>http://bogglesworldesl.com/easter_worksheets.htm</a:t>
            </a:r>
            <a:endParaRPr lang="cs-CZ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solidFill>
                  <a:schemeClr val="hlink"/>
                </a:solidFill>
              </a:rPr>
              <a:t>Easter Rhymes</a:t>
            </a:r>
            <a:br>
              <a:rPr lang="cs-CZ" sz="4000" smtClean="0">
                <a:solidFill>
                  <a:schemeClr val="hlink"/>
                </a:solidFill>
              </a:rPr>
            </a:br>
            <a:r>
              <a:rPr lang="cs-CZ" sz="3200" smtClean="0">
                <a:solidFill>
                  <a:schemeClr val="hlink"/>
                </a:solidFill>
              </a:rPr>
              <a:t>Find rhyming words that match the clues.</a:t>
            </a:r>
            <a:endParaRPr lang="cs-CZ" sz="4000" smtClean="0">
              <a:solidFill>
                <a:schemeClr val="hlink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A season that rhymes with a drink.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What birds lay that rhymes with legs.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A meal that rhymes with a winner.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Something you send that rhymes with hard.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Another word for rabbit that rhymes with honey.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The opposite of find that rhymes with a side.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800" smtClean="0"/>
              <a:t>A search that rhymes with bunt.</a:t>
            </a:r>
          </a:p>
          <a:p>
            <a:pPr marL="609600" indent="-609600" eaLnBrk="1" hangingPunct="1">
              <a:buFontTx/>
              <a:buNone/>
            </a:pPr>
            <a:endParaRPr lang="cs-CZ" sz="2800" smtClean="0"/>
          </a:p>
          <a:p>
            <a:pPr marL="609600" indent="-609600" eaLnBrk="1" hangingPunct="1">
              <a:buFontTx/>
              <a:buAutoNum type="arabicPeriod"/>
            </a:pPr>
            <a:endParaRPr lang="cs-CZ" sz="2800" smtClean="0"/>
          </a:p>
        </p:txBody>
      </p:sp>
      <p:pic>
        <p:nvPicPr>
          <p:cNvPr id="30723" name="Picture 4" descr="MC900250458[1]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4652963"/>
            <a:ext cx="2190750" cy="1943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0000FF"/>
                </a:solidFill>
              </a:rPr>
              <a:t>How many words can you make out of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8064500" cy="3806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/>
              <a:t> </a:t>
            </a:r>
            <a:r>
              <a:rPr lang="cs-CZ" sz="5400" smtClean="0">
                <a:solidFill>
                  <a:srgbClr val="FF0000"/>
                </a:solidFill>
              </a:rPr>
              <a:t>EASTER   EGG  HUNT?</a:t>
            </a:r>
            <a:endParaRPr lang="cs-CZ" sz="5400" smtClean="0"/>
          </a:p>
        </p:txBody>
      </p:sp>
      <p:pic>
        <p:nvPicPr>
          <p:cNvPr id="32771" name="Picture 4" descr="j030493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3644900"/>
            <a:ext cx="2808288" cy="25749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464</Words>
  <Application>Microsoft PowerPoint</Application>
  <PresentationFormat>Předvádění na obrazovce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굴림</vt:lpstr>
      <vt:lpstr>Výchozí návrh</vt:lpstr>
      <vt:lpstr>Snímek 1</vt:lpstr>
      <vt:lpstr>Metodický list</vt:lpstr>
      <vt:lpstr>Snímek 3</vt:lpstr>
      <vt:lpstr>Easter </vt:lpstr>
      <vt:lpstr>Easter Eggs</vt:lpstr>
      <vt:lpstr>Traditions</vt:lpstr>
      <vt:lpstr>Snímek 7</vt:lpstr>
      <vt:lpstr>Easter Rhymes Find rhyming words that match the clues.</vt:lpstr>
      <vt:lpstr>How many words can you make out of</vt:lpstr>
      <vt:lpstr>Řešení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Bruk</dc:creator>
  <cp:lastModifiedBy>vera.pastorkova</cp:lastModifiedBy>
  <cp:revision>10</cp:revision>
  <dcterms:created xsi:type="dcterms:W3CDTF">2013-03-10T05:56:02Z</dcterms:created>
  <dcterms:modified xsi:type="dcterms:W3CDTF">2013-07-12T17:53:43Z</dcterms:modified>
</cp:coreProperties>
</file>