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66" r:id="rId2"/>
    <p:sldId id="267" r:id="rId3"/>
    <p:sldId id="268" r:id="rId4"/>
    <p:sldId id="257" r:id="rId5"/>
    <p:sldId id="258" r:id="rId6"/>
    <p:sldId id="259" r:id="rId7"/>
    <p:sldId id="260" r:id="rId8"/>
    <p:sldId id="262" r:id="rId9"/>
    <p:sldId id="263" r:id="rId10"/>
    <p:sldId id="264" r:id="rId11"/>
    <p:sldId id="261" r:id="rId1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960"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DC36455-69AC-4754-8C86-F5AB8A7A98E5}" type="datetimeFigureOut">
              <a:rPr lang="cs-CZ"/>
              <a:pPr>
                <a:defRPr/>
              </a:pPr>
              <a:t>12.7.2013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4268F5B-B226-472C-95D7-C1379D9969E5}"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2253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220"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052FFB-156F-4157-A0E8-5B837516C04B}" type="slidenum">
              <a:rPr lang="cs-CZ" smtClean="0"/>
              <a:pPr fontAlgn="base">
                <a:spcBef>
                  <a:spcPct val="0"/>
                </a:spcBef>
                <a:spcAft>
                  <a:spcPct val="0"/>
                </a:spcAft>
                <a:defRPr/>
              </a:pPr>
              <a:t>4</a:t>
            </a:fld>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266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24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31878-B0FC-4030-852E-1BA6465F765C}" type="slidenum">
              <a:rPr lang="cs-CZ" smtClean="0"/>
              <a:pPr fontAlgn="base">
                <a:spcBef>
                  <a:spcPct val="0"/>
                </a:spcBef>
                <a:spcAft>
                  <a:spcPct val="0"/>
                </a:spcAft>
                <a:defRPr/>
              </a:pPr>
              <a:t>6</a:t>
            </a:fld>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fld id="{F1E61603-3387-48DA-A82A-05FD987C6C9C}" type="datetimeFigureOut">
              <a:rPr lang="cs-CZ"/>
              <a:pPr>
                <a:defRPr/>
              </a:pPr>
              <a:t>12.7.2013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7AAD8E4-6DFA-411A-AED0-E2BD066F1D64}"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fld id="{238A1D24-C09E-42D5-A8BF-3F2AFD92C5CF}" type="datetimeFigureOut">
              <a:rPr lang="cs-CZ"/>
              <a:pPr>
                <a:defRPr/>
              </a:pPr>
              <a:t>12.7.2013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DAFF12E5-5CFF-4B6A-9378-CECA8BE195F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fld id="{1A48D784-01DE-4054-A217-9FE2DFDAEFE4}" type="datetimeFigureOut">
              <a:rPr lang="cs-CZ"/>
              <a:pPr>
                <a:defRPr/>
              </a:pPr>
              <a:t>12.7.2013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8879DE5-DD21-481A-9F44-385BD6C69EBD}"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fld id="{435E458F-F1D6-4843-A073-8153D6675032}" type="datetimeFigureOut">
              <a:rPr lang="cs-CZ"/>
              <a:pPr>
                <a:defRPr/>
              </a:pPr>
              <a:t>12.7.2013</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5283809A-05B3-4606-BBCE-EE9AF4D91312}"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fld id="{3F3B3FC4-3E12-4389-814E-0387A5333B7F}" type="datetimeFigureOut">
              <a:rPr lang="cs-CZ"/>
              <a:pPr>
                <a:defRPr/>
              </a:pPr>
              <a:t>12.7.2013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EAF829C-6B62-43AD-ADDF-BCC1B52A06C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fld id="{24333302-2E3E-4C22-8116-8D7BAC8A3963}" type="datetimeFigureOut">
              <a:rPr lang="cs-CZ"/>
              <a:pPr>
                <a:defRPr/>
              </a:pPr>
              <a:t>12.7.2013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AA2ECCF-B3AC-4A58-AB04-9CE8F78F56D4}"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fld id="{AB15753E-BAED-46F5-B63D-49A5F9DBBD1B}" type="datetimeFigureOut">
              <a:rPr lang="cs-CZ"/>
              <a:pPr>
                <a:defRPr/>
              </a:pPr>
              <a:t>12.7.2013</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DB745FD-FDCD-4397-B662-267192B23F9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fld id="{369E52D0-3AEF-4B9A-9D38-F29D39A4F29A}" type="datetimeFigureOut">
              <a:rPr lang="cs-CZ"/>
              <a:pPr>
                <a:defRPr/>
              </a:pPr>
              <a:t>12.7.2013</a:t>
            </a:fld>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ED2BC67B-2158-4525-ACCE-75A016390332}"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fld id="{3882988F-D247-4A7D-A77D-00A13CB97ED4}" type="datetimeFigureOut">
              <a:rPr lang="cs-CZ"/>
              <a:pPr>
                <a:defRPr/>
              </a:pPr>
              <a:t>12.7.2013</a:t>
            </a:fld>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EAEBD263-F68A-4A36-B859-F8BD6F68ABC1}"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F4889F2-5F27-46A1-B2C2-E6F0F0AE7070}" type="datetimeFigureOut">
              <a:rPr lang="cs-CZ"/>
              <a:pPr>
                <a:defRPr/>
              </a:pPr>
              <a:t>12.7.2013</a:t>
            </a:fld>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D79652C6-8A01-4783-B022-4CA7F041D54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fld id="{B7006393-9764-456C-AE86-8B8D02830C50}" type="datetimeFigureOut">
              <a:rPr lang="cs-CZ"/>
              <a:pPr>
                <a:defRPr/>
              </a:pPr>
              <a:t>12.7.2013</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B631BFB6-5510-4614-96F8-719938AA446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fld id="{ADE8C1C3-0FCD-4457-9599-4976027DE8E0}" type="datetimeFigureOut">
              <a:rPr lang="cs-CZ"/>
              <a:pPr>
                <a:defRPr/>
              </a:pPr>
              <a:t>12.7.2013</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F5E18FA-7784-4F3D-946C-A26B4F65C6B3}"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AA4D8BE3-6DB6-4E2B-B2FE-370D04783C81}" type="datetimeFigureOut">
              <a:rPr lang="cs-CZ"/>
              <a:pPr>
                <a:defRPr/>
              </a:pPr>
              <a:t>12.7.2013</a:t>
            </a:fld>
            <a:endParaRPr lang="cs-CZ"/>
          </a:p>
        </p:txBody>
      </p:sp>
      <p:sp>
        <p:nvSpPr>
          <p:cNvPr id="542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542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F71657F-4E18-4578-A392-F5B697E75FF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s.wikipedia.org/wiki/Soubor:Easter_chocolate_lamb.jp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cs.wikipedia.org/wiki/Soubor:Twelve-rod_pomlazka.jpg" TargetMode="External"/><Relationship Id="rId5" Type="http://schemas.openxmlformats.org/officeDocument/2006/relationships/hyperlink" Target="http://cs.wikipedia.org/wiki/Soubor:Nakrajeny_mazanec_(4).JPG" TargetMode="External"/><Relationship Id="rId4" Type="http://schemas.openxmlformats.org/officeDocument/2006/relationships/hyperlink" Target="http://en.wikipedia.org/wiki/File:Easter_eggs_-_straw_decoration.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file:///\\upload.wikimedia.org\wikipedia\commons\e\eb\Easter_chocolate_lamb.jp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file:///\\upload.wikimedia.org\wikipedia\commons\2\28\Twelve-rod_pomlazka.jp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hyperlink" Target="file:///\\upload.wikimedia.org\wikipedia\commons\1\10\Easter_eggs_-_straw_decoration.jpg" TargetMode="Externa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0" y="-365125"/>
            <a:ext cx="9144000" cy="3902075"/>
          </a:xfrm>
          <a:prstGeom prst="rect">
            <a:avLst/>
          </a:prstGeom>
          <a:noFill/>
          <a:ln w="9525">
            <a:noFill/>
            <a:miter lim="800000"/>
            <a:headEnd/>
            <a:tailEnd/>
          </a:ln>
        </p:spPr>
        <p:txBody>
          <a:bodyPr anchor="ctr">
            <a:spAutoFit/>
          </a:bodyPr>
          <a:lstStyle/>
          <a:p>
            <a:r>
              <a:rPr lang="cs-CZ" sz="2000">
                <a:latin typeface="Calibri" pitchFamily="34" charset="0"/>
              </a:rPr>
              <a:t>				</a:t>
            </a:r>
            <a:endParaRPr lang="cs-CZ" sz="2000"/>
          </a:p>
          <a:p>
            <a:r>
              <a:rPr lang="cs-CZ" sz="2000"/>
              <a:t>                                                     </a:t>
            </a:r>
          </a:p>
          <a:p>
            <a:r>
              <a:rPr lang="cs-CZ" sz="2000">
                <a:latin typeface="Times New Roman" pitchFamily="18" charset="0"/>
                <a:cs typeface="Times New Roman" pitchFamily="18" charset="0"/>
              </a:rPr>
              <a:t>                                                          Číslo šablony: III/2</a:t>
            </a:r>
          </a:p>
          <a:p>
            <a:r>
              <a:rPr lang="cs-CZ" sz="2000"/>
              <a:t>                                               </a:t>
            </a:r>
            <a:r>
              <a:rPr lang="cs-CZ" sz="2000">
                <a:latin typeface="Calibri" pitchFamily="34" charset="0"/>
              </a:rPr>
              <a:t>VY_32_INOVACE_</a:t>
            </a:r>
            <a:r>
              <a:rPr lang="cs-CZ" sz="2000"/>
              <a:t>P1</a:t>
            </a:r>
            <a:r>
              <a:rPr lang="cs-CZ" sz="2000">
                <a:latin typeface="Calibri" pitchFamily="34" charset="0"/>
              </a:rPr>
              <a:t>_</a:t>
            </a:r>
            <a:r>
              <a:rPr lang="cs-CZ" sz="2000"/>
              <a:t>2.3      </a:t>
            </a:r>
          </a:p>
          <a:p>
            <a:r>
              <a:rPr lang="cs-CZ" sz="2000" b="1">
                <a:solidFill>
                  <a:srgbClr val="00B0F0"/>
                </a:solidFill>
                <a:latin typeface="Calibri" pitchFamily="34" charset="0"/>
              </a:rPr>
              <a:t>                                              </a:t>
            </a:r>
            <a:r>
              <a:rPr lang="cs-CZ" sz="2000" b="1">
                <a:latin typeface="Calibri" pitchFamily="34" charset="0"/>
              </a:rPr>
              <a:t>Tematická oblast: Festivals and Celebrations</a:t>
            </a:r>
            <a:endParaRPr lang="cs-CZ" sz="2000">
              <a:latin typeface="Calibri" pitchFamily="34" charset="0"/>
            </a:endParaRPr>
          </a:p>
          <a:p>
            <a:pPr algn="ctr"/>
            <a:r>
              <a:rPr lang="cs-CZ" sz="3200" b="1">
                <a:latin typeface="Times New Roman" pitchFamily="18" charset="0"/>
                <a:cs typeface="Times New Roman" pitchFamily="18" charset="0"/>
              </a:rPr>
              <a:t>         Easter in the Czech Republic</a:t>
            </a:r>
            <a:endParaRPr lang="cs-CZ" sz="3200">
              <a:latin typeface="Times New Roman" pitchFamily="18" charset="0"/>
              <a:cs typeface="Times New Roman" pitchFamily="18" charset="0"/>
            </a:endParaRPr>
          </a:p>
          <a:p>
            <a:r>
              <a:rPr lang="cs-CZ" sz="2000">
                <a:solidFill>
                  <a:srgbClr val="00B0F0"/>
                </a:solidFill>
                <a:latin typeface="Times New Roman" pitchFamily="18" charset="0"/>
                <a:cs typeface="Times New Roman" pitchFamily="18" charset="0"/>
              </a:rPr>
              <a:t>                                                         </a:t>
            </a:r>
            <a:r>
              <a:rPr lang="cs-CZ" sz="2000">
                <a:latin typeface="Times New Roman" pitchFamily="18" charset="0"/>
                <a:cs typeface="Times New Roman" pitchFamily="18" charset="0"/>
              </a:rPr>
              <a:t>Typ: DUM - kombinovaný</a:t>
            </a:r>
          </a:p>
          <a:p>
            <a:r>
              <a:rPr lang="cs-CZ" sz="2000">
                <a:latin typeface="Times New Roman" pitchFamily="18" charset="0"/>
                <a:cs typeface="Times New Roman" pitchFamily="18" charset="0"/>
              </a:rPr>
              <a:t>				Předmět: AJ</a:t>
            </a:r>
            <a:endParaRPr lang="cs-CZ" sz="2000">
              <a:solidFill>
                <a:srgbClr val="00B0F0"/>
              </a:solidFill>
              <a:latin typeface="Times New Roman" pitchFamily="18" charset="0"/>
              <a:cs typeface="Times New Roman" pitchFamily="18" charset="0"/>
            </a:endParaRPr>
          </a:p>
          <a:p>
            <a:r>
              <a:rPr lang="cs-CZ" sz="2000">
                <a:solidFill>
                  <a:srgbClr val="00B0F0"/>
                </a:solidFill>
                <a:latin typeface="Times New Roman" pitchFamily="18" charset="0"/>
                <a:cs typeface="Times New Roman" pitchFamily="18" charset="0"/>
              </a:rPr>
              <a:t>                                                          </a:t>
            </a:r>
            <a:r>
              <a:rPr lang="cs-CZ" sz="2000">
                <a:latin typeface="Times New Roman" pitchFamily="18" charset="0"/>
                <a:cs typeface="Times New Roman" pitchFamily="18" charset="0"/>
              </a:rPr>
              <a:t>Ročník:  2.</a:t>
            </a:r>
            <a:r>
              <a:rPr lang="cs-CZ" sz="2000">
                <a:solidFill>
                  <a:srgbClr val="00B0F0"/>
                </a:solidFill>
                <a:latin typeface="Times New Roman" pitchFamily="18" charset="0"/>
                <a:cs typeface="Times New Roman" pitchFamily="18" charset="0"/>
              </a:rPr>
              <a:t> </a:t>
            </a:r>
            <a:r>
              <a:rPr lang="cs-CZ" sz="2000">
                <a:latin typeface="Times New Roman" pitchFamily="18" charset="0"/>
                <a:cs typeface="Times New Roman" pitchFamily="18" charset="0"/>
              </a:rPr>
              <a:t>r. (6leté)</a:t>
            </a:r>
          </a:p>
          <a:p>
            <a:endParaRPr lang="cs-CZ" sz="2000">
              <a:latin typeface="Times New Roman" pitchFamily="18" charset="0"/>
              <a:cs typeface="Times New Roman" pitchFamily="18" charset="0"/>
            </a:endParaRPr>
          </a:p>
          <a:p>
            <a:endParaRPr lang="cs-CZ" sz="2000">
              <a:latin typeface="Times New Roman" pitchFamily="18" charset="0"/>
              <a:cs typeface="Times New Roman" pitchFamily="18" charset="0"/>
            </a:endParaRPr>
          </a:p>
          <a:p>
            <a:pPr algn="ctr" eaLnBrk="0" hangingPunct="0"/>
            <a:r>
              <a:rPr lang="cs-CZ"/>
              <a:t>                           </a:t>
            </a:r>
          </a:p>
        </p:txBody>
      </p:sp>
      <p:sp>
        <p:nvSpPr>
          <p:cNvPr id="15362" name="Rectangle 3"/>
          <p:cNvSpPr>
            <a:spLocks noChangeArrowheads="1"/>
          </p:cNvSpPr>
          <p:nvPr/>
        </p:nvSpPr>
        <p:spPr bwMode="auto">
          <a:xfrm>
            <a:off x="2857500" y="5000625"/>
            <a:ext cx="3489325" cy="1616075"/>
          </a:xfrm>
          <a:prstGeom prst="rect">
            <a:avLst/>
          </a:prstGeom>
          <a:noFill/>
          <a:ln w="9525">
            <a:noFill/>
            <a:miter lim="800000"/>
            <a:headEnd/>
            <a:tailEnd/>
          </a:ln>
        </p:spPr>
        <p:txBody>
          <a:bodyPr anchor="ctr">
            <a:spAutoFit/>
          </a:bodyPr>
          <a:lstStyle/>
          <a:p>
            <a:pPr algn="ctr"/>
            <a:r>
              <a:rPr lang="cs-CZ" sz="1000">
                <a:solidFill>
                  <a:srgbClr val="000000"/>
                </a:solidFill>
                <a:cs typeface="Times New Roman" pitchFamily="18" charset="0"/>
              </a:rPr>
              <a:t>Zpracováno v rámci projektu</a:t>
            </a:r>
            <a:endParaRPr lang="cs-CZ" sz="800">
              <a:cs typeface="Times New Roman" pitchFamily="18" charset="0"/>
            </a:endParaRPr>
          </a:p>
          <a:p>
            <a:pPr algn="ctr" eaLnBrk="0" hangingPunct="0"/>
            <a:r>
              <a:rPr lang="cs-CZ">
                <a:solidFill>
                  <a:srgbClr val="000000"/>
                </a:solidFill>
                <a:cs typeface="Times New Roman" pitchFamily="18" charset="0"/>
              </a:rPr>
              <a:t>EU peníze školám</a:t>
            </a:r>
            <a:endParaRPr lang="cs-CZ" sz="800">
              <a:cs typeface="Times New Roman" pitchFamily="18" charset="0"/>
            </a:endParaRPr>
          </a:p>
          <a:p>
            <a:r>
              <a:rPr lang="cs-CZ" sz="1000">
                <a:latin typeface="Calibri" pitchFamily="34" charset="0"/>
                <a:cs typeface="Times New Roman" pitchFamily="18" charset="0"/>
              </a:rPr>
              <a:t>	  CZ.1.07/1.5.00/34.0296</a:t>
            </a:r>
          </a:p>
          <a:p>
            <a:pPr algn="ctr" eaLnBrk="0" hangingPunct="0"/>
            <a:r>
              <a:rPr lang="cs-CZ" sz="1300">
                <a:solidFill>
                  <a:srgbClr val="000000"/>
                </a:solidFill>
                <a:cs typeface="Times New Roman" pitchFamily="18" charset="0"/>
              </a:rPr>
              <a:t>Zpracovatel:</a:t>
            </a:r>
            <a:endParaRPr lang="cs-CZ" sz="800">
              <a:cs typeface="Times New Roman" pitchFamily="18" charset="0"/>
            </a:endParaRPr>
          </a:p>
          <a:p>
            <a:pPr algn="ctr" eaLnBrk="0" hangingPunct="0"/>
            <a:r>
              <a:rPr lang="cs-CZ" sz="2100" b="1">
                <a:cs typeface="Times New Roman" pitchFamily="18" charset="0"/>
              </a:rPr>
              <a:t>Mgr. Petra Bruková</a:t>
            </a:r>
            <a:endParaRPr lang="cs-CZ" sz="800">
              <a:cs typeface="Times New Roman" pitchFamily="18" charset="0"/>
            </a:endParaRPr>
          </a:p>
          <a:p>
            <a:pPr algn="ctr" eaLnBrk="0" hangingPunct="0"/>
            <a:r>
              <a:rPr lang="cs-CZ" sz="1300">
                <a:solidFill>
                  <a:srgbClr val="000000"/>
                </a:solidFill>
                <a:cs typeface="Times New Roman" pitchFamily="18" charset="0"/>
              </a:rPr>
              <a:t>Gymnázium, Třinec, příspěvková organizace</a:t>
            </a:r>
          </a:p>
          <a:p>
            <a:pPr algn="ctr" eaLnBrk="0" hangingPunct="0"/>
            <a:r>
              <a:rPr lang="cs-CZ" sz="1400">
                <a:solidFill>
                  <a:srgbClr val="000000"/>
                </a:solidFill>
                <a:cs typeface="Times New Roman" pitchFamily="18" charset="0"/>
              </a:rPr>
              <a:t>Datum vytvoření: </a:t>
            </a:r>
            <a:r>
              <a:rPr lang="cs-CZ" sz="1400" b="1">
                <a:solidFill>
                  <a:srgbClr val="000000"/>
                </a:solidFill>
                <a:cs typeface="Times New Roman" pitchFamily="18" charset="0"/>
              </a:rPr>
              <a:t>březen 2012</a:t>
            </a:r>
            <a:endParaRPr lang="cs-CZ" sz="1400" b="1">
              <a:solidFill>
                <a:srgbClr val="66CCFF"/>
              </a:solidFill>
              <a:cs typeface="Times New Roman" pitchFamily="18" charset="0"/>
            </a:endParaRPr>
          </a:p>
        </p:txBody>
      </p:sp>
      <p:pic>
        <p:nvPicPr>
          <p:cNvPr id="15363" name="obrázek 1" descr="\\Galerie\public\Fotky\Foto školy a učebny\Škola v říjnu 03.JPG"/>
          <p:cNvPicPr>
            <a:picLocks noChangeAspect="1" noChangeArrowheads="1"/>
          </p:cNvPicPr>
          <p:nvPr/>
        </p:nvPicPr>
        <p:blipFill>
          <a:blip r:embed="rId3"/>
          <a:srcRect/>
          <a:stretch>
            <a:fillRect/>
          </a:stretch>
        </p:blipFill>
        <p:spPr bwMode="auto">
          <a:xfrm>
            <a:off x="3708400" y="2887663"/>
            <a:ext cx="2554288" cy="2041525"/>
          </a:xfrm>
          <a:prstGeom prst="rect">
            <a:avLst/>
          </a:prstGeom>
          <a:noFill/>
          <a:ln w="9525">
            <a:noFill/>
            <a:miter lim="800000"/>
            <a:headEnd/>
            <a:tailEnd/>
          </a:ln>
        </p:spPr>
      </p:pic>
      <p:pic>
        <p:nvPicPr>
          <p:cNvPr id="15364" name="Picture 6" descr="OPVK_ver_zakladni_logolink_RGB_cz"/>
          <p:cNvPicPr>
            <a:picLocks noChangeAspect="1" noChangeArrowheads="1"/>
          </p:cNvPicPr>
          <p:nvPr/>
        </p:nvPicPr>
        <p:blipFill>
          <a:blip r:embed="rId4"/>
          <a:srcRect/>
          <a:stretch>
            <a:fillRect/>
          </a:stretch>
        </p:blipFill>
        <p:spPr bwMode="auto">
          <a:xfrm>
            <a:off x="0" y="0"/>
            <a:ext cx="1800225" cy="477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cs-CZ" smtClean="0">
                <a:solidFill>
                  <a:srgbClr val="336600"/>
                </a:solidFill>
                <a:effectLst>
                  <a:outerShdw blurRad="38100" dist="38100" dir="2700000" algn="tl">
                    <a:srgbClr val="C0C0C0"/>
                  </a:outerShdw>
                </a:effectLst>
              </a:rPr>
              <a:t>Řešení</a:t>
            </a:r>
          </a:p>
        </p:txBody>
      </p:sp>
      <p:sp>
        <p:nvSpPr>
          <p:cNvPr id="45059" name="Rectangle 3"/>
          <p:cNvSpPr>
            <a:spLocks noGrp="1" noChangeArrowheads="1"/>
          </p:cNvSpPr>
          <p:nvPr>
            <p:ph type="body" idx="1"/>
          </p:nvPr>
        </p:nvSpPr>
        <p:spPr/>
        <p:txBody>
          <a:bodyPr/>
          <a:lstStyle/>
          <a:p>
            <a:pPr marL="609600" indent="-609600" eaLnBrk="1" hangingPunct="1">
              <a:buFontTx/>
              <a:buNone/>
              <a:defRPr/>
            </a:pPr>
            <a:r>
              <a:rPr lang="cs-CZ" sz="2000" dirty="0" smtClean="0">
                <a:solidFill>
                  <a:srgbClr val="336600"/>
                </a:solidFill>
                <a:effectLst>
                  <a:outerShdw blurRad="38100" dist="38100" dir="2700000" algn="tl">
                    <a:srgbClr val="C0C0C0"/>
                  </a:outerShdw>
                </a:effectLst>
              </a:rPr>
              <a:t>Fill in </a:t>
            </a:r>
            <a:r>
              <a:rPr lang="cs-CZ" sz="2000" dirty="0" err="1" smtClean="0">
                <a:solidFill>
                  <a:srgbClr val="336600"/>
                </a:solidFill>
                <a:effectLst>
                  <a:outerShdw blurRad="38100" dist="38100" dir="2700000" algn="tl">
                    <a:srgbClr val="C0C0C0"/>
                  </a:outerShdw>
                </a:effectLst>
              </a:rPr>
              <a:t>the</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missing</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words</a:t>
            </a:r>
            <a:r>
              <a:rPr lang="cs-CZ" sz="2000" dirty="0" smtClean="0">
                <a:solidFill>
                  <a:srgbClr val="336600"/>
                </a:solidFill>
                <a:effectLst>
                  <a:outerShdw blurRad="38100" dist="38100" dir="2700000" algn="tl">
                    <a:srgbClr val="C0C0C0"/>
                  </a:outerShdw>
                </a:effectLst>
              </a:rPr>
              <a:t>.</a:t>
            </a:r>
          </a:p>
          <a:p>
            <a:pPr marL="609600" indent="-609600" eaLnBrk="1" hangingPunct="1">
              <a:buFontTx/>
              <a:buAutoNum type="arabicPeriod"/>
              <a:defRPr/>
            </a:pPr>
            <a:r>
              <a:rPr lang="cs-CZ" sz="1400" dirty="0" err="1" smtClean="0"/>
              <a:t>full</a:t>
            </a:r>
            <a:r>
              <a:rPr lang="cs-CZ" sz="1400" dirty="0" smtClean="0"/>
              <a:t> </a:t>
            </a:r>
            <a:r>
              <a:rPr lang="cs-CZ" sz="1400" dirty="0" err="1" smtClean="0"/>
              <a:t>moon</a:t>
            </a:r>
            <a:endParaRPr lang="cs-CZ" sz="1400" dirty="0" smtClean="0"/>
          </a:p>
          <a:p>
            <a:pPr marL="609600" indent="-609600" eaLnBrk="1" hangingPunct="1">
              <a:buFontTx/>
              <a:buAutoNum type="arabicPeriod"/>
              <a:defRPr/>
            </a:pPr>
            <a:r>
              <a:rPr lang="cs-CZ" sz="1400" dirty="0" err="1" smtClean="0"/>
              <a:t>resurrection</a:t>
            </a:r>
            <a:endParaRPr lang="cs-CZ" sz="1400" dirty="0" smtClean="0"/>
          </a:p>
          <a:p>
            <a:pPr marL="609600" indent="-609600" eaLnBrk="1" hangingPunct="1">
              <a:buFontTx/>
              <a:buAutoNum type="arabicPeriod"/>
              <a:defRPr/>
            </a:pPr>
            <a:r>
              <a:rPr lang="cs-CZ" sz="1400" dirty="0" err="1" smtClean="0"/>
              <a:t>plaited</a:t>
            </a:r>
            <a:r>
              <a:rPr lang="cs-CZ" sz="1400" dirty="0" smtClean="0"/>
              <a:t> </a:t>
            </a:r>
            <a:r>
              <a:rPr lang="cs-CZ" sz="1400" dirty="0" err="1" smtClean="0"/>
              <a:t>willow</a:t>
            </a:r>
            <a:r>
              <a:rPr lang="cs-CZ" sz="1400" dirty="0" smtClean="0"/>
              <a:t> </a:t>
            </a:r>
            <a:r>
              <a:rPr lang="cs-CZ" sz="1400" dirty="0" err="1" smtClean="0"/>
              <a:t>canes</a:t>
            </a:r>
            <a:endParaRPr lang="cs-CZ" sz="1400" dirty="0" smtClean="0"/>
          </a:p>
          <a:p>
            <a:pPr marL="609600" indent="-609600" eaLnBrk="1" hangingPunct="1">
              <a:buFontTx/>
              <a:buAutoNum type="arabicPeriod"/>
              <a:defRPr/>
            </a:pPr>
            <a:r>
              <a:rPr lang="cs-CZ" sz="1400" dirty="0" smtClean="0"/>
              <a:t>mazanec</a:t>
            </a:r>
          </a:p>
          <a:p>
            <a:pPr marL="609600" indent="-609600" eaLnBrk="1" hangingPunct="1">
              <a:buFontTx/>
              <a:buAutoNum type="arabicPeriod"/>
              <a:defRPr/>
            </a:pPr>
            <a:r>
              <a:rPr lang="cs-CZ" sz="1400" dirty="0" err="1" smtClean="0"/>
              <a:t>healthy</a:t>
            </a:r>
            <a:endParaRPr lang="cs-CZ" sz="1400" dirty="0" smtClean="0"/>
          </a:p>
          <a:p>
            <a:pPr marL="609600" indent="-609600" eaLnBrk="1" hangingPunct="1">
              <a:buFont typeface="Arial" charset="0"/>
              <a:buNone/>
              <a:defRPr/>
            </a:pPr>
            <a:r>
              <a:rPr lang="cs-CZ" sz="2000" dirty="0" err="1" smtClean="0">
                <a:solidFill>
                  <a:srgbClr val="336600"/>
                </a:solidFill>
                <a:effectLst>
                  <a:outerShdw blurRad="38100" dist="38100" dir="2700000" algn="tl">
                    <a:srgbClr val="C0C0C0"/>
                  </a:outerShdw>
                </a:effectLst>
              </a:rPr>
              <a:t>How</a:t>
            </a:r>
            <a:r>
              <a:rPr lang="cs-CZ" sz="2000" dirty="0" smtClean="0">
                <a:solidFill>
                  <a:srgbClr val="336600"/>
                </a:solidFill>
                <a:effectLst>
                  <a:outerShdw blurRad="38100" dist="38100" dir="2700000" algn="tl">
                    <a:srgbClr val="C0C0C0"/>
                  </a:outerShdw>
                </a:effectLst>
              </a:rPr>
              <a:t> many </a:t>
            </a:r>
            <a:r>
              <a:rPr lang="cs-CZ" sz="2000" dirty="0" err="1" smtClean="0">
                <a:solidFill>
                  <a:srgbClr val="336600"/>
                </a:solidFill>
                <a:effectLst>
                  <a:outerShdw blurRad="38100" dist="38100" dir="2700000" algn="tl">
                    <a:srgbClr val="C0C0C0"/>
                  </a:outerShdw>
                </a:effectLst>
              </a:rPr>
              <a:t>words</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can</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you</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make</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out</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of</a:t>
            </a:r>
            <a:r>
              <a:rPr lang="cs-CZ" sz="2000" dirty="0" smtClean="0">
                <a:solidFill>
                  <a:srgbClr val="336600"/>
                </a:solidFill>
                <a:effectLst>
                  <a:outerShdw blurRad="38100" dist="38100" dir="2700000" algn="tl">
                    <a:srgbClr val="C0C0C0"/>
                  </a:outerShdw>
                </a:effectLst>
              </a:rPr>
              <a:t> basket </a:t>
            </a:r>
            <a:r>
              <a:rPr lang="cs-CZ" sz="2000" dirty="0" err="1" smtClean="0">
                <a:solidFill>
                  <a:srgbClr val="336600"/>
                </a:solidFill>
                <a:effectLst>
                  <a:outerShdw blurRad="38100" dist="38100" dir="2700000" algn="tl">
                    <a:srgbClr val="C0C0C0"/>
                  </a:outerShdw>
                </a:effectLst>
              </a:rPr>
              <a:t>and</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Easter</a:t>
            </a:r>
            <a:r>
              <a:rPr lang="cs-CZ" sz="2000" dirty="0" smtClean="0">
                <a:solidFill>
                  <a:srgbClr val="336600"/>
                </a:solidFill>
                <a:effectLst>
                  <a:outerShdw blurRad="38100" dist="38100" dir="2700000" algn="tl">
                    <a:srgbClr val="C0C0C0"/>
                  </a:outerShdw>
                </a:effectLst>
              </a:rPr>
              <a:t>?</a:t>
            </a:r>
          </a:p>
          <a:p>
            <a:pPr marL="609600" indent="-609600" eaLnBrk="1" hangingPunct="1">
              <a:buFont typeface="Arial" charset="0"/>
              <a:buNone/>
              <a:defRPr/>
            </a:pPr>
            <a:r>
              <a:rPr lang="cs-CZ" sz="1400" dirty="0" err="1" smtClean="0">
                <a:effectLst>
                  <a:outerShdw blurRad="38100" dist="38100" dir="2700000" algn="tl">
                    <a:srgbClr val="C0C0C0"/>
                  </a:outerShdw>
                </a:effectLst>
              </a:rPr>
              <a:t>Students</a:t>
            </a:r>
            <a:r>
              <a:rPr lang="cs-CZ" sz="1400" dirty="0" smtClean="0">
                <a:effectLst>
                  <a:outerShdw blurRad="38100" dist="38100" dir="2700000" algn="tl">
                    <a:srgbClr val="C0C0C0"/>
                  </a:outerShdw>
                </a:effectLst>
              </a:rPr>
              <a:t>´ </a:t>
            </a:r>
            <a:r>
              <a:rPr lang="cs-CZ" sz="1400" dirty="0" err="1" smtClean="0">
                <a:effectLst>
                  <a:outerShdw blurRad="38100" dist="38100" dir="2700000" algn="tl">
                    <a:srgbClr val="C0C0C0"/>
                  </a:outerShdw>
                </a:effectLst>
              </a:rPr>
              <a:t>own</a:t>
            </a:r>
            <a:r>
              <a:rPr lang="cs-CZ" sz="1400" dirty="0" smtClean="0">
                <a:effectLst>
                  <a:outerShdw blurRad="38100" dist="38100" dir="2700000" algn="tl">
                    <a:srgbClr val="C0C0C0"/>
                  </a:outerShdw>
                </a:effectLst>
              </a:rPr>
              <a:t> </a:t>
            </a:r>
            <a:r>
              <a:rPr lang="cs-CZ" sz="1400" dirty="0" err="1" smtClean="0">
                <a:effectLst>
                  <a:outerShdw blurRad="38100" dist="38100" dir="2700000" algn="tl">
                    <a:srgbClr val="C0C0C0"/>
                  </a:outerShdw>
                </a:effectLst>
              </a:rPr>
              <a:t>answers</a:t>
            </a:r>
            <a:r>
              <a:rPr lang="cs-CZ" sz="1400" dirty="0" smtClean="0">
                <a:effectLst>
                  <a:outerShdw blurRad="38100" dist="38100" dir="2700000" algn="tl">
                    <a:srgbClr val="C0C0C0"/>
                  </a:outerShdw>
                </a:effectLst>
              </a:rPr>
              <a:t>.</a:t>
            </a:r>
          </a:p>
          <a:p>
            <a:pPr marL="609600" indent="-609600" eaLnBrk="1" hangingPunct="1">
              <a:buFont typeface="Arial" charset="0"/>
              <a:buNone/>
              <a:defRPr/>
            </a:pPr>
            <a:r>
              <a:rPr lang="cs-CZ" sz="2000" dirty="0" err="1" smtClean="0">
                <a:solidFill>
                  <a:srgbClr val="336600"/>
                </a:solidFill>
                <a:effectLst>
                  <a:outerShdw blurRad="38100" dist="38100" dir="2700000" algn="tl">
                    <a:srgbClr val="C0C0C0"/>
                  </a:outerShdw>
                </a:effectLst>
              </a:rPr>
              <a:t>Match</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the</a:t>
            </a:r>
            <a:r>
              <a:rPr lang="cs-CZ" sz="2000" dirty="0" smtClean="0">
                <a:solidFill>
                  <a:srgbClr val="336600"/>
                </a:solidFill>
                <a:effectLst>
                  <a:outerShdw blurRad="38100" dist="38100" dir="2700000" algn="tl">
                    <a:srgbClr val="C0C0C0"/>
                  </a:outerShdw>
                </a:effectLst>
              </a:rPr>
              <a:t> </a:t>
            </a:r>
            <a:r>
              <a:rPr lang="cs-CZ" sz="2000" dirty="0" err="1" smtClean="0">
                <a:solidFill>
                  <a:srgbClr val="336600"/>
                </a:solidFill>
                <a:effectLst>
                  <a:outerShdw blurRad="38100" dist="38100" dir="2700000" algn="tl">
                    <a:srgbClr val="C0C0C0"/>
                  </a:outerShdw>
                </a:effectLst>
              </a:rPr>
              <a:t>word</a:t>
            </a:r>
            <a:r>
              <a:rPr lang="cs-CZ" sz="2000" dirty="0" smtClean="0">
                <a:solidFill>
                  <a:srgbClr val="336600"/>
                </a:solidFill>
                <a:effectLst>
                  <a:outerShdw blurRad="38100" dist="38100" dir="2700000" algn="tl">
                    <a:srgbClr val="C0C0C0"/>
                  </a:outerShdw>
                </a:effectLst>
              </a:rPr>
              <a:t>.</a:t>
            </a:r>
          </a:p>
          <a:p>
            <a:pPr marL="609600" indent="-609600" eaLnBrk="1" hangingPunct="1">
              <a:buFontTx/>
              <a:buAutoNum type="arabicPeriod"/>
              <a:defRPr/>
            </a:pPr>
            <a:r>
              <a:rPr lang="cs-CZ" sz="1400" dirty="0" err="1" smtClean="0">
                <a:effectLst>
                  <a:outerShdw blurRad="38100" dist="38100" dir="2700000" algn="tl">
                    <a:srgbClr val="C0C0C0"/>
                  </a:outerShdw>
                </a:effectLst>
              </a:rPr>
              <a:t>ribbon</a:t>
            </a:r>
            <a:endParaRPr lang="cs-CZ" sz="1400" dirty="0" smtClean="0">
              <a:effectLst>
                <a:outerShdw blurRad="38100" dist="38100" dir="2700000" algn="tl">
                  <a:srgbClr val="C0C0C0"/>
                </a:outerShdw>
              </a:effectLst>
            </a:endParaRPr>
          </a:p>
          <a:p>
            <a:pPr marL="609600" indent="-609600" eaLnBrk="1" hangingPunct="1">
              <a:buFontTx/>
              <a:buAutoNum type="arabicPeriod"/>
              <a:defRPr/>
            </a:pPr>
            <a:r>
              <a:rPr lang="cs-CZ" sz="1400" dirty="0" err="1" smtClean="0">
                <a:effectLst>
                  <a:outerShdw blurRad="38100" dist="38100" dir="2700000" algn="tl">
                    <a:srgbClr val="C0C0C0"/>
                  </a:outerShdw>
                </a:effectLst>
              </a:rPr>
              <a:t>decorate</a:t>
            </a:r>
            <a:endParaRPr lang="cs-CZ" sz="1400" dirty="0" smtClean="0">
              <a:effectLst>
                <a:outerShdw blurRad="38100" dist="38100" dir="2700000" algn="tl">
                  <a:srgbClr val="C0C0C0"/>
                </a:outerShdw>
              </a:effectLst>
            </a:endParaRPr>
          </a:p>
          <a:p>
            <a:pPr marL="609600" indent="-609600" eaLnBrk="1" hangingPunct="1">
              <a:buFontTx/>
              <a:buAutoNum type="arabicPeriod"/>
              <a:defRPr/>
            </a:pPr>
            <a:r>
              <a:rPr lang="cs-CZ" sz="1400" dirty="0" smtClean="0">
                <a:effectLst>
                  <a:outerShdw blurRad="38100" dist="38100" dir="2700000" algn="tl">
                    <a:srgbClr val="C0C0C0"/>
                  </a:outerShdw>
                </a:effectLst>
              </a:rPr>
              <a:t>basket</a:t>
            </a:r>
          </a:p>
          <a:p>
            <a:pPr marL="609600" indent="-609600" eaLnBrk="1" hangingPunct="1">
              <a:buFontTx/>
              <a:buAutoNum type="arabicPeriod"/>
              <a:defRPr/>
            </a:pPr>
            <a:r>
              <a:rPr lang="cs-CZ" sz="1400" dirty="0" err="1" smtClean="0">
                <a:effectLst>
                  <a:outerShdw blurRad="38100" dist="38100" dir="2700000" algn="tl">
                    <a:srgbClr val="C0C0C0"/>
                  </a:outerShdw>
                </a:effectLst>
              </a:rPr>
              <a:t>Easter</a:t>
            </a:r>
            <a:r>
              <a:rPr lang="cs-CZ" sz="1400" dirty="0" smtClean="0">
                <a:effectLst>
                  <a:outerShdw blurRad="38100" dist="38100" dir="2700000" algn="tl">
                    <a:srgbClr val="C0C0C0"/>
                  </a:outerShdw>
                </a:effectLst>
              </a:rPr>
              <a:t> </a:t>
            </a:r>
            <a:r>
              <a:rPr lang="cs-CZ" sz="1400" dirty="0" err="1" smtClean="0">
                <a:effectLst>
                  <a:outerShdw blurRad="38100" dist="38100" dir="2700000" algn="tl">
                    <a:srgbClr val="C0C0C0"/>
                  </a:outerShdw>
                </a:effectLst>
              </a:rPr>
              <a:t>lamb</a:t>
            </a:r>
            <a:r>
              <a:rPr lang="cs-CZ" sz="1400" dirty="0" smtClean="0">
                <a:effectLst>
                  <a:outerShdw blurRad="38100" dist="38100" dir="2700000" algn="tl">
                    <a:srgbClr val="C0C0C0"/>
                  </a:outerShdw>
                </a:effectLst>
              </a:rPr>
              <a:t> </a:t>
            </a:r>
            <a:r>
              <a:rPr lang="cs-CZ" sz="1400" dirty="0" err="1" smtClean="0">
                <a:effectLst>
                  <a:outerShdw blurRad="38100" dist="38100" dir="2700000" algn="tl">
                    <a:srgbClr val="C0C0C0"/>
                  </a:outerShdw>
                </a:effectLst>
              </a:rPr>
              <a:t>or</a:t>
            </a:r>
            <a:r>
              <a:rPr lang="cs-CZ" sz="1400" dirty="0" smtClean="0">
                <a:effectLst>
                  <a:outerShdw blurRad="38100" dist="38100" dir="2700000" algn="tl">
                    <a:srgbClr val="C0C0C0"/>
                  </a:outerShdw>
                </a:effectLst>
              </a:rPr>
              <a:t> </a:t>
            </a:r>
            <a:r>
              <a:rPr lang="cs-CZ" sz="1400" dirty="0" err="1" smtClean="0">
                <a:effectLst>
                  <a:outerShdw blurRad="38100" dist="38100" dir="2700000" algn="tl">
                    <a:srgbClr val="C0C0C0"/>
                  </a:outerShdw>
                </a:effectLst>
              </a:rPr>
              <a:t>Bunny</a:t>
            </a:r>
            <a:endParaRPr lang="cs-CZ" sz="1400" dirty="0" smtClean="0">
              <a:effectLst>
                <a:outerShdw blurRad="38100" dist="38100" dir="2700000" algn="tl">
                  <a:srgbClr val="C0C0C0"/>
                </a:outerShdw>
              </a:effectLst>
            </a:endParaRPr>
          </a:p>
          <a:p>
            <a:pPr marL="609600" indent="-609600" eaLnBrk="1" hangingPunct="1">
              <a:buFontTx/>
              <a:buAutoNum type="arabicPeriod"/>
              <a:defRPr/>
            </a:pPr>
            <a:r>
              <a:rPr lang="cs-CZ" sz="1400" dirty="0" smtClean="0">
                <a:effectLst>
                  <a:outerShdw blurRad="38100" dist="38100" dir="2700000" algn="tl">
                    <a:srgbClr val="C0C0C0"/>
                  </a:outerShdw>
                </a:effectLst>
              </a:rPr>
              <a:t>Lent</a:t>
            </a:r>
          </a:p>
          <a:p>
            <a:pPr marL="609600" indent="-609600" eaLnBrk="1" hangingPunct="1">
              <a:buFontTx/>
              <a:buAutoNum type="arabicPeriod"/>
              <a:defRPr/>
            </a:pPr>
            <a:r>
              <a:rPr lang="cs-CZ" sz="1400" dirty="0" err="1" smtClean="0">
                <a:effectLst>
                  <a:outerShdw blurRad="38100" dist="38100" dir="2700000" algn="tl">
                    <a:srgbClr val="C0C0C0"/>
                  </a:outerShdw>
                </a:effectLst>
              </a:rPr>
              <a:t>the</a:t>
            </a:r>
            <a:r>
              <a:rPr lang="cs-CZ" sz="1400" dirty="0" smtClean="0">
                <a:effectLst>
                  <a:outerShdw blurRad="38100" dist="38100" dir="2700000" algn="tl">
                    <a:srgbClr val="C0C0C0"/>
                  </a:outerShdw>
                </a:effectLst>
              </a:rPr>
              <a:t> </a:t>
            </a:r>
            <a:r>
              <a:rPr lang="cs-CZ" sz="1400" dirty="0" err="1" smtClean="0">
                <a:effectLst>
                  <a:outerShdw blurRad="38100" dist="38100" dir="2700000" algn="tl">
                    <a:srgbClr val="C0C0C0"/>
                  </a:outerShdw>
                </a:effectLst>
              </a:rPr>
              <a:t>Holy</a:t>
            </a:r>
            <a:r>
              <a:rPr lang="cs-CZ" sz="1400" dirty="0" smtClean="0">
                <a:effectLst>
                  <a:outerShdw blurRad="38100" dist="38100" dir="2700000" algn="tl">
                    <a:srgbClr val="C0C0C0"/>
                  </a:outerShdw>
                </a:effectLst>
              </a:rPr>
              <a:t> </a:t>
            </a:r>
            <a:r>
              <a:rPr lang="cs-CZ" sz="1400" dirty="0" err="1" smtClean="0">
                <a:effectLst>
                  <a:outerShdw blurRad="38100" dist="38100" dir="2700000" algn="tl">
                    <a:srgbClr val="C0C0C0"/>
                  </a:outerShdw>
                </a:effectLst>
              </a:rPr>
              <a:t>Week</a:t>
            </a:r>
            <a:endParaRPr lang="cs-CZ" sz="1400" dirty="0" smtClean="0">
              <a:effectLst>
                <a:outerShdw blurRad="38100" dist="38100" dir="2700000" algn="tl">
                  <a:srgbClr val="C0C0C0"/>
                </a:outerShdw>
              </a:effectLst>
            </a:endParaRPr>
          </a:p>
          <a:p>
            <a:pPr marL="609600" indent="-609600" eaLnBrk="1" hangingPunct="1">
              <a:buFontTx/>
              <a:buAutoNum type="arabicPeriod"/>
              <a:defRPr/>
            </a:pPr>
            <a:r>
              <a:rPr lang="cs-CZ" sz="1400" dirty="0" err="1" smtClean="0">
                <a:effectLst>
                  <a:outerShdw blurRad="38100" dist="38100" dir="2700000" algn="tl">
                    <a:srgbClr val="C0C0C0"/>
                  </a:outerShdw>
                </a:effectLst>
              </a:rPr>
              <a:t>ressurection</a:t>
            </a:r>
            <a:endParaRPr lang="cs-CZ" sz="1400" dirty="0" smtClean="0">
              <a:effectLst>
                <a:outerShdw blurRad="38100" dist="38100" dir="2700000" algn="tl">
                  <a:srgbClr val="C0C0C0"/>
                </a:outerShdw>
              </a:effectLst>
            </a:endParaRPr>
          </a:p>
          <a:p>
            <a:pPr marL="609600" indent="-609600" eaLnBrk="1" hangingPunct="1">
              <a:buFont typeface="Arial" charset="0"/>
              <a:buNone/>
              <a:defRPr/>
            </a:pPr>
            <a:endParaRPr lang="cs-CZ"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a:bodyPr>
          <a:lstStyle/>
          <a:p>
            <a:pPr eaLnBrk="1" hangingPunct="1">
              <a:defRPr/>
            </a:pPr>
            <a:r>
              <a:rPr lang="cs-CZ" smtClean="0">
                <a:solidFill>
                  <a:srgbClr val="4F6228"/>
                </a:solidFill>
                <a:effectLst>
                  <a:outerShdw blurRad="38100" dist="38100" dir="2700000" algn="tl">
                    <a:srgbClr val="C0C0C0"/>
                  </a:outerShdw>
                </a:effectLst>
              </a:rPr>
              <a:t>Zdroje</a:t>
            </a:r>
          </a:p>
        </p:txBody>
      </p:sp>
      <p:sp>
        <p:nvSpPr>
          <p:cNvPr id="35842" name="Zástupný symbol pro obsah 2"/>
          <p:cNvSpPr>
            <a:spLocks noGrp="1"/>
          </p:cNvSpPr>
          <p:nvPr>
            <p:ph idx="4294967295"/>
          </p:nvPr>
        </p:nvSpPr>
        <p:spPr/>
        <p:txBody>
          <a:bodyPr/>
          <a:lstStyle/>
          <a:p>
            <a:pPr marL="609600" indent="-609600" eaLnBrk="1" hangingPunct="1">
              <a:lnSpc>
                <a:spcPct val="80000"/>
              </a:lnSpc>
              <a:buFontTx/>
              <a:buNone/>
            </a:pPr>
            <a:r>
              <a:rPr lang="cs-CZ" sz="2200" smtClean="0">
                <a:solidFill>
                  <a:srgbClr val="4F6228"/>
                </a:solidFill>
              </a:rPr>
              <a:t>Zdroje obrázků:</a:t>
            </a:r>
          </a:p>
          <a:p>
            <a:pPr marL="609600" indent="-609600" eaLnBrk="1" hangingPunct="1">
              <a:lnSpc>
                <a:spcPct val="80000"/>
              </a:lnSpc>
              <a:buFontTx/>
              <a:buAutoNum type="arabicPeriod"/>
            </a:pPr>
            <a:r>
              <a:rPr lang="cs-CZ" sz="1800" smtClean="0">
                <a:hlinkClick r:id="rId3"/>
              </a:rPr>
              <a:t>http://cs.wikipedia.org/wiki/Soubor:Easter_chocolate_lamb.jpg</a:t>
            </a:r>
            <a:endParaRPr lang="cs-CZ" sz="1800" smtClean="0"/>
          </a:p>
          <a:p>
            <a:pPr marL="609600" indent="-609600" eaLnBrk="1" hangingPunct="1">
              <a:lnSpc>
                <a:spcPct val="80000"/>
              </a:lnSpc>
              <a:buFontTx/>
              <a:buAutoNum type="arabicPeriod"/>
            </a:pPr>
            <a:r>
              <a:rPr lang="cs-CZ" sz="1800" smtClean="0">
                <a:hlinkClick r:id="rId4"/>
              </a:rPr>
              <a:t>http://en.wikipedia.org/wiki/File:Easter_eggs_-_straw_decoration.jpg</a:t>
            </a:r>
            <a:endParaRPr lang="cs-CZ" sz="1800" smtClean="0"/>
          </a:p>
          <a:p>
            <a:pPr marL="609600" indent="-609600" eaLnBrk="1" hangingPunct="1">
              <a:lnSpc>
                <a:spcPct val="80000"/>
              </a:lnSpc>
              <a:buFontTx/>
              <a:buAutoNum type="arabicPeriod"/>
            </a:pPr>
            <a:r>
              <a:rPr lang="cs-CZ" sz="1800" smtClean="0">
                <a:hlinkClick r:id="rId5"/>
              </a:rPr>
              <a:t>http://cs.wikipedia.org/wiki/Soubor:Nakrajeny_mazanec_(4).JPG</a:t>
            </a:r>
            <a:endParaRPr lang="cs-CZ" sz="1800" smtClean="0"/>
          </a:p>
          <a:p>
            <a:pPr marL="609600" indent="-609600" eaLnBrk="1" hangingPunct="1">
              <a:lnSpc>
                <a:spcPct val="80000"/>
              </a:lnSpc>
              <a:buFontTx/>
              <a:buAutoNum type="arabicPeriod"/>
            </a:pPr>
            <a:r>
              <a:rPr lang="cs-CZ" sz="1800" smtClean="0">
                <a:hlinkClick r:id="rId6"/>
              </a:rPr>
              <a:t>http://cs.wikipedia.org/wiki/Soubor:Twelve-rod_pomlazka.jpg</a:t>
            </a:r>
            <a:endParaRPr lang="cs-CZ" sz="1800" smtClean="0"/>
          </a:p>
          <a:p>
            <a:pPr marL="609600" indent="-609600" eaLnBrk="1" hangingPunct="1">
              <a:lnSpc>
                <a:spcPct val="80000"/>
              </a:lnSpc>
              <a:buFontTx/>
              <a:buNone/>
            </a:pPr>
            <a:r>
              <a:rPr lang="cs-CZ" sz="2200" smtClean="0"/>
              <a:t>Kliparty společnosti Microsoft</a:t>
            </a:r>
          </a:p>
          <a:p>
            <a:pPr marL="609600" indent="-609600" eaLnBrk="1" hangingPunct="1">
              <a:lnSpc>
                <a:spcPct val="80000"/>
              </a:lnSpc>
              <a:buFontTx/>
              <a:buNone/>
            </a:pPr>
            <a:endParaRPr lang="cs-CZ" sz="2200" smtClean="0"/>
          </a:p>
          <a:p>
            <a:pPr marL="609600" indent="-609600" eaLnBrk="1" hangingPunct="1">
              <a:lnSpc>
                <a:spcPct val="80000"/>
              </a:lnSpc>
              <a:buFontTx/>
              <a:buNone/>
            </a:pPr>
            <a:r>
              <a:rPr lang="cs-CZ" sz="2200" smtClean="0">
                <a:solidFill>
                  <a:srgbClr val="4F6228"/>
                </a:solidFill>
              </a:rPr>
              <a:t>Zdroj textu:</a:t>
            </a:r>
          </a:p>
          <a:p>
            <a:pPr marL="609600" indent="-609600" eaLnBrk="1" hangingPunct="1">
              <a:lnSpc>
                <a:spcPct val="80000"/>
              </a:lnSpc>
              <a:buFontTx/>
              <a:buNone/>
            </a:pPr>
            <a:r>
              <a:rPr lang="cs-CZ" sz="2200" smtClean="0"/>
              <a:t>archiv autora</a:t>
            </a:r>
          </a:p>
          <a:p>
            <a:pPr marL="609600" indent="-609600" eaLnBrk="1" hangingPunct="1">
              <a:lnSpc>
                <a:spcPct val="80000"/>
              </a:lnSpc>
              <a:buFontTx/>
              <a:buNone/>
            </a:pPr>
            <a:endParaRPr lang="cs-CZ"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cs-CZ" smtClean="0"/>
              <a:t>Metodický list</a:t>
            </a:r>
          </a:p>
        </p:txBody>
      </p:sp>
      <p:sp>
        <p:nvSpPr>
          <p:cNvPr id="17410" name="Rectangle 3"/>
          <p:cNvSpPr>
            <a:spLocks noGrp="1" noChangeArrowheads="1"/>
          </p:cNvSpPr>
          <p:nvPr>
            <p:ph type="body" idx="1"/>
          </p:nvPr>
        </p:nvSpPr>
        <p:spPr/>
        <p:txBody>
          <a:bodyPr/>
          <a:lstStyle/>
          <a:p>
            <a:pPr eaLnBrk="1" hangingPunct="1">
              <a:lnSpc>
                <a:spcPct val="80000"/>
              </a:lnSpc>
              <a:buFontTx/>
              <a:buNone/>
            </a:pPr>
            <a:r>
              <a:rPr lang="cs-CZ" sz="2400" smtClean="0"/>
              <a:t>    DUM seznamuje studenty se základními informacemi </a:t>
            </a:r>
          </a:p>
          <a:p>
            <a:pPr eaLnBrk="1" hangingPunct="1">
              <a:lnSpc>
                <a:spcPct val="80000"/>
              </a:lnSpc>
              <a:buFontTx/>
              <a:buNone/>
            </a:pPr>
            <a:r>
              <a:rPr lang="cs-CZ" sz="2400" smtClean="0"/>
              <a:t>    o Velikonocích, jak se slaví v České republice. DUM  je zpracován formou prezentace a procvičuje získané vědomosti pomocí cvičení v závěru prezentace. Součástí DUM je i řešení cvičení.  Snímky se mohou využít k souvislému vypravování.  Některé obrázky slouží k popisu a zdůvodnění jejich souvislosti se státním svátkem.</a:t>
            </a:r>
          </a:p>
          <a:p>
            <a:pPr eaLnBrk="1" hangingPunct="1">
              <a:lnSpc>
                <a:spcPct val="80000"/>
              </a:lnSpc>
              <a:buFontTx/>
              <a:buNone/>
            </a:pPr>
            <a:r>
              <a:rPr lang="cs-CZ" sz="2400" smtClean="0"/>
              <a:t>    Inovativnost materiálu spočívá ve využití ICT techniky.</a:t>
            </a:r>
            <a:endParaRPr lang="cs-CZ" sz="2400" b="1" smtClean="0"/>
          </a:p>
          <a:p>
            <a:pPr eaLnBrk="1" hangingPunct="1">
              <a:lnSpc>
                <a:spcPct val="80000"/>
              </a:lnSpc>
              <a:buFontTx/>
              <a:buNone/>
            </a:pPr>
            <a:r>
              <a:rPr lang="cs-CZ" sz="2400" b="1" smtClean="0"/>
              <a:t> </a:t>
            </a:r>
          </a:p>
          <a:p>
            <a:pPr eaLnBrk="1" hangingPunct="1">
              <a:lnSpc>
                <a:spcPct val="80000"/>
              </a:lnSpc>
              <a:buFontTx/>
              <a:buNone/>
            </a:pPr>
            <a:r>
              <a:rPr lang="cs-CZ" sz="2400" b="1" smtClean="0"/>
              <a:t>    Klíčová slova:</a:t>
            </a:r>
          </a:p>
          <a:p>
            <a:pPr eaLnBrk="1" hangingPunct="1">
              <a:lnSpc>
                <a:spcPct val="80000"/>
              </a:lnSpc>
              <a:buFontTx/>
              <a:buNone/>
            </a:pPr>
            <a:r>
              <a:rPr lang="cs-CZ" sz="2400" b="1" smtClean="0"/>
              <a:t>    </a:t>
            </a:r>
            <a:r>
              <a:rPr lang="cs-CZ" sz="2400" smtClean="0"/>
              <a:t>Easter, decorated eggs, plaited willow canes, chocolate lamb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85800" y="2130425"/>
            <a:ext cx="7772400" cy="1470025"/>
          </a:xfrm>
        </p:spPr>
        <p:txBody>
          <a:bodyPr>
            <a:noAutofit/>
          </a:bodyPr>
          <a:lstStyle/>
          <a:p>
            <a:pPr eaLnBrk="1" hangingPunct="1">
              <a:defRPr/>
            </a:pPr>
            <a:r>
              <a:rPr lang="cs-CZ" sz="4800" smtClean="0">
                <a:solidFill>
                  <a:srgbClr val="4F6228"/>
                </a:solidFill>
                <a:effectLst>
                  <a:outerShdw blurRad="38100" dist="38100" dir="2700000" algn="tl">
                    <a:srgbClr val="C0C0C0"/>
                  </a:outerShdw>
                </a:effectLst>
              </a:rPr>
              <a:t>EASTER IN THE CZECH REPUBLIC</a:t>
            </a:r>
          </a:p>
        </p:txBody>
      </p:sp>
      <p:pic>
        <p:nvPicPr>
          <p:cNvPr id="19458" name="Picture 5" descr="C:\Documents and Settings\gabriela.kaletova\Local Settings\Temporary Internet Files\Content.IE5\ORYFI8YX\MC900304933[1].wmf"/>
          <p:cNvPicPr>
            <a:picLocks noChangeAspect="1" noChangeArrowheads="1"/>
          </p:cNvPicPr>
          <p:nvPr/>
        </p:nvPicPr>
        <p:blipFill>
          <a:blip r:embed="rId3"/>
          <a:srcRect/>
          <a:stretch>
            <a:fillRect/>
          </a:stretch>
        </p:blipFill>
        <p:spPr bwMode="auto">
          <a:xfrm>
            <a:off x="611188" y="2852738"/>
            <a:ext cx="2874962" cy="2633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a:bodyPr>
          <a:lstStyle/>
          <a:p>
            <a:pPr eaLnBrk="1" hangingPunct="1">
              <a:defRPr/>
            </a:pPr>
            <a:r>
              <a:rPr lang="cs-CZ" smtClean="0">
                <a:solidFill>
                  <a:srgbClr val="4F6228"/>
                </a:solidFill>
                <a:effectLst>
                  <a:outerShdw blurRad="38100" dist="38100" dir="2700000" algn="tl">
                    <a:srgbClr val="C0C0C0"/>
                  </a:outerShdw>
                </a:effectLst>
              </a:rPr>
              <a:t>About Easter</a:t>
            </a:r>
          </a:p>
        </p:txBody>
      </p:sp>
      <p:sp>
        <p:nvSpPr>
          <p:cNvPr id="21506" name="Zástupný symbol pro obsah 2"/>
          <p:cNvSpPr>
            <a:spLocks noGrp="1"/>
          </p:cNvSpPr>
          <p:nvPr>
            <p:ph idx="4294967295"/>
          </p:nvPr>
        </p:nvSpPr>
        <p:spPr>
          <a:xfrm>
            <a:off x="457200" y="1600200"/>
            <a:ext cx="8218488" cy="3989388"/>
          </a:xfrm>
        </p:spPr>
        <p:txBody>
          <a:bodyPr/>
          <a:lstStyle/>
          <a:p>
            <a:pPr eaLnBrk="1" hangingPunct="1">
              <a:lnSpc>
                <a:spcPct val="80000"/>
              </a:lnSpc>
            </a:pPr>
            <a:r>
              <a:rPr lang="cs-CZ" sz="2700" smtClean="0"/>
              <a:t>Easter is one of the most important Christian holidays for Czech people celebrating </a:t>
            </a:r>
            <a:r>
              <a:rPr lang="cs-CZ" sz="2800" smtClean="0"/>
              <a:t>the</a:t>
            </a:r>
            <a:r>
              <a:rPr lang="cs-CZ" sz="2400" smtClean="0"/>
              <a:t> </a:t>
            </a:r>
            <a:r>
              <a:rPr lang="cs-CZ" sz="2700" b="1" smtClean="0"/>
              <a:t>resurrection of Jesus Christ.</a:t>
            </a:r>
          </a:p>
          <a:p>
            <a:pPr eaLnBrk="1" hangingPunct="1">
              <a:lnSpc>
                <a:spcPct val="80000"/>
              </a:lnSpc>
            </a:pPr>
            <a:r>
              <a:rPr lang="en-US" sz="2400" smtClean="0"/>
              <a:t>Easter</a:t>
            </a:r>
            <a:r>
              <a:rPr lang="en-US" sz="2700" smtClean="0"/>
              <a:t> is preceded by </a:t>
            </a:r>
            <a:r>
              <a:rPr lang="cs-CZ" sz="2700" smtClean="0"/>
              <a:t>Lent</a:t>
            </a:r>
            <a:r>
              <a:rPr lang="en-US" sz="2700" smtClean="0"/>
              <a:t>, a forty-day period of </a:t>
            </a:r>
            <a:r>
              <a:rPr lang="cs-CZ" sz="2700" smtClean="0"/>
              <a:t>fasting</a:t>
            </a:r>
            <a:r>
              <a:rPr lang="en-US" sz="2700" smtClean="0"/>
              <a:t>, prayer</a:t>
            </a:r>
            <a:r>
              <a:rPr lang="cs-CZ" sz="2800" smtClean="0"/>
              <a:t>s</a:t>
            </a:r>
            <a:r>
              <a:rPr lang="en-US" sz="2700" smtClean="0"/>
              <a:t>, and </a:t>
            </a:r>
            <a:r>
              <a:rPr lang="cs-CZ" sz="2700" smtClean="0"/>
              <a:t>penance; the last week of Lent is called the </a:t>
            </a:r>
            <a:r>
              <a:rPr lang="cs-CZ" sz="2700" b="1" smtClean="0"/>
              <a:t>Holy Week.</a:t>
            </a:r>
            <a:endParaRPr lang="cs-CZ" sz="2700" smtClean="0"/>
          </a:p>
          <a:p>
            <a:pPr eaLnBrk="1" hangingPunct="1">
              <a:lnSpc>
                <a:spcPct val="80000"/>
              </a:lnSpc>
            </a:pPr>
            <a:r>
              <a:rPr lang="en-US" sz="2700" smtClean="0"/>
              <a:t>Easter in the Czech Republic lasts two days – </a:t>
            </a:r>
            <a:r>
              <a:rPr lang="en-US" sz="2700" b="1" smtClean="0"/>
              <a:t>Easter Sunday </a:t>
            </a:r>
            <a:r>
              <a:rPr lang="en-US" sz="2700" smtClean="0"/>
              <a:t>and </a:t>
            </a:r>
            <a:r>
              <a:rPr lang="en-US" sz="2700" b="1" smtClean="0"/>
              <a:t>Monday</a:t>
            </a:r>
            <a:r>
              <a:rPr lang="cs-CZ" sz="2700" b="1" smtClean="0"/>
              <a:t>.</a:t>
            </a:r>
          </a:p>
          <a:p>
            <a:pPr eaLnBrk="1" hangingPunct="1">
              <a:lnSpc>
                <a:spcPct val="80000"/>
              </a:lnSpc>
            </a:pPr>
            <a:r>
              <a:rPr lang="cs-CZ" sz="2700" smtClean="0"/>
              <a:t>It is a moveable feast celebrated on </a:t>
            </a:r>
            <a:r>
              <a:rPr lang="cs-CZ" sz="2700" b="1" smtClean="0"/>
              <a:t>the first Sunday after the full moon.</a:t>
            </a:r>
          </a:p>
        </p:txBody>
      </p:sp>
      <p:pic>
        <p:nvPicPr>
          <p:cNvPr id="21507" name="Picture 2" descr="C:\Documents and Settings\gabriela.kaletova\Local Settings\Temporary Internet Files\Content.IE5\ORYFI8YX\MC900298831[1].wmf"/>
          <p:cNvPicPr>
            <a:picLocks noChangeAspect="1" noChangeArrowheads="1"/>
          </p:cNvPicPr>
          <p:nvPr/>
        </p:nvPicPr>
        <p:blipFill>
          <a:blip r:embed="rId3"/>
          <a:srcRect/>
          <a:stretch>
            <a:fillRect/>
          </a:stretch>
        </p:blipFill>
        <p:spPr bwMode="auto">
          <a:xfrm>
            <a:off x="6659563" y="5229225"/>
            <a:ext cx="2144712" cy="1395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a:bodyPr>
          <a:lstStyle/>
          <a:p>
            <a:pPr eaLnBrk="1" hangingPunct="1">
              <a:defRPr/>
            </a:pPr>
            <a:r>
              <a:rPr lang="cs-CZ" smtClean="0">
                <a:solidFill>
                  <a:srgbClr val="4F6228"/>
                </a:solidFill>
                <a:effectLst>
                  <a:outerShdw blurRad="38100" dist="38100" dir="2700000" algn="tl">
                    <a:srgbClr val="C0C0C0"/>
                  </a:outerShdw>
                </a:effectLst>
              </a:rPr>
              <a:t>Traditional Food and Drinks</a:t>
            </a:r>
          </a:p>
        </p:txBody>
      </p:sp>
      <p:sp>
        <p:nvSpPr>
          <p:cNvPr id="23554" name="Zástupný symbol pro obsah 2"/>
          <p:cNvSpPr>
            <a:spLocks noGrp="1"/>
          </p:cNvSpPr>
          <p:nvPr>
            <p:ph idx="4294967295"/>
          </p:nvPr>
        </p:nvSpPr>
        <p:spPr/>
        <p:txBody>
          <a:bodyPr/>
          <a:lstStyle/>
          <a:p>
            <a:pPr eaLnBrk="1" hangingPunct="1"/>
            <a:r>
              <a:rPr lang="cs-CZ" smtClean="0"/>
              <a:t>a chocolate lamb and bunny</a:t>
            </a:r>
          </a:p>
          <a:p>
            <a:pPr eaLnBrk="1" hangingPunct="1"/>
            <a:r>
              <a:rPr lang="cs-CZ" smtClean="0"/>
              <a:t>an Easter cake („mazanec“)</a:t>
            </a:r>
          </a:p>
          <a:p>
            <a:pPr eaLnBrk="1" hangingPunct="1"/>
            <a:r>
              <a:rPr lang="cs-CZ" smtClean="0"/>
              <a:t>bread</a:t>
            </a:r>
          </a:p>
          <a:p>
            <a:pPr eaLnBrk="1" hangingPunct="1"/>
            <a:r>
              <a:rPr lang="cs-CZ" smtClean="0"/>
              <a:t>wine</a:t>
            </a:r>
          </a:p>
          <a:p>
            <a:pPr eaLnBrk="1" hangingPunct="1">
              <a:buFontTx/>
              <a:buNone/>
            </a:pPr>
            <a:r>
              <a:rPr lang="cs-CZ" sz="1200" smtClean="0"/>
              <a:t>obr. 1                                                                                                   obr. 2</a:t>
            </a:r>
          </a:p>
        </p:txBody>
      </p:sp>
      <p:pic>
        <p:nvPicPr>
          <p:cNvPr id="23555" name="Picture 2" descr="Soubor:Easter chocolate lamb.jpg">
            <a:hlinkClick r:id="rId3" action="ppaction://hlinkfile"/>
          </p:cNvPr>
          <p:cNvPicPr>
            <a:picLocks noChangeAspect="1" noChangeArrowheads="1"/>
          </p:cNvPicPr>
          <p:nvPr/>
        </p:nvPicPr>
        <p:blipFill>
          <a:blip r:embed="rId4"/>
          <a:srcRect/>
          <a:stretch>
            <a:fillRect/>
          </a:stretch>
        </p:blipFill>
        <p:spPr bwMode="auto">
          <a:xfrm>
            <a:off x="5148263" y="4149725"/>
            <a:ext cx="3816350" cy="2708275"/>
          </a:xfrm>
          <a:prstGeom prst="rect">
            <a:avLst/>
          </a:prstGeom>
          <a:noFill/>
          <a:ln w="9525">
            <a:noFill/>
            <a:miter lim="800000"/>
            <a:headEnd/>
            <a:tailEnd/>
          </a:ln>
        </p:spPr>
      </p:pic>
      <p:pic>
        <p:nvPicPr>
          <p:cNvPr id="23556" name="Picture 4" descr="http://upload.wikimedia.org/wikipedia/commons/6/60/Nakrajeny_mazanec_%284%29.JPG"/>
          <p:cNvPicPr>
            <a:picLocks noChangeAspect="1" noChangeArrowheads="1"/>
          </p:cNvPicPr>
          <p:nvPr/>
        </p:nvPicPr>
        <p:blipFill>
          <a:blip r:embed="rId5"/>
          <a:srcRect/>
          <a:stretch>
            <a:fillRect/>
          </a:stretch>
        </p:blipFill>
        <p:spPr bwMode="auto">
          <a:xfrm>
            <a:off x="323850" y="4122738"/>
            <a:ext cx="4103688" cy="2735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57200" y="274638"/>
            <a:ext cx="4691063" cy="993775"/>
          </a:xfrm>
        </p:spPr>
        <p:txBody>
          <a:bodyPr>
            <a:normAutofit/>
          </a:bodyPr>
          <a:lstStyle/>
          <a:p>
            <a:pPr eaLnBrk="1" hangingPunct="1">
              <a:defRPr/>
            </a:pPr>
            <a:r>
              <a:rPr lang="cs-CZ" smtClean="0">
                <a:solidFill>
                  <a:srgbClr val="4F6228"/>
                </a:solidFill>
                <a:effectLst>
                  <a:outerShdw blurRad="38100" dist="38100" dir="2700000" algn="tl">
                    <a:srgbClr val="C0C0C0"/>
                  </a:outerShdw>
                </a:effectLst>
              </a:rPr>
              <a:t>Traditions</a:t>
            </a:r>
          </a:p>
        </p:txBody>
      </p:sp>
      <p:sp>
        <p:nvSpPr>
          <p:cNvPr id="25602" name="Zástupný symbol pro obsah 2"/>
          <p:cNvSpPr>
            <a:spLocks noGrp="1"/>
          </p:cNvSpPr>
          <p:nvPr>
            <p:ph idx="4294967295"/>
          </p:nvPr>
        </p:nvSpPr>
        <p:spPr>
          <a:xfrm>
            <a:off x="468313" y="1268413"/>
            <a:ext cx="4619625" cy="4781550"/>
          </a:xfrm>
        </p:spPr>
        <p:txBody>
          <a:bodyPr/>
          <a:lstStyle/>
          <a:p>
            <a:pPr eaLnBrk="1" hangingPunct="1">
              <a:lnSpc>
                <a:spcPct val="80000"/>
              </a:lnSpc>
            </a:pPr>
            <a:r>
              <a:rPr lang="cs-CZ" sz="2500" smtClean="0"/>
              <a:t>Boys make </a:t>
            </a:r>
            <a:r>
              <a:rPr lang="cs-CZ" sz="2500" b="1" smtClean="0"/>
              <a:t>the Easter plaited willow canes</a:t>
            </a:r>
            <a:r>
              <a:rPr lang="cs-CZ" sz="2500" smtClean="0"/>
              <a:t>, which are </a:t>
            </a:r>
            <a:r>
              <a:rPr lang="en-US" sz="2500" smtClean="0"/>
              <a:t>braided willow twigs decorated with ribbons.</a:t>
            </a:r>
            <a:r>
              <a:rPr lang="cs-CZ" sz="2500" smtClean="0"/>
              <a:t>    </a:t>
            </a:r>
            <a:r>
              <a:rPr lang="cs-CZ" sz="1200" smtClean="0"/>
              <a:t>obr. 3</a:t>
            </a:r>
          </a:p>
          <a:p>
            <a:pPr eaLnBrk="1" hangingPunct="1">
              <a:lnSpc>
                <a:spcPct val="80000"/>
              </a:lnSpc>
            </a:pPr>
            <a:r>
              <a:rPr lang="cs-CZ" sz="2500" smtClean="0"/>
              <a:t>Girls decorate eggs called </a:t>
            </a:r>
            <a:r>
              <a:rPr lang="cs-CZ" sz="2500" b="1" smtClean="0"/>
              <a:t>„kraslice“</a:t>
            </a:r>
            <a:r>
              <a:rPr lang="cs-CZ" sz="2500" smtClean="0"/>
              <a:t>.</a:t>
            </a:r>
            <a:endParaRPr lang="cs-CZ" sz="2500" b="1" smtClean="0"/>
          </a:p>
          <a:p>
            <a:pPr eaLnBrk="1" hangingPunct="1">
              <a:lnSpc>
                <a:spcPct val="80000"/>
              </a:lnSpc>
            </a:pPr>
            <a:r>
              <a:rPr lang="cs-CZ" sz="2500" smtClean="0"/>
              <a:t>Boys go from house to house to whip girls with their (traditionally home made) plaited willow canes in order to keep them healthy and girls reward them with decorated eggs, candies or money.</a:t>
            </a:r>
          </a:p>
          <a:p>
            <a:pPr eaLnBrk="1" hangingPunct="1">
              <a:lnSpc>
                <a:spcPct val="80000"/>
              </a:lnSpc>
            </a:pPr>
            <a:r>
              <a:rPr lang="cs-CZ" sz="2500" smtClean="0"/>
              <a:t>People go to church.        </a:t>
            </a:r>
            <a:r>
              <a:rPr lang="cs-CZ" sz="1200" smtClean="0"/>
              <a:t>obr. 4</a:t>
            </a:r>
            <a:r>
              <a:rPr lang="cs-CZ" sz="2500" smtClean="0"/>
              <a:t> </a:t>
            </a:r>
          </a:p>
          <a:p>
            <a:pPr eaLnBrk="1" hangingPunct="1">
              <a:lnSpc>
                <a:spcPct val="80000"/>
              </a:lnSpc>
            </a:pPr>
            <a:r>
              <a:rPr lang="cs-CZ" sz="2500" smtClean="0"/>
              <a:t>Family members visit each   other. </a:t>
            </a:r>
          </a:p>
        </p:txBody>
      </p:sp>
      <p:pic>
        <p:nvPicPr>
          <p:cNvPr id="25603" name="Picture 2" descr="Soubor:Twelve-rod pomlazka.jpg">
            <a:hlinkClick r:id="rId3" action="ppaction://hlinkfile"/>
          </p:cNvPr>
          <p:cNvPicPr>
            <a:picLocks noChangeAspect="1" noChangeArrowheads="1"/>
          </p:cNvPicPr>
          <p:nvPr/>
        </p:nvPicPr>
        <p:blipFill>
          <a:blip r:embed="rId4"/>
          <a:srcRect/>
          <a:stretch>
            <a:fillRect/>
          </a:stretch>
        </p:blipFill>
        <p:spPr bwMode="auto">
          <a:xfrm>
            <a:off x="5219700" y="4076700"/>
            <a:ext cx="3730625" cy="2392363"/>
          </a:xfrm>
          <a:prstGeom prst="rect">
            <a:avLst/>
          </a:prstGeom>
          <a:noFill/>
          <a:ln w="9525">
            <a:noFill/>
            <a:miter lim="800000"/>
            <a:headEnd/>
            <a:tailEnd/>
          </a:ln>
        </p:spPr>
      </p:pic>
      <p:pic>
        <p:nvPicPr>
          <p:cNvPr id="25604" name="Picture 4" descr="File:Easter eggs - straw decoration.jpg">
            <a:hlinkClick r:id="rId5" action="ppaction://hlinkfile"/>
          </p:cNvPr>
          <p:cNvPicPr>
            <a:picLocks noChangeAspect="1" noChangeArrowheads="1"/>
          </p:cNvPicPr>
          <p:nvPr/>
        </p:nvPicPr>
        <p:blipFill>
          <a:blip r:embed="rId6"/>
          <a:srcRect/>
          <a:stretch>
            <a:fillRect/>
          </a:stretch>
        </p:blipFill>
        <p:spPr bwMode="auto">
          <a:xfrm>
            <a:off x="5292725" y="765175"/>
            <a:ext cx="3586163" cy="2690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684213" y="333375"/>
            <a:ext cx="8229600" cy="1143000"/>
          </a:xfrm>
        </p:spPr>
        <p:txBody>
          <a:bodyPr>
            <a:normAutofit/>
          </a:bodyPr>
          <a:lstStyle/>
          <a:p>
            <a:pPr eaLnBrk="1" hangingPunct="1">
              <a:defRPr/>
            </a:pPr>
            <a:r>
              <a:rPr lang="cs-CZ" smtClean="0">
                <a:solidFill>
                  <a:srgbClr val="336600"/>
                </a:solidFill>
                <a:effectLst>
                  <a:outerShdw blurRad="38100" dist="38100" dir="2700000" algn="tl">
                    <a:srgbClr val="C0C0C0"/>
                  </a:outerShdw>
                </a:effectLst>
              </a:rPr>
              <a:t>Fill in the missing words.</a:t>
            </a:r>
          </a:p>
        </p:txBody>
      </p:sp>
      <p:sp>
        <p:nvSpPr>
          <p:cNvPr id="27650" name="Zástupný symbol pro obsah 2"/>
          <p:cNvSpPr>
            <a:spLocks noGrp="1"/>
          </p:cNvSpPr>
          <p:nvPr>
            <p:ph idx="4294967295"/>
          </p:nvPr>
        </p:nvSpPr>
        <p:spPr>
          <a:xfrm>
            <a:off x="468313" y="1844675"/>
            <a:ext cx="8229600" cy="4525963"/>
          </a:xfrm>
        </p:spPr>
        <p:txBody>
          <a:bodyPr/>
          <a:lstStyle/>
          <a:p>
            <a:pPr marL="609600" indent="-609600" eaLnBrk="1" hangingPunct="1">
              <a:buFontTx/>
              <a:buAutoNum type="arabicPeriod"/>
            </a:pPr>
            <a:r>
              <a:rPr lang="cs-CZ" sz="2800" smtClean="0"/>
              <a:t>Easter is celebrated the first Sunday after the ________.</a:t>
            </a:r>
          </a:p>
          <a:p>
            <a:pPr marL="609600" indent="-609600" eaLnBrk="1" hangingPunct="1">
              <a:buFontTx/>
              <a:buAutoNum type="arabicPeriod"/>
            </a:pPr>
            <a:r>
              <a:rPr lang="cs-CZ" sz="2800" smtClean="0"/>
              <a:t>It celebrates the _________ of Jesus Christ.</a:t>
            </a:r>
          </a:p>
          <a:p>
            <a:pPr marL="609600" indent="-609600" eaLnBrk="1" hangingPunct="1">
              <a:buFontTx/>
              <a:buAutoNum type="arabicPeriod"/>
            </a:pPr>
            <a:r>
              <a:rPr lang="cs-CZ" sz="2800" smtClean="0"/>
              <a:t>Traditional symbols are home made _______ decorated with ribbons, ________ eggs and chocolate lambs.</a:t>
            </a:r>
          </a:p>
          <a:p>
            <a:pPr marL="609600" indent="-609600" eaLnBrk="1" hangingPunct="1">
              <a:buFontTx/>
              <a:buAutoNum type="arabicPeriod"/>
            </a:pPr>
            <a:r>
              <a:rPr lang="cs-CZ" sz="2800" smtClean="0"/>
              <a:t>Typical Czech Easter bread is called _______.</a:t>
            </a:r>
          </a:p>
          <a:p>
            <a:pPr marL="609600" indent="-609600" eaLnBrk="1" hangingPunct="1">
              <a:buFontTx/>
              <a:buAutoNum type="arabicPeriod"/>
            </a:pPr>
            <a:r>
              <a:rPr lang="cs-CZ" sz="2800" smtClean="0"/>
              <a:t>Boys whip girl in order to keep them _______.</a:t>
            </a:r>
          </a:p>
          <a:p>
            <a:pPr marL="609600" indent="-609600" eaLnBrk="1" hangingPunct="1">
              <a:buFontTx/>
              <a:buAutoNum type="arabicPeriod"/>
            </a:pPr>
            <a:endParaRPr lang="cs-CZ" sz="2800" smtClean="0"/>
          </a:p>
          <a:p>
            <a:pPr marL="609600" indent="-609600" eaLnBrk="1" hangingPunct="1">
              <a:buFontTx/>
              <a:buAutoNum type="arabicPeriod"/>
            </a:pPr>
            <a:endParaRPr lang="cs-CZ" smtClean="0"/>
          </a:p>
          <a:p>
            <a:pPr marL="609600" indent="-609600" eaLnBrk="1" hangingPunct="1"/>
            <a:endParaRPr lang="cs-CZ" smtClean="0"/>
          </a:p>
          <a:p>
            <a:pPr marL="609600" indent="-609600" eaLnBrk="1" hangingPunct="1"/>
            <a:endParaRPr lang="cs-CZ" smtClean="0"/>
          </a:p>
        </p:txBody>
      </p:sp>
      <p:pic>
        <p:nvPicPr>
          <p:cNvPr id="27651" name="Picture 3" descr="C:\Documents and Settings\gabriela.kaletova\Local Settings\Temporary Internet Files\Content.IE5\TSLQ190S\MC900304939[1].wmf"/>
          <p:cNvPicPr>
            <a:picLocks noChangeAspect="1" noChangeArrowheads="1"/>
          </p:cNvPicPr>
          <p:nvPr/>
        </p:nvPicPr>
        <p:blipFill>
          <a:blip r:embed="rId3"/>
          <a:srcRect/>
          <a:stretch>
            <a:fillRect/>
          </a:stretch>
        </p:blipFill>
        <p:spPr bwMode="auto">
          <a:xfrm>
            <a:off x="179388" y="260350"/>
            <a:ext cx="1833562" cy="1179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cs-CZ" sz="3600" smtClean="0">
                <a:solidFill>
                  <a:srgbClr val="336600"/>
                </a:solidFill>
                <a:effectLst>
                  <a:outerShdw blurRad="38100" dist="38100" dir="2700000" algn="tl">
                    <a:srgbClr val="C0C0C0"/>
                  </a:outerShdw>
                </a:effectLst>
              </a:rPr>
              <a:t>How many words can you make out of</a:t>
            </a:r>
          </a:p>
        </p:txBody>
      </p:sp>
      <p:sp>
        <p:nvSpPr>
          <p:cNvPr id="29698" name="Rectangle 3"/>
          <p:cNvSpPr>
            <a:spLocks noGrp="1" noChangeArrowheads="1"/>
          </p:cNvSpPr>
          <p:nvPr>
            <p:ph type="body" sz="half" idx="1"/>
          </p:nvPr>
        </p:nvSpPr>
        <p:spPr/>
        <p:txBody>
          <a:bodyPr/>
          <a:lstStyle/>
          <a:p>
            <a:pPr algn="ctr" eaLnBrk="1" hangingPunct="1">
              <a:buFontTx/>
              <a:buNone/>
            </a:pPr>
            <a:r>
              <a:rPr lang="cs-CZ" sz="5400" smtClean="0">
                <a:solidFill>
                  <a:srgbClr val="FF6600"/>
                </a:solidFill>
              </a:rPr>
              <a:t>1. BASKET</a:t>
            </a:r>
          </a:p>
          <a:p>
            <a:pPr algn="ctr" eaLnBrk="1" hangingPunct="1">
              <a:buFontTx/>
              <a:buNone/>
            </a:pPr>
            <a:endParaRPr lang="cs-CZ" sz="2800" smtClean="0">
              <a:solidFill>
                <a:srgbClr val="FF6600"/>
              </a:solidFill>
            </a:endParaRPr>
          </a:p>
          <a:p>
            <a:pPr algn="ctr" eaLnBrk="1" hangingPunct="1">
              <a:buFontTx/>
              <a:buNone/>
            </a:pPr>
            <a:r>
              <a:rPr lang="cs-CZ" sz="5400" smtClean="0">
                <a:solidFill>
                  <a:srgbClr val="FF6600"/>
                </a:solidFill>
              </a:rPr>
              <a:t>2. EASTER</a:t>
            </a:r>
          </a:p>
          <a:p>
            <a:pPr algn="ctr" eaLnBrk="1" hangingPunct="1">
              <a:buFontTx/>
              <a:buNone/>
            </a:pPr>
            <a:r>
              <a:rPr lang="cs-CZ" sz="5400" smtClean="0">
                <a:solidFill>
                  <a:srgbClr val="FF6600"/>
                </a:solidFill>
              </a:rPr>
              <a:t>?</a:t>
            </a:r>
          </a:p>
        </p:txBody>
      </p:sp>
      <p:pic>
        <p:nvPicPr>
          <p:cNvPr id="29699" name="Picture 4" descr="MC900354060[1]"/>
          <p:cNvPicPr>
            <a:picLocks noChangeAspect="1" noChangeArrowheads="1"/>
          </p:cNvPicPr>
          <p:nvPr>
            <p:ph sz="half" idx="2"/>
          </p:nvPr>
        </p:nvPicPr>
        <p:blipFill>
          <a:blip r:embed="rId3"/>
          <a:srcRect/>
          <a:stretch>
            <a:fillRect/>
          </a:stretch>
        </p:blipFill>
        <p:spPr>
          <a:xfrm>
            <a:off x="5651500" y="2997200"/>
            <a:ext cx="2647950" cy="34163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cs-CZ" smtClean="0">
                <a:solidFill>
                  <a:srgbClr val="336600"/>
                </a:solidFill>
                <a:effectLst>
                  <a:outerShdw blurRad="38100" dist="38100" dir="2700000" algn="tl">
                    <a:srgbClr val="C0C0C0"/>
                  </a:outerShdw>
                </a:effectLst>
              </a:rPr>
              <a:t>Match the word.</a:t>
            </a:r>
          </a:p>
        </p:txBody>
      </p:sp>
      <p:sp>
        <p:nvSpPr>
          <p:cNvPr id="31746" name="Rectangle 3"/>
          <p:cNvSpPr>
            <a:spLocks noGrp="1" noChangeArrowheads="1"/>
          </p:cNvSpPr>
          <p:nvPr>
            <p:ph type="body" idx="1"/>
          </p:nvPr>
        </p:nvSpPr>
        <p:spPr/>
        <p:txBody>
          <a:bodyPr/>
          <a:lstStyle/>
          <a:p>
            <a:pPr marL="609600" indent="-609600" eaLnBrk="1" hangingPunct="1">
              <a:buFontTx/>
              <a:buAutoNum type="arabicPeriod"/>
            </a:pPr>
            <a:r>
              <a:rPr lang="cs-CZ" smtClean="0"/>
              <a:t>A decoration of plaited willow canes.</a:t>
            </a:r>
          </a:p>
          <a:p>
            <a:pPr marL="609600" indent="-609600" eaLnBrk="1" hangingPunct="1">
              <a:buFontTx/>
              <a:buAutoNum type="arabicPeriod"/>
            </a:pPr>
            <a:r>
              <a:rPr lang="cs-CZ" smtClean="0"/>
              <a:t>Make eggs look pretty.</a:t>
            </a:r>
          </a:p>
          <a:p>
            <a:pPr marL="609600" indent="-609600" eaLnBrk="1" hangingPunct="1">
              <a:buFontTx/>
              <a:buAutoNum type="arabicPeriod"/>
            </a:pPr>
            <a:r>
              <a:rPr lang="cs-CZ" smtClean="0"/>
              <a:t>Something to carry Easter eggs in.</a:t>
            </a:r>
          </a:p>
          <a:p>
            <a:pPr marL="609600" indent="-609600" eaLnBrk="1" hangingPunct="1">
              <a:buFontTx/>
              <a:buAutoNum type="arabicPeriod"/>
            </a:pPr>
            <a:r>
              <a:rPr lang="cs-CZ" smtClean="0"/>
              <a:t>A typical cake made of chocolate.</a:t>
            </a:r>
          </a:p>
          <a:p>
            <a:pPr marL="609600" indent="-609600" eaLnBrk="1" hangingPunct="1">
              <a:buFontTx/>
              <a:buAutoNum type="arabicPeriod"/>
            </a:pPr>
            <a:r>
              <a:rPr lang="cs-CZ" smtClean="0"/>
              <a:t>A forty-day period of fasting.</a:t>
            </a:r>
          </a:p>
          <a:p>
            <a:pPr marL="609600" indent="-609600" eaLnBrk="1" hangingPunct="1">
              <a:buFontTx/>
              <a:buAutoNum type="arabicPeriod"/>
            </a:pPr>
            <a:r>
              <a:rPr lang="cs-CZ" smtClean="0"/>
              <a:t>The last week of Lent.</a:t>
            </a:r>
          </a:p>
          <a:p>
            <a:pPr marL="609600" indent="-609600" eaLnBrk="1" hangingPunct="1">
              <a:buFontTx/>
              <a:buAutoNum type="arabicPeriod"/>
            </a:pPr>
            <a:r>
              <a:rPr lang="cs-CZ" smtClean="0"/>
              <a:t>Jesus´ return to life.</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438</Words>
  <Application>Microsoft Office PowerPoint</Application>
  <PresentationFormat>Předvádění na obrazovce (4:3)</PresentationFormat>
  <Paragraphs>94</Paragraphs>
  <Slides>11</Slides>
  <Notes>11</Notes>
  <HiddenSlides>0</HiddenSlides>
  <MMClips>0</MMClips>
  <ScaleCrop>false</ScaleCrop>
  <HeadingPairs>
    <vt:vector size="6" baseType="variant">
      <vt:variant>
        <vt:lpstr>Použitá písma</vt:lpstr>
      </vt:variant>
      <vt:variant>
        <vt:i4>3</vt:i4>
      </vt:variant>
      <vt:variant>
        <vt:lpstr>Šablona návrhu</vt:lpstr>
      </vt:variant>
      <vt:variant>
        <vt:i4>1</vt:i4>
      </vt:variant>
      <vt:variant>
        <vt:lpstr>Nadpisy snímků</vt:lpstr>
      </vt:variant>
      <vt:variant>
        <vt:i4>11</vt:i4>
      </vt:variant>
    </vt:vector>
  </HeadingPairs>
  <TitlesOfParts>
    <vt:vector size="15" baseType="lpstr">
      <vt:lpstr>Arial</vt:lpstr>
      <vt:lpstr>Calibri</vt:lpstr>
      <vt:lpstr>Times New Roman</vt:lpstr>
      <vt:lpstr>Výchozí návrh</vt:lpstr>
      <vt:lpstr>Snímek 1</vt:lpstr>
      <vt:lpstr>Metodický list</vt:lpstr>
      <vt:lpstr>EASTER IN THE CZECH REPUBLIC</vt:lpstr>
      <vt:lpstr>About Easter</vt:lpstr>
      <vt:lpstr>Traditional Food and Drinks</vt:lpstr>
      <vt:lpstr>Traditions</vt:lpstr>
      <vt:lpstr>Fill in the missing words.</vt:lpstr>
      <vt:lpstr>How many words can you make out of</vt:lpstr>
      <vt:lpstr>Match the word.</vt:lpstr>
      <vt:lpstr>Řešení</vt:lpstr>
      <vt:lpstr>Zdroje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IN THE CZECH REPUBLIC</dc:title>
  <dc:creator>Petra Bruková</dc:creator>
  <cp:keywords>Easter, Bunny, decorating eggs, plaited willow cane</cp:keywords>
  <cp:lastModifiedBy>vera.pastorkova</cp:lastModifiedBy>
  <cp:revision>17</cp:revision>
  <dcterms:created xsi:type="dcterms:W3CDTF">2012-09-14T07:35:41Z</dcterms:created>
  <dcterms:modified xsi:type="dcterms:W3CDTF">2013-07-12T17:51:13Z</dcterms:modified>
</cp:coreProperties>
</file>