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77" r:id="rId3"/>
    <p:sldId id="256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59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41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34E979-DB07-4B21-8F7F-A0AB99A25A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A9357-E8B7-43EB-82FA-ED11178A50D0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789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E7D36-2664-4E9B-816B-BAEE3FA9D6E4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993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D81DB-B0E4-43B1-94B4-54B1039B2D75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419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68490-48FF-4515-92DF-39A931B3D8E2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440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7447A-D06A-4DFB-944D-6AA767E2087D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460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1144D-1E59-4C28-8CE7-0261D26C0E18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481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E3DCA-5FB0-4969-814A-5708047FB8A6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501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CC04E4-2FA7-48D9-86A3-5FD5931B860A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522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44075-955D-40B6-96DE-C7FE44287D49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542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AF45D-2B84-42AC-BD2D-8D23642DE4B4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563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A04324-C265-4E56-A344-19C5E9411D29}" type="slidenum">
              <a:rPr lang="cs-CZ" sz="1200"/>
              <a:pPr algn="r"/>
              <a:t>2</a:t>
            </a:fld>
            <a:endParaRPr lang="cs-CZ" sz="1200"/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E9064-A6BC-4C4B-A99F-C755051D92F4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355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2839A-EACA-4DC4-BC21-6EC1C2A1AE8B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635D3-9905-41EC-84B1-AA955FD6828C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BDCE1-575B-4FA2-8183-561F487CC062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969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F92CA-FFBD-42B5-A32E-BDC5B0057806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174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2039E-2F2E-4C13-BA38-D4DAD965D6C5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379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F260A-A690-4C48-B425-0AFD4F0A9882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584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AD3A0-6822-4E21-A689-ACD88FF49C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09E2-DE77-4CC4-8F3C-1FDB7804B2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ADFF1-5352-47B5-AAB3-5236F96FB9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EEF68-F43F-4100-9237-68C6887351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F2E35-EB3D-4449-B080-F6C5D301E3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4CBB4-FAFD-467A-B5F5-301C913E2B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34903-B65D-4CAA-A7A8-9BF7EF05E3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7297-FA0D-4E6D-B9E8-4F57472B8D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48755-5ED2-477B-A1DA-DEA2033487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7DB5-CCF9-4A30-A017-87A1E0C3CE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82D08-AC57-432A-9FDD-CF117A448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B1FF4-20ED-4B07-A02F-94AD26E39A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B6B8E-A06D-4AA3-A1AB-FD3A49A3B6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871B0-F7C8-4913-BCFF-0756E4D9DA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DC026F-C1BA-421B-80BE-51401D58C2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larney_Stone_from_below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en.wikipedia.org/wiki/File:Kiss_the_Blarney_Stone.jpg" TargetMode="Externa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1/1b/Blarney_Stone_from_below.jpg/220px-Blarney_Stone_from_below.jpg" TargetMode="External"/><Relationship Id="rId3" Type="http://schemas.openxmlformats.org/officeDocument/2006/relationships/hyperlink" Target="http://upload.wikimedia.org/wikipedia/commons/thumb/9/93/BakedPotatoWithButter.jpg/220px-BakedPotatoWithButter.jpg%202" TargetMode="External"/><Relationship Id="rId7" Type="http://schemas.openxmlformats.org/officeDocument/2006/relationships/hyperlink" Target="http://upload.wikimedia.org/wikipedia/commons/thumb/b/b6/Chicago_River_dyed_green,_focus_on_river.jpg/150px-Chicago_River_dyed_green,_focus_on_river.jp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7/76/St_Patricks_Day_Parade_Montreal.jpg/220px-St_Patricks_Day_Parade_Montreal.jpg" TargetMode="External"/><Relationship Id="rId5" Type="http://schemas.openxmlformats.org/officeDocument/2006/relationships/hyperlink" Target="http://upload.wikimedia.org/wikipedia/commons/thumb/9/9a/Happy_Saint_Patrick's_Day_2010,_Dublin,_Ireland,_Accordion_Violin.jpg/220px-Happy_Saint_Patrick's_Day_2010,_Dublin,_Ireland,_Accordion_Violin.jpg" TargetMode="External"/><Relationship Id="rId4" Type="http://schemas.openxmlformats.org/officeDocument/2006/relationships/hyperlink" Target="http://upload.wikimedia.org/wikipedia/commons/thumb/6/6a/Green_Beer.jpg/220px-Green_Beer.jpg" TargetMode="External"/><Relationship Id="rId9" Type="http://schemas.openxmlformats.org/officeDocument/2006/relationships/hyperlink" Target="http://upload.wikimedia.org/wikipedia/commons/thumb/3/35/Kiss_the_Blarney_Stone.jpg/220px-Kiss_the_Blarney_Ston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en.wikipedia.org/wiki/File:Happy_Saint_Patrick's_Day_2010,_Dublin,_Ireland,_Accordion_Violin.jpg" TargetMode="External"/><Relationship Id="rId7" Type="http://schemas.openxmlformats.org/officeDocument/2006/relationships/hyperlink" Target="http://en.wikipedia.org/wiki/File:BakedPotatoWithButter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hyperlink" Target="http://en.wikipedia.org/wiki/File:Green_Beer.jpg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t_Patricks_Day_Parade_Montreal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hicago_River_dyed_green,_focus_on_river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endParaRPr lang="cs-CZ" sz="2000"/>
          </a:p>
          <a:p>
            <a:r>
              <a:rPr lang="cs-CZ" sz="2000"/>
              <a:t>                                                     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                                              Číslo šablony: III/2</a:t>
            </a:r>
          </a:p>
          <a:p>
            <a:r>
              <a:rPr lang="cs-CZ" sz="2000"/>
              <a:t>                                               </a:t>
            </a:r>
            <a:r>
              <a:rPr lang="cs-CZ" sz="2000">
                <a:latin typeface="Calibri" pitchFamily="34" charset="0"/>
              </a:rPr>
              <a:t>VY_32_INOVACE_</a:t>
            </a:r>
            <a:r>
              <a:rPr lang="cs-CZ" sz="2000"/>
              <a:t>P1</a:t>
            </a:r>
            <a:r>
              <a:rPr lang="cs-CZ" sz="2000">
                <a:latin typeface="Calibri" pitchFamily="34" charset="0"/>
              </a:rPr>
              <a:t>_</a:t>
            </a:r>
            <a:r>
              <a:rPr lang="cs-CZ" sz="2000"/>
              <a:t>2.2      </a:t>
            </a:r>
          </a:p>
          <a:p>
            <a:r>
              <a:rPr lang="cs-CZ" sz="2000" b="1">
                <a:solidFill>
                  <a:srgbClr val="00B0F0"/>
                </a:solidFill>
                <a:latin typeface="Calibri" pitchFamily="34" charset="0"/>
              </a:rPr>
              <a:t>                                              </a:t>
            </a:r>
            <a:r>
              <a:rPr lang="cs-CZ" sz="2000" b="1">
                <a:latin typeface="Calibri" pitchFamily="34" charset="0"/>
              </a:rPr>
              <a:t>Tematická oblast: Festivals and Celebrations</a:t>
            </a:r>
            <a:endParaRPr lang="cs-CZ" sz="2000">
              <a:latin typeface="Calibri" pitchFamily="34" charset="0"/>
            </a:endParaRPr>
          </a:p>
          <a:p>
            <a:pPr algn="ctr"/>
            <a:r>
              <a:rPr lang="cs-CZ" sz="3200" b="1">
                <a:latin typeface="Times New Roman" pitchFamily="18" charset="0"/>
                <a:cs typeface="Times New Roman" pitchFamily="18" charset="0"/>
              </a:rPr>
              <a:t>         ST.  PATRICK´S  DAY</a:t>
            </a:r>
            <a:endParaRPr lang="cs-CZ" sz="320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Typ: 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		Předmět: AJ</a:t>
            </a:r>
            <a:endParaRPr lang="cs-CZ" sz="2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Ročník:  4.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r . (6leté), 2. r. (4leté)</a:t>
            </a:r>
          </a:p>
          <a:p>
            <a:endParaRPr lang="cs-CZ" sz="2000">
              <a:latin typeface="Times New Roman" pitchFamily="18" charset="0"/>
              <a:cs typeface="Times New Roman" pitchFamily="18" charset="0"/>
            </a:endParaRPr>
          </a:p>
          <a:p>
            <a:endParaRPr lang="cs-CZ" sz="20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cs-CZ"/>
              <a:t>                           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5000625"/>
            <a:ext cx="348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>
              <a:cs typeface="Times New Roman" pitchFamily="18" charset="0"/>
            </a:endParaRPr>
          </a:p>
          <a:p>
            <a:r>
              <a:rPr lang="cs-CZ" sz="100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 sz="2100" b="1">
                <a:cs typeface="Times New Roman" pitchFamily="18" charset="0"/>
              </a:rPr>
              <a:t>Mgr. Petra Bruková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>
                <a:solidFill>
                  <a:srgbClr val="000000"/>
                </a:solidFill>
                <a:cs typeface="Times New Roman" pitchFamily="18" charset="0"/>
              </a:rPr>
              <a:t>březen 2012</a:t>
            </a:r>
            <a:endParaRPr lang="cs-CZ" sz="1400" b="1">
              <a:solidFill>
                <a:srgbClr val="66CCFF"/>
              </a:solidFill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2708275"/>
            <a:ext cx="262731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Grp="1" noChangeArrowheads="1"/>
          </p:cNvSpPr>
          <p:nvPr>
            <p:ph type="title"/>
          </p:nvPr>
        </p:nvSpPr>
        <p:spPr>
          <a:xfrm>
            <a:off x="10044113" y="692150"/>
            <a:ext cx="812800" cy="711200"/>
          </a:xfrm>
        </p:spPr>
        <p:txBody>
          <a:bodyPr/>
          <a:lstStyle/>
          <a:p>
            <a:pPr eaLnBrk="1" hangingPunct="1"/>
            <a:endParaRPr lang="cs-CZ" sz="4000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484313"/>
            <a:ext cx="8459787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>
                <a:solidFill>
                  <a:srgbClr val="FF3300"/>
                </a:solidFill>
              </a:rPr>
              <a:t>Leprechaun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b="1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It comes from an old Irish word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olidFill>
                  <a:schemeClr val="hlink"/>
                </a:solidFill>
              </a:rPr>
              <a:t>    “luchorpan“.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It means “little body“.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It is an Irish fairy.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It looks like an old man.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He is dressed like a shoemaker.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They are unfriendly, live alone, make shoes.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Each one has a pot of gold.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You can find a leprechaun by the sound of his hammer.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If you catch him, he might tell you where the gold is.</a:t>
            </a:r>
          </a:p>
        </p:txBody>
      </p:sp>
      <p:pic>
        <p:nvPicPr>
          <p:cNvPr id="36867" name="Picture 6" descr="MC90041062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2565400"/>
            <a:ext cx="19272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10" descr="MC900444686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476250"/>
            <a:ext cx="17795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8532813" y="981075"/>
            <a:ext cx="153987" cy="436563"/>
          </a:xfrm>
        </p:spPr>
        <p:txBody>
          <a:bodyPr/>
          <a:lstStyle/>
          <a:p>
            <a:pPr eaLnBrk="1" hangingPunct="1"/>
            <a:endParaRPr lang="cs-CZ" sz="4000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5194300" cy="659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FF3300"/>
                </a:solidFill>
              </a:rPr>
              <a:t>The Blarney Stone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hlink"/>
                </a:solidFill>
              </a:rPr>
              <a:t>It is a stone set in the wall of the Blarney Castle.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hlink"/>
                </a:solidFill>
              </a:rPr>
              <a:t>People kiss the stone to have the gift of blarney.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hlink"/>
                </a:solidFill>
              </a:rPr>
              <a:t>One legend says that a      </a:t>
            </a:r>
            <a:r>
              <a:rPr lang="cs-CZ" sz="1200" smtClean="0">
                <a:solidFill>
                  <a:schemeClr val="hlink"/>
                </a:solidFill>
              </a:rPr>
              <a:t>6)</a:t>
            </a:r>
            <a:r>
              <a:rPr lang="cs-CZ" sz="2800" smtClean="0">
                <a:solidFill>
                  <a:schemeClr val="hlink"/>
                </a:solidFill>
              </a:rPr>
              <a:t>  woman cast a spell on the stone.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hlink"/>
                </a:solidFill>
              </a:rPr>
              <a:t>She wanted to reward a king who had saved her life.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hlink"/>
                </a:solidFill>
              </a:rPr>
              <a:t>After kissing it king could speak sweetly and convincingly.                       </a:t>
            </a:r>
            <a:r>
              <a:rPr lang="cs-CZ" sz="1200" smtClean="0">
                <a:solidFill>
                  <a:schemeClr val="hlink"/>
                </a:solidFill>
              </a:rPr>
              <a:t>7)</a:t>
            </a:r>
            <a:endParaRPr lang="cs-CZ" sz="28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hlink"/>
                </a:solidFill>
              </a:rPr>
              <a:t>It´s very difficult to reach the stone.</a:t>
            </a:r>
          </a:p>
        </p:txBody>
      </p:sp>
      <p:pic>
        <p:nvPicPr>
          <p:cNvPr id="38915" name="Picture 5" descr="220px-Blarney_Stone_from_below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3933825"/>
            <a:ext cx="34639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7" descr="220px-Kiss_the_Blarney_Ston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1500" y="620713"/>
            <a:ext cx="33845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QUIZ</a:t>
            </a:r>
          </a:p>
        </p:txBody>
      </p:sp>
      <p:sp>
        <p:nvSpPr>
          <p:cNvPr id="4096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b="1" smtClean="0">
                <a:solidFill>
                  <a:srgbClr val="FF3300"/>
                </a:solidFill>
              </a:rPr>
              <a:t>St. Patrick´s Day is celebrated to commemorate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St. Patrick´s birth.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St. Patrick´s death.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the day when St. Patrick drove snakes out of Ireland.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cs-CZ" b="1" smtClean="0">
                <a:solidFill>
                  <a:srgbClr val="FF3300"/>
                </a:solidFill>
              </a:rPr>
              <a:t>St. Patrick died on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March 17, 461 BC.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March 17, 461 AD.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March 17, 361 AD.</a:t>
            </a:r>
          </a:p>
          <a:p>
            <a:pPr marL="609600" indent="-609600" eaLnBrk="1" hangingPunct="1">
              <a:buFontTx/>
              <a:buAutoNum type="alphaLcParenR"/>
            </a:pPr>
            <a:endParaRPr lang="cs-CZ" smtClean="0"/>
          </a:p>
          <a:p>
            <a:pPr marL="609600" indent="-609600" eaLnBrk="1" hangingPunct="1">
              <a:buFontTx/>
              <a:buAutoNum type="arabicPeriod" startAt="3"/>
            </a:pPr>
            <a:r>
              <a:rPr lang="cs-CZ" b="1" smtClean="0">
                <a:solidFill>
                  <a:srgbClr val="FF3300"/>
                </a:solidFill>
              </a:rPr>
              <a:t>St. Patrick was born in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France.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Ireland.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Britain.</a:t>
            </a:r>
          </a:p>
          <a:p>
            <a:pPr marL="609600" indent="-609600" eaLnBrk="1" hangingPunct="1">
              <a:buFontTx/>
              <a:buAutoNum type="alphaLcParenR"/>
            </a:pPr>
            <a:endParaRPr lang="cs-CZ" smtClean="0"/>
          </a:p>
          <a:p>
            <a:pPr marL="609600" indent="-609600" eaLnBrk="1" hangingPunct="1">
              <a:buFontTx/>
              <a:buAutoNum type="alphaLcParenR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b="1" smtClean="0">
                <a:solidFill>
                  <a:srgbClr val="FF3300"/>
                </a:solidFill>
              </a:rPr>
              <a:t>4.</a:t>
            </a:r>
            <a:r>
              <a:rPr lang="cs-CZ" smtClean="0"/>
              <a:t> </a:t>
            </a:r>
            <a:r>
              <a:rPr lang="cs-CZ" b="1" smtClean="0">
                <a:solidFill>
                  <a:srgbClr val="FF3300"/>
                </a:solidFill>
              </a:rPr>
              <a:t>The colour which is not associated with St. Patrick´s Day is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purple.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orange.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green.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endParaRPr lang="cs-CZ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5"/>
            </a:pPr>
            <a:r>
              <a:rPr lang="cs-CZ" b="1" smtClean="0">
                <a:solidFill>
                  <a:srgbClr val="FF3300"/>
                </a:solidFill>
              </a:rPr>
              <a:t>The shamrock means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coming of spring.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bad luck.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the number “three“.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b="1" smtClean="0">
                <a:solidFill>
                  <a:srgbClr val="FF3300"/>
                </a:solidFill>
              </a:rPr>
              <a:t>6.   A leprechaun is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a goblin.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a fairy.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a giant.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endParaRPr lang="cs-CZ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7"/>
            </a:pPr>
            <a:r>
              <a:rPr lang="cs-CZ" b="1" smtClean="0">
                <a:solidFill>
                  <a:srgbClr val="FF3300"/>
                </a:solidFill>
              </a:rPr>
              <a:t>The typical meal for St. Patrick´s Day is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pizza.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potatoes.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fish and chips.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8"/>
            </a:pPr>
            <a:r>
              <a:rPr lang="cs-CZ" b="1" smtClean="0">
                <a:solidFill>
                  <a:srgbClr val="FF3300"/>
                </a:solidFill>
              </a:rPr>
              <a:t>Blarney Stone comes from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castle.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mansion.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cave.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endParaRPr lang="cs-CZ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9"/>
            </a:pPr>
            <a:r>
              <a:rPr lang="cs-CZ" b="1" smtClean="0">
                <a:solidFill>
                  <a:srgbClr val="FF3300"/>
                </a:solidFill>
              </a:rPr>
              <a:t>St. Patrick´s Day was celebrated in the USA for the first time 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1787.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1737.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1776.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10"/>
            </a:pPr>
            <a:r>
              <a:rPr lang="cs-CZ" b="1" smtClean="0">
                <a:solidFill>
                  <a:srgbClr val="FF3300"/>
                </a:solidFill>
              </a:rPr>
              <a:t>The city which has the green river on St. Patrick´s Day is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NY.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Washington, DC.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Chicago.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3300"/>
                </a:solidFill>
              </a:rPr>
              <a:t>Řešení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1B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2B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3C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4A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5C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6B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7B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8A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9B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10C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Zdroje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cs-CZ" sz="1200" smtClean="0"/>
          </a:p>
          <a:p>
            <a:pPr marL="609600" indent="-609600" eaLnBrk="1" hangingPunct="1">
              <a:buFontTx/>
              <a:buAutoNum type="arabicPeriod"/>
            </a:pPr>
            <a:endParaRPr lang="cs-CZ" sz="1200" smtClean="0"/>
          </a:p>
          <a:p>
            <a:pPr marL="609600" indent="-609600" eaLnBrk="1" hangingPunct="1">
              <a:buFontTx/>
              <a:buAutoNum type="arabicPeriod"/>
            </a:pPr>
            <a:r>
              <a:rPr lang="cs-CZ" sz="1200" smtClean="0">
                <a:hlinkClick r:id="rId3"/>
              </a:rPr>
              <a:t>http://upload.wikimedia.org/wikipedia/commons/thumb/9/93/BakedPotatoWithButter.jpg/220px-BakedPotatoWithButter.jpg 2</a:t>
            </a:r>
            <a:r>
              <a:rPr lang="cs-CZ" sz="1200" smtClean="0"/>
              <a:t>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z="1200" smtClean="0">
                <a:hlinkClick r:id="rId4"/>
              </a:rPr>
              <a:t>http://upload.wikimedia.org/wikipedia/commons/thumb/6/6a/Green_Beer.jpg/220px-Green_Beer.jpg</a:t>
            </a:r>
            <a:endParaRPr lang="cs-CZ" sz="1200" smtClean="0"/>
          </a:p>
          <a:p>
            <a:pPr marL="609600" indent="-609600" eaLnBrk="1" hangingPunct="1">
              <a:buFontTx/>
              <a:buAutoNum type="arabicPeriod"/>
            </a:pPr>
            <a:r>
              <a:rPr lang="cs-CZ" sz="1200" smtClean="0">
                <a:hlinkClick r:id="rId5"/>
              </a:rPr>
              <a:t>http://upload.wikimedia.org/wikipedia/commons/thumb/9/9a/Happy_Saint_Patrick%27s_Day_2010%2C_Dublin%2C_Ireland%2C_Accordion_Violin.jpg/220px-Happy_Saint_Patrick%27s_Day_2010%2C_Dublin%2C_Ireland%2C_Accordion_Violin.jpg</a:t>
            </a:r>
            <a:endParaRPr lang="cs-CZ" sz="1200" smtClean="0"/>
          </a:p>
          <a:p>
            <a:pPr marL="609600" indent="-609600" eaLnBrk="1" hangingPunct="1">
              <a:buFontTx/>
              <a:buAutoNum type="arabicPeriod"/>
            </a:pPr>
            <a:r>
              <a:rPr lang="cs-CZ" sz="1200" smtClean="0">
                <a:hlinkClick r:id="rId6"/>
              </a:rPr>
              <a:t>http://upload.wikimedia.org/wikipedia/commons/thumb/7/76/St_Patricks_Day_Parade_Montreal.jpg/220px-St_Patricks_Day_Parade_Montreal.jpg</a:t>
            </a:r>
            <a:endParaRPr lang="cs-CZ" sz="1200" smtClean="0"/>
          </a:p>
          <a:p>
            <a:pPr marL="609600" indent="-609600" eaLnBrk="1" hangingPunct="1">
              <a:buFontTx/>
              <a:buAutoNum type="arabicPeriod"/>
            </a:pPr>
            <a:r>
              <a:rPr lang="cs-CZ" sz="1200" smtClean="0">
                <a:hlinkClick r:id="rId7"/>
              </a:rPr>
              <a:t>http://upload.wikimedia.org/wikipedia/commons/thumb/b/b6/Chicago_River_dyed_green%2C_focus_on_river.jpg/150px-Chicago_River_dyed_green%2C_focus_on_river.jpg</a:t>
            </a:r>
            <a:endParaRPr lang="cs-CZ" sz="1200" smtClean="0"/>
          </a:p>
          <a:p>
            <a:pPr marL="609600" indent="-609600" eaLnBrk="1" hangingPunct="1">
              <a:buFontTx/>
              <a:buAutoNum type="arabicPeriod"/>
            </a:pPr>
            <a:r>
              <a:rPr lang="cs-CZ" sz="1200" smtClean="0">
                <a:hlinkClick r:id="rId8"/>
              </a:rPr>
              <a:t>http://upload.wikimedia.org/wikipedia/commons/thumb/1/1b/Blarney_Stone_from_below.jpg/220px-Blarney_Stone_from_below.jpg</a:t>
            </a:r>
            <a:endParaRPr lang="cs-CZ" sz="1200" smtClean="0"/>
          </a:p>
          <a:p>
            <a:pPr marL="609600" indent="-609600" eaLnBrk="1" hangingPunct="1">
              <a:buFontTx/>
              <a:buAutoNum type="arabicPeriod"/>
            </a:pPr>
            <a:r>
              <a:rPr lang="cs-CZ" sz="1200" smtClean="0">
                <a:hlinkClick r:id="rId9"/>
              </a:rPr>
              <a:t>http://upload.wikimedia.org/wikipedia/commons/thumb/3/35/Kiss_the_Blarney_Stone.jpg/220px-Kiss_the_Blarney_Stone.jpg</a:t>
            </a:r>
            <a:endParaRPr lang="cs-CZ" sz="1200" smtClean="0"/>
          </a:p>
          <a:p>
            <a:pPr marL="609600" indent="-609600" eaLnBrk="1" hangingPunct="1">
              <a:buFontTx/>
              <a:buNone/>
            </a:pPr>
            <a:r>
              <a:rPr lang="cs-CZ" sz="1200" smtClean="0"/>
              <a:t>kliparty společnosti Microsoft.</a:t>
            </a:r>
          </a:p>
          <a:p>
            <a:pPr marL="609600" indent="-609600" eaLnBrk="1" hangingPunct="1">
              <a:buFontTx/>
              <a:buNone/>
            </a:pPr>
            <a:r>
              <a:rPr lang="cs-CZ" sz="1200" smtClean="0"/>
              <a:t>text – archiv autora</a:t>
            </a:r>
          </a:p>
          <a:p>
            <a:pPr marL="609600" indent="-609600" eaLnBrk="1" hangingPunct="1"/>
            <a:endParaRPr lang="cs-CZ" sz="1200" smtClean="0"/>
          </a:p>
          <a:p>
            <a:pPr marL="609600" indent="-609600" eaLnBrk="1" hangingPunct="1"/>
            <a:endParaRPr lang="cs-CZ" sz="1200" smtClean="0"/>
          </a:p>
          <a:p>
            <a:pPr marL="609600" indent="-609600" eaLnBrk="1" hangingPunct="1"/>
            <a:endParaRPr lang="cs-CZ" sz="1200" smtClean="0"/>
          </a:p>
          <a:p>
            <a:pPr marL="609600" indent="-609600" eaLnBrk="1" hangingPunct="1"/>
            <a:endParaRPr 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Metodický list</a:t>
            </a:r>
          </a:p>
        </p:txBody>
      </p:sp>
      <p:sp>
        <p:nvSpPr>
          <p:cNvPr id="19458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DUM seznamuje studenty se základními informacemi     o svátku Den sv. Patrika formou prezentace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DUM procvičuje získané vědomosti pomocí cvičení         v závěru prezentace. Součástí DUM je i řešení cvičení.  Snímky se mohou využít k souvislému vypravování.  Některé obrázky slouží k popisu a zdůvodnění jejich souvislosti se státním svátkem.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Inovativnost materiálu spočívá ve využití ICT techniky.</a:t>
            </a:r>
            <a:endParaRPr lang="cs-CZ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/>
              <a:t>    Klíčová slova: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/>
              <a:t>    </a:t>
            </a:r>
            <a:r>
              <a:rPr lang="cs-CZ" sz="2400" smtClean="0"/>
              <a:t>St. Patrick´s Day, shamrock, leprechaun, Blarney Stone.</a:t>
            </a:r>
            <a:endParaRPr lang="cs-CZ" sz="2400" b="1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611188" y="321310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3300"/>
                </a:solidFill>
              </a:rPr>
              <a:t>ST. PATRICK´S DAY</a:t>
            </a:r>
          </a:p>
        </p:txBody>
      </p:sp>
      <p:pic>
        <p:nvPicPr>
          <p:cNvPr id="1028" name="Picture 6" descr="MC900398343[1]"/>
          <p:cNvPicPr>
            <a:picLocks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68313" y="333375"/>
            <a:ext cx="4038600" cy="973138"/>
          </a:xfrm>
        </p:spPr>
      </p:pic>
      <p:pic>
        <p:nvPicPr>
          <p:cNvPr id="1029" name="Picture 8" descr="MC900398343[1]"/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716463" y="333375"/>
            <a:ext cx="4038600" cy="973138"/>
          </a:xfrm>
        </p:spPr>
      </p:pic>
      <p:pic>
        <p:nvPicPr>
          <p:cNvPr id="1030" name="Picture 10" descr="MC900398343[1]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95288" y="5884863"/>
            <a:ext cx="4038600" cy="973137"/>
          </a:xfrm>
        </p:spPr>
      </p:pic>
      <p:pic>
        <p:nvPicPr>
          <p:cNvPr id="1031" name="Picture 12" descr="MC900398343[1]"/>
          <p:cNvPicPr>
            <a:picLocks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643438" y="5884863"/>
            <a:ext cx="4038600" cy="973137"/>
          </a:xfrm>
        </p:spPr>
      </p:pic>
      <p:pic>
        <p:nvPicPr>
          <p:cNvPr id="1032" name="Picture 14" descr="MC900398343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933281" y="2931319"/>
            <a:ext cx="457041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5" descr="MC900398343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483518" y="3002756"/>
            <a:ext cx="4570412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chemeClr val="hlink"/>
                </a:solidFill>
              </a:rPr>
              <a:t>        </a:t>
            </a:r>
            <a:r>
              <a:rPr lang="cs-CZ" sz="1000" smtClean="0">
                <a:solidFill>
                  <a:schemeClr val="hlink"/>
                </a:solidFill>
              </a:rPr>
              <a:t>1)</a:t>
            </a:r>
            <a:r>
              <a:rPr lang="cs-CZ" sz="4000" smtClean="0">
                <a:solidFill>
                  <a:schemeClr val="hlink"/>
                </a:solidFill>
              </a:rPr>
              <a:t> </a:t>
            </a:r>
            <a:r>
              <a:rPr lang="cs-CZ" sz="4000" b="1" smtClean="0">
                <a:solidFill>
                  <a:srgbClr val="FF3300"/>
                </a:solidFill>
              </a:rPr>
              <a:t>St. Patrick´s Day in Ireland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00200"/>
            <a:ext cx="4752975" cy="52578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It is a religious holiday.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Everything is closed except pubs and restaurants.            </a:t>
            </a:r>
            <a:r>
              <a:rPr lang="cs-CZ" sz="1400" smtClean="0">
                <a:solidFill>
                  <a:schemeClr val="hlink"/>
                </a:solidFill>
              </a:rPr>
              <a:t> 2)</a:t>
            </a:r>
            <a:endParaRPr lang="cs-CZ" sz="2800" smtClean="0">
              <a:solidFill>
                <a:schemeClr val="hlink"/>
              </a:solidFill>
            </a:endParaRP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People go to mass.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They watch the annual St. Patrick´s Day parade.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They drink green beer, eat potatoes prepared in various ways.                   </a:t>
            </a:r>
            <a:r>
              <a:rPr lang="cs-CZ" sz="1200" smtClean="0">
                <a:solidFill>
                  <a:schemeClr val="hlink"/>
                </a:solidFill>
              </a:rPr>
              <a:t>3)</a:t>
            </a:r>
            <a:r>
              <a:rPr lang="cs-CZ" sz="2800" smtClean="0">
                <a:solidFill>
                  <a:schemeClr val="hlink"/>
                </a:solidFill>
              </a:rPr>
              <a:t>                 </a:t>
            </a:r>
          </a:p>
          <a:p>
            <a:pPr eaLnBrk="1" hangingPunct="1">
              <a:buFontTx/>
              <a:buNone/>
            </a:pPr>
            <a:endParaRPr lang="cs-CZ" sz="2800" smtClean="0">
              <a:solidFill>
                <a:schemeClr val="hlink"/>
              </a:solidFill>
            </a:endParaRPr>
          </a:p>
        </p:txBody>
      </p:sp>
      <p:pic>
        <p:nvPicPr>
          <p:cNvPr id="24579" name="Picture 5" descr="220px-Happy_Saint_Patrick%27s_Day_2010%2C_Dublin%2C_Ireland%2C_Accordion_Violin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1196975"/>
            <a:ext cx="29527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 descr="220px-Green_Beer">
            <a:hlinkClick r:id="rId5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6877050" y="3500438"/>
            <a:ext cx="2112963" cy="3168650"/>
          </a:xfrm>
        </p:spPr>
      </p:pic>
      <p:pic>
        <p:nvPicPr>
          <p:cNvPr id="24581" name="Picture 10" descr="220px-BakedPotatoWithButter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800225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2"/>
          <p:cNvSpPr>
            <a:spLocks noGrp="1" noChangeArrowheads="1"/>
          </p:cNvSpPr>
          <p:nvPr>
            <p:ph type="title"/>
          </p:nvPr>
        </p:nvSpPr>
        <p:spPr>
          <a:xfrm>
            <a:off x="10909300" y="620713"/>
            <a:ext cx="238125" cy="495300"/>
          </a:xfrm>
        </p:spPr>
        <p:txBody>
          <a:bodyPr/>
          <a:lstStyle/>
          <a:p>
            <a:pPr eaLnBrk="1" hangingPunct="1"/>
            <a:endParaRPr lang="cs-CZ" sz="4000" smtClean="0"/>
          </a:p>
        </p:txBody>
      </p:sp>
      <p:sp>
        <p:nvSpPr>
          <p:cNvPr id="26626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549275"/>
            <a:ext cx="4038600" cy="4525963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People wear shamrocks on their jackets or caps.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They also wear green, white or orange badges.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Girls and boys wear green in their hair.     </a:t>
            </a:r>
            <a:r>
              <a:rPr lang="cs-CZ" sz="1200" smtClean="0">
                <a:solidFill>
                  <a:schemeClr val="hlink"/>
                </a:solidFill>
              </a:rPr>
              <a:t>4)</a:t>
            </a:r>
            <a:r>
              <a:rPr lang="cs-CZ" sz="280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cs-CZ" sz="2800" smtClean="0">
              <a:solidFill>
                <a:schemeClr val="hlink"/>
              </a:solidFill>
            </a:endParaRPr>
          </a:p>
        </p:txBody>
      </p:sp>
      <p:pic>
        <p:nvPicPr>
          <p:cNvPr id="26627" name="Picture 11" descr="220px-St_Patricks_Day_Parade_Montreal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284663" y="2708275"/>
            <a:ext cx="4319587" cy="2886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3300"/>
                </a:solidFill>
              </a:rPr>
              <a:t>St. Patrick´s Day in the USA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475162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The Irish immigrants started celebrations in 1737.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The biggest parade is in NY, one million of people watch it every year.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Many people, not only the Irish, wear green clothing.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Chicago dyes its river green.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Savannah dyes its fountains green.                                   </a:t>
            </a:r>
            <a:r>
              <a:rPr lang="cs-CZ" sz="1200" smtClean="0">
                <a:solidFill>
                  <a:schemeClr val="hlink"/>
                </a:solidFill>
              </a:rPr>
              <a:t>5)</a:t>
            </a:r>
            <a:endParaRPr lang="cs-CZ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hlink"/>
                </a:solidFill>
              </a:rPr>
              <a:t>People have dinner parties serving all green foods.</a:t>
            </a:r>
          </a:p>
        </p:txBody>
      </p:sp>
      <p:pic>
        <p:nvPicPr>
          <p:cNvPr id="28675" name="Picture 5" descr="150px-Chicago_River_dyed_green%2C_focus_on_river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003800" y="2565400"/>
            <a:ext cx="3673475" cy="2767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3300"/>
                </a:solidFill>
              </a:rPr>
              <a:t>Saint Patrick</a:t>
            </a:r>
          </a:p>
        </p:txBody>
      </p:sp>
      <p:sp>
        <p:nvSpPr>
          <p:cNvPr id="307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chemeClr val="hlink"/>
                </a:solidFill>
              </a:rPr>
              <a:t>He is the patron saint of Ireland.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chemeClr val="hlink"/>
                </a:solidFill>
              </a:rPr>
              <a:t>He was born in 4th century AD.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chemeClr val="hlink"/>
                </a:solidFill>
              </a:rPr>
              <a:t>He was kidnapped by pirates as a child.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chemeClr val="hlink"/>
                </a:solidFill>
              </a:rPr>
              <a:t>He was sold into slavery in Ireland.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chemeClr val="hlink"/>
                </a:solidFill>
              </a:rPr>
              <a:t>He was imprisoned for 6 years.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chemeClr val="hlink"/>
                </a:solidFill>
              </a:rPr>
              <a:t>He “saw“ God in prison.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chemeClr val="hlink"/>
                </a:solidFill>
              </a:rPr>
              <a:t>Later he escaped to France.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chemeClr val="hlink"/>
                </a:solidFill>
              </a:rPr>
              <a:t>He became a bishop there.</a:t>
            </a:r>
          </a:p>
        </p:txBody>
      </p:sp>
      <p:pic>
        <p:nvPicPr>
          <p:cNvPr id="30723" name="Picture 4" descr="MC900430396[1]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877050" y="3716338"/>
            <a:ext cx="1881188" cy="3141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332038"/>
            <a:ext cx="8507412" cy="4525962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He was sent by the Pope to Ireland.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He converted the Irish to Christianity.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He travelled throughout Ireland for 20 years.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He established monasteries, schools and churches.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Now there is a legend about St. Patrick. He had put the curse of God on snakes in Ireland and he drove all the snakes out.</a:t>
            </a:r>
          </a:p>
        </p:txBody>
      </p:sp>
      <p:pic>
        <p:nvPicPr>
          <p:cNvPr id="32770" name="Picture 7" descr="MC900030427[1]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7950" y="0"/>
            <a:ext cx="3173413" cy="2498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FF3300"/>
                </a:solidFill>
              </a:rPr>
              <a:t>Symbols</a:t>
            </a:r>
            <a:r>
              <a:rPr lang="cs-CZ" sz="4000" smtClean="0">
                <a:solidFill>
                  <a:srgbClr val="FF3300"/>
                </a:solidFill>
              </a:rPr>
              <a:t> </a:t>
            </a:r>
            <a:r>
              <a:rPr lang="cs-CZ" sz="4000" smtClean="0">
                <a:solidFill>
                  <a:schemeClr val="hlink"/>
                </a:solidFill>
              </a:rPr>
              <a:t/>
            </a:r>
            <a:br>
              <a:rPr lang="cs-CZ" sz="4000" smtClean="0">
                <a:solidFill>
                  <a:schemeClr val="hlink"/>
                </a:solidFill>
              </a:rPr>
            </a:br>
            <a:endParaRPr lang="cs-CZ" sz="4000" smtClean="0">
              <a:solidFill>
                <a:schemeClr val="hlink"/>
              </a:solidFill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b="1" smtClean="0">
                <a:solidFill>
                  <a:srgbClr val="FF3300"/>
                </a:solidFill>
              </a:rPr>
              <a:t>Shamrock</a:t>
            </a:r>
          </a:p>
          <a:p>
            <a:pPr eaLnBrk="1" hangingPunct="1"/>
            <a:r>
              <a:rPr lang="en-US" sz="2800" smtClean="0">
                <a:solidFill>
                  <a:schemeClr val="hlink"/>
                </a:solidFill>
              </a:rPr>
              <a:t>It is a three-lea</a:t>
            </a:r>
            <a:r>
              <a:rPr lang="cs-CZ" sz="2800" smtClean="0">
                <a:solidFill>
                  <a:schemeClr val="hlink"/>
                </a:solidFill>
              </a:rPr>
              <a:t>v</a:t>
            </a:r>
            <a:r>
              <a:rPr lang="en-US" sz="2800" smtClean="0">
                <a:solidFill>
                  <a:schemeClr val="hlink"/>
                </a:solidFill>
              </a:rPr>
              <a:t>ed clover.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It is native to Ireland.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The legend says St. Patrick used the shamrock to illustrate the doctrine of the Trinity.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It symbolizes The Father, The Son, and The Holy Spirit. 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</a:rPr>
              <a:t>The Irish consider shamrocks a good-luck symbols.</a:t>
            </a:r>
          </a:p>
        </p:txBody>
      </p:sp>
      <p:pic>
        <p:nvPicPr>
          <p:cNvPr id="34819" name="Picture 6" descr="MC90035139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404813"/>
            <a:ext cx="116205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705</Words>
  <Application>Microsoft PowerPoint</Application>
  <PresentationFormat>Předvádění na obrazovce (4:3)</PresentationFormat>
  <Paragraphs>171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Výchozí návrh</vt:lpstr>
      <vt:lpstr>Snímek 1</vt:lpstr>
      <vt:lpstr>Metodický list</vt:lpstr>
      <vt:lpstr>ST. PATRICK´S DAY</vt:lpstr>
      <vt:lpstr>        1) St. Patrick´s Day in Ireland</vt:lpstr>
      <vt:lpstr>Snímek 5</vt:lpstr>
      <vt:lpstr>St. Patrick´s Day in the USA</vt:lpstr>
      <vt:lpstr>Saint Patrick</vt:lpstr>
      <vt:lpstr>Snímek 8</vt:lpstr>
      <vt:lpstr>Symbols  </vt:lpstr>
      <vt:lpstr>Snímek 10</vt:lpstr>
      <vt:lpstr>Snímek 11</vt:lpstr>
      <vt:lpstr>QUIZ</vt:lpstr>
      <vt:lpstr>Snímek 13</vt:lpstr>
      <vt:lpstr>Snímek 14</vt:lpstr>
      <vt:lpstr>Snímek 15</vt:lpstr>
      <vt:lpstr>Snímek 16</vt:lpstr>
      <vt:lpstr>Snímek 17</vt:lpstr>
      <vt:lpstr>Řešení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PATRICK´S DAY</dc:title>
  <dc:creator>Bruk</dc:creator>
  <cp:lastModifiedBy>vera.pastorkova</cp:lastModifiedBy>
  <cp:revision>10</cp:revision>
  <dcterms:created xsi:type="dcterms:W3CDTF">2013-03-01T18:07:45Z</dcterms:created>
  <dcterms:modified xsi:type="dcterms:W3CDTF">2013-07-12T17:48:32Z</dcterms:modified>
</cp:coreProperties>
</file>