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60" r:id="rId3"/>
    <p:sldId id="257" r:id="rId4"/>
    <p:sldId id="27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63" autoAdjust="0"/>
  </p:normalViewPr>
  <p:slideViewPr>
    <p:cSldViewPr>
      <p:cViewPr varScale="1">
        <p:scale>
          <a:sx n="62" d="100"/>
          <a:sy n="62" d="100"/>
        </p:scale>
        <p:origin x="-5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D0CD2B-4B38-4961-BB12-99399EA88C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D0D1B-9373-4C80-A196-F1275AABF403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AF95A-DC3A-490B-A088-829081024C31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AC724-B140-4616-90BD-FAC398A1BE19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80C7A-CAE7-4C35-9FA1-AC7119367E9A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613DB-8301-4752-AC13-12448E6FFF16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8186D-8016-46C4-A705-0DE86DF70285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AEE82-D4A1-407E-9395-F868C5066079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88326-5953-4BF4-AB33-A05F1573E124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9B5A7-E0AB-4D92-8538-923E2F731270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95890-0EA9-4736-9838-1F3EAE4501C6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DA5C9-1FD4-42DE-8559-9416867F061F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DD3F1-AB68-4644-91A1-DEDECC09F186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3F5E6-D1A9-43E0-96CB-ACD9897FA18C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80BF7-65F9-47B5-89FD-09C4FB7867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2EDDA-4A18-4C63-842F-5C361BA571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1111-6247-4C59-A105-0936A1333C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194B5-E429-461D-BBB4-5006E54A01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A81D7-CC91-43E8-BA44-DD67CA4C3F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10427-A6B2-4580-AEC6-130319C963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3F6BD-A2DD-454B-9F1A-0FF4AE395B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127FC-28FF-4AC6-B824-2CF891A512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1073A-3FF8-4276-8BF8-7F2E44E49E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C50C6-BE7C-4152-A52D-BFBCDF6504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6E34B-C721-46BB-84F0-A9EB012FD9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B5163-E1F2-4DA0-A034-D1F2D86502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317A5-829F-4F90-B143-6703939003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FBC2A25-1B17-4610-A529-8E6F2DD44C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-303213"/>
            <a:ext cx="9144000" cy="42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>
                <a:latin typeface="Calibri" pitchFamily="34" charset="0"/>
              </a:rPr>
              <a:t>				</a:t>
            </a:r>
            <a:endParaRPr lang="cs-CZ" sz="2000"/>
          </a:p>
          <a:p>
            <a:r>
              <a:rPr lang="cs-CZ" sz="2000"/>
              <a:t>                                                     </a:t>
            </a:r>
          </a:p>
          <a:p>
            <a:r>
              <a:rPr lang="cs-CZ" sz="2000">
                <a:latin typeface="Times New Roman" pitchFamily="18" charset="0"/>
                <a:cs typeface="Times New Roman" pitchFamily="18" charset="0"/>
              </a:rPr>
              <a:t>                                                          Číslo šablony: III/2</a:t>
            </a:r>
          </a:p>
          <a:p>
            <a:r>
              <a:rPr lang="cs-CZ" sz="2000"/>
              <a:t>                                               </a:t>
            </a:r>
            <a:r>
              <a:rPr lang="cs-CZ" sz="2000">
                <a:latin typeface="Calibri" pitchFamily="34" charset="0"/>
              </a:rPr>
              <a:t>VY_32_INOVACE_</a:t>
            </a:r>
            <a:r>
              <a:rPr lang="cs-CZ" sz="2000"/>
              <a:t>P1</a:t>
            </a:r>
            <a:r>
              <a:rPr lang="cs-CZ" sz="2000">
                <a:latin typeface="Calibri" pitchFamily="34" charset="0"/>
              </a:rPr>
              <a:t>_</a:t>
            </a:r>
            <a:r>
              <a:rPr lang="cs-CZ" sz="2000"/>
              <a:t>2.17</a:t>
            </a:r>
          </a:p>
          <a:p>
            <a:r>
              <a:rPr lang="cs-CZ" sz="2000" b="1">
                <a:solidFill>
                  <a:srgbClr val="00B0F0"/>
                </a:solidFill>
                <a:latin typeface="Calibri" pitchFamily="34" charset="0"/>
              </a:rPr>
              <a:t>                                              </a:t>
            </a:r>
            <a:r>
              <a:rPr lang="cs-CZ" sz="2000" b="1">
                <a:latin typeface="Calibri" pitchFamily="34" charset="0"/>
              </a:rPr>
              <a:t>Tematická oblast: Festivals and Celebrations</a:t>
            </a:r>
            <a:endParaRPr lang="cs-CZ" sz="2000">
              <a:latin typeface="Calibri" pitchFamily="34" charset="0"/>
            </a:endParaRPr>
          </a:p>
          <a:p>
            <a:pPr algn="ctr"/>
            <a:r>
              <a:rPr lang="cs-CZ" sz="3200" b="1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2400" b="1">
                <a:latin typeface="Times New Roman" pitchFamily="18" charset="0"/>
                <a:cs typeface="Times New Roman" pitchFamily="18" charset="0"/>
              </a:rPr>
              <a:t>FAMILY CELEBRATIONS</a:t>
            </a:r>
          </a:p>
          <a:p>
            <a:pPr algn="ctr"/>
            <a:r>
              <a:rPr lang="cs-CZ" sz="2400" b="1">
                <a:latin typeface="Times New Roman" pitchFamily="18" charset="0"/>
                <a:cs typeface="Times New Roman" pitchFamily="18" charset="0"/>
              </a:rPr>
              <a:t>              IN THE CZECH REPUBLIC</a:t>
            </a:r>
            <a:endParaRPr lang="cs-CZ" sz="240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Typ: DUM - kombinovaný</a:t>
            </a:r>
          </a:p>
          <a:p>
            <a:r>
              <a:rPr lang="cs-CZ" sz="2000">
                <a:latin typeface="Times New Roman" pitchFamily="18" charset="0"/>
                <a:cs typeface="Times New Roman" pitchFamily="18" charset="0"/>
              </a:rPr>
              <a:t>				Předmět: AJ</a:t>
            </a:r>
            <a:endParaRPr lang="cs-CZ" sz="20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Ročník:  4.</a:t>
            </a:r>
            <a:r>
              <a:rPr lang="cs-CZ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r . (6leté), 2. r. (4leté)</a:t>
            </a:r>
          </a:p>
          <a:p>
            <a:endParaRPr lang="cs-CZ" sz="2000">
              <a:latin typeface="Times New Roman" pitchFamily="18" charset="0"/>
              <a:cs typeface="Times New Roman" pitchFamily="18" charset="0"/>
            </a:endParaRPr>
          </a:p>
          <a:p>
            <a:endParaRPr lang="cs-CZ" sz="20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cs-CZ"/>
              <a:t>                           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857500" y="5241925"/>
            <a:ext cx="34893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 dirty="0">
                <a:solidFill>
                  <a:srgbClr val="000000"/>
                </a:solidFill>
                <a:cs typeface="Times New Roman" pitchFamily="18" charset="0"/>
              </a:rPr>
              <a:t>Zpracováno v rámci projektu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EU peníze školám</a:t>
            </a:r>
            <a:endParaRPr lang="cs-CZ" sz="800" dirty="0">
              <a:cs typeface="Times New Roman" pitchFamily="18" charset="0"/>
            </a:endParaRPr>
          </a:p>
          <a:p>
            <a:r>
              <a:rPr lang="cs-CZ" sz="1000" dirty="0">
                <a:latin typeface="Calibri" pitchFamily="34" charset="0"/>
                <a:cs typeface="Times New Roman" pitchFamily="18" charset="0"/>
              </a:rPr>
              <a:t>	  CZ.1.07/1.5.00/34.0296</a:t>
            </a: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Zpracovatel: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2100" b="1" dirty="0">
                <a:cs typeface="Times New Roman" pitchFamily="18" charset="0"/>
              </a:rPr>
              <a:t>Mgr. Petra </a:t>
            </a:r>
            <a:r>
              <a:rPr lang="cs-CZ" sz="2100" b="1" dirty="0" err="1">
                <a:cs typeface="Times New Roman" pitchFamily="18" charset="0"/>
              </a:rPr>
              <a:t>Bruková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400">
                <a:solidFill>
                  <a:srgbClr val="000000"/>
                </a:solidFill>
                <a:cs typeface="Times New Roman" pitchFamily="18" charset="0"/>
              </a:rPr>
              <a:t>Datum vytvoření: </a:t>
            </a:r>
            <a:r>
              <a:rPr lang="cs-CZ" sz="1400" b="1">
                <a:solidFill>
                  <a:srgbClr val="000000"/>
                </a:solidFill>
                <a:cs typeface="Times New Roman" pitchFamily="18" charset="0"/>
              </a:rPr>
              <a:t>únor </a:t>
            </a:r>
            <a:r>
              <a:rPr lang="cs-CZ" sz="1400" b="1" smtClean="0">
                <a:solidFill>
                  <a:srgbClr val="000000"/>
                </a:solidFill>
                <a:cs typeface="Times New Roman" pitchFamily="18" charset="0"/>
              </a:rPr>
              <a:t>2013</a:t>
            </a:r>
            <a:endParaRPr lang="cs-CZ" sz="1400" b="1">
              <a:solidFill>
                <a:srgbClr val="66CCFF"/>
              </a:solidFill>
              <a:cs typeface="Times New Roman" pitchFamily="18" charset="0"/>
            </a:endParaRPr>
          </a:p>
        </p:txBody>
      </p:sp>
      <p:pic>
        <p:nvPicPr>
          <p:cNvPr id="16387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3143250"/>
            <a:ext cx="27701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OPVK_ve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00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8229600" cy="1143000"/>
          </a:xfrm>
        </p:spPr>
        <p:txBody>
          <a:bodyPr/>
          <a:lstStyle/>
          <a:p>
            <a:pPr eaLnBrk="1" hangingPunct="1"/>
            <a:r>
              <a:rPr lang="cs-CZ" sz="3600" smtClean="0">
                <a:solidFill>
                  <a:schemeClr val="folHlink"/>
                </a:solidFill>
              </a:rPr>
              <a:t>Traditions during the Wedding Reception</a:t>
            </a:r>
            <a:r>
              <a:rPr lang="cs-CZ" sz="3200" smtClean="0">
                <a:solidFill>
                  <a:schemeClr val="folHlink"/>
                </a:solidFill>
              </a:rPr>
              <a:t/>
            </a:r>
            <a:br>
              <a:rPr lang="cs-CZ" sz="3200" smtClean="0">
                <a:solidFill>
                  <a:schemeClr val="folHlink"/>
                </a:solidFill>
              </a:rPr>
            </a:br>
            <a:endParaRPr lang="cs-CZ" sz="3200" smtClean="0">
              <a:solidFill>
                <a:schemeClr val="folHlink"/>
              </a:solidFill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773238"/>
            <a:ext cx="7489825" cy="39608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smtClean="0">
                <a:solidFill>
                  <a:schemeClr val="folHlink"/>
                </a:solidFill>
              </a:rPr>
              <a:t>Flower Bouquet Toss</a:t>
            </a:r>
          </a:p>
          <a:p>
            <a:pPr eaLnBrk="1" hangingPunct="1">
              <a:buFontTx/>
              <a:buNone/>
            </a:pPr>
            <a:r>
              <a:rPr lang="cs-CZ" sz="2400" smtClean="0">
                <a:solidFill>
                  <a:schemeClr val="hlink"/>
                </a:solidFill>
              </a:rPr>
              <a:t>    The bride throws the flower bouquet over her shoulder into a crowd of single women. The lucky lady who catches the bouquet is the next one to get married.</a:t>
            </a:r>
          </a:p>
          <a:p>
            <a:pPr eaLnBrk="1" hangingPunct="1">
              <a:buFontTx/>
              <a:buNone/>
            </a:pPr>
            <a:r>
              <a:rPr lang="cs-CZ" sz="2400" smtClean="0">
                <a:solidFill>
                  <a:schemeClr val="folHlink"/>
                </a:solidFill>
              </a:rPr>
              <a:t>Dancing</a:t>
            </a:r>
          </a:p>
          <a:p>
            <a:pPr eaLnBrk="1" hangingPunct="1">
              <a:buFontTx/>
              <a:buNone/>
            </a:pPr>
            <a:r>
              <a:rPr lang="cs-CZ" sz="2400" smtClean="0">
                <a:solidFill>
                  <a:schemeClr val="hlink"/>
                </a:solidFill>
              </a:rPr>
              <a:t>    The bride and the groom dance the first dance .</a:t>
            </a:r>
          </a:p>
          <a:p>
            <a:pPr eaLnBrk="1" hangingPunct="1">
              <a:buFontTx/>
              <a:buNone/>
            </a:pPr>
            <a:r>
              <a:rPr lang="cs-CZ" sz="2400" smtClean="0">
                <a:solidFill>
                  <a:schemeClr val="hlink"/>
                </a:solidFill>
              </a:rPr>
              <a:t>    The bride and her father and the groom and his mother dance the second one.</a:t>
            </a:r>
          </a:p>
          <a:p>
            <a:pPr eaLnBrk="1" hangingPunct="1">
              <a:buFontTx/>
              <a:buNone/>
            </a:pPr>
            <a:endParaRPr lang="cs-CZ" sz="2400" smtClean="0">
              <a:solidFill>
                <a:schemeClr val="hlink"/>
              </a:solidFill>
            </a:endParaRPr>
          </a:p>
        </p:txBody>
      </p:sp>
      <p:pic>
        <p:nvPicPr>
          <p:cNvPr id="33795" name="Picture 4" descr="MC900355833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4868863"/>
            <a:ext cx="1806575" cy="1341437"/>
          </a:xfrm>
        </p:spPr>
      </p:pic>
      <p:pic>
        <p:nvPicPr>
          <p:cNvPr id="33796" name="Picture 6" descr="MC900027177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5750" y="214313"/>
            <a:ext cx="8640763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smtClean="0">
                <a:solidFill>
                  <a:schemeClr val="folHlink"/>
                </a:solidFill>
              </a:rPr>
              <a:t>Traditions during the Wedding Reception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628775"/>
            <a:ext cx="7129463" cy="3989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>
                <a:solidFill>
                  <a:schemeClr val="folHlink"/>
                </a:solidFill>
              </a:rPr>
              <a:t>Breaking a Plate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>
                <a:solidFill>
                  <a:schemeClr val="hlink"/>
                </a:solidFill>
              </a:rPr>
              <a:t>    At a wedding reception a plate is broken and the bride and the groom must clean the pieces. They show the ability to work together. And the chips bring happiness.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>
                <a:solidFill>
                  <a:schemeClr val="folHlink"/>
                </a:solidFill>
              </a:rPr>
              <a:t>Kidnapping of the Bride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>
                <a:solidFill>
                  <a:schemeClr val="hlink"/>
                </a:solidFill>
              </a:rPr>
              <a:t>    When the reception is nearly over, friends kidnap the bride. The groom must look for her and pay a ransom. This is a symbol of bride´s separation from her parents.</a:t>
            </a:r>
          </a:p>
        </p:txBody>
      </p:sp>
      <p:pic>
        <p:nvPicPr>
          <p:cNvPr id="35843" name="Picture 8" descr="MC900195346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1500" y="2997200"/>
            <a:ext cx="1673225" cy="1381125"/>
          </a:xfrm>
        </p:spPr>
      </p:pic>
      <p:pic>
        <p:nvPicPr>
          <p:cNvPr id="35844" name="Picture 10" descr="MC900027177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188913"/>
            <a:ext cx="8569325" cy="6408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folHlink"/>
                </a:solidFill>
              </a:rPr>
              <a:t>Beware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600200"/>
            <a:ext cx="7127875" cy="3773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>
                <a:solidFill>
                  <a:schemeClr val="hlink"/>
                </a:solidFill>
              </a:rPr>
              <a:t>The bride should not have the same dress as her mother.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solidFill>
                  <a:schemeClr val="hlink"/>
                </a:solidFill>
              </a:rPr>
              <a:t>The wedding dress should not be blue or purple. These colours symbolize black eyes in a marriage.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solidFill>
                  <a:schemeClr val="hlink"/>
                </a:solidFill>
              </a:rPr>
              <a:t>The bride should not wear pearls – they symbolize tears.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solidFill>
                  <a:schemeClr val="hlink"/>
                </a:solidFill>
              </a:rPr>
              <a:t>The bride should not change her wedding dress before midnight.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solidFill>
                  <a:schemeClr val="hlink"/>
                </a:solidFill>
              </a:rPr>
              <a:t>The groom should not see the bride in her wedding dress before the wedding.</a:t>
            </a:r>
          </a:p>
        </p:txBody>
      </p:sp>
      <p:pic>
        <p:nvPicPr>
          <p:cNvPr id="37891" name="Picture 4" descr="MC900027177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214313"/>
            <a:ext cx="8339138" cy="6454775"/>
          </a:xfrm>
        </p:spPr>
      </p:pic>
      <p:pic>
        <p:nvPicPr>
          <p:cNvPr id="37892" name="Picture 8" descr="MC900215048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27763" y="4797425"/>
            <a:ext cx="1760537" cy="1457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folHlink"/>
                </a:solidFill>
              </a:rPr>
              <a:t>Exercise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28775"/>
            <a:ext cx="8353425" cy="4968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2800" smtClean="0">
                <a:solidFill>
                  <a:schemeClr val="folHlink"/>
                </a:solidFill>
              </a:rPr>
              <a:t>Describe the photos in details.</a:t>
            </a:r>
          </a:p>
        </p:txBody>
      </p:sp>
      <p:pic>
        <p:nvPicPr>
          <p:cNvPr id="39939" name="Picture 11" descr="IMG_757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2276475"/>
            <a:ext cx="3297237" cy="4392613"/>
          </a:xfrm>
        </p:spPr>
      </p:pic>
      <p:pic>
        <p:nvPicPr>
          <p:cNvPr id="39940" name="Picture 13" descr="IMG_58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42988" y="2349500"/>
            <a:ext cx="3240087" cy="4319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mtClean="0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1200" smtClean="0"/>
              <a:t>Kliparty společnosti Microsoft</a:t>
            </a:r>
          </a:p>
          <a:p>
            <a:pPr eaLnBrk="1" hangingPunct="1">
              <a:buFontTx/>
              <a:buNone/>
            </a:pPr>
            <a:r>
              <a:rPr lang="cs-CZ" sz="1200" smtClean="0"/>
              <a:t>Fotky – archiv autora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9138"/>
            <a:ext cx="8218488" cy="2016125"/>
          </a:xfrm>
        </p:spPr>
        <p:txBody>
          <a:bodyPr/>
          <a:lstStyle/>
          <a:p>
            <a:pPr eaLnBrk="1" hangingPunct="1"/>
            <a:r>
              <a:rPr lang="cs-CZ" sz="4000" smtClean="0">
                <a:solidFill>
                  <a:schemeClr val="folHlink"/>
                </a:solidFill>
              </a:rPr>
              <a:t>FAMILY CELEBRATIONS</a:t>
            </a:r>
            <a:br>
              <a:rPr lang="cs-CZ" sz="4000" smtClean="0">
                <a:solidFill>
                  <a:schemeClr val="folHlink"/>
                </a:solidFill>
              </a:rPr>
            </a:br>
            <a:r>
              <a:rPr lang="cs-CZ" sz="4000" smtClean="0">
                <a:solidFill>
                  <a:schemeClr val="folHlink"/>
                </a:solidFill>
              </a:rPr>
              <a:t>IN THE CZECH REPUBLIC</a:t>
            </a:r>
            <a:br>
              <a:rPr lang="cs-CZ" sz="4000" smtClean="0">
                <a:solidFill>
                  <a:schemeClr val="folHlink"/>
                </a:solidFill>
              </a:rPr>
            </a:br>
            <a:r>
              <a:rPr lang="cs-CZ" sz="4000" smtClean="0">
                <a:solidFill>
                  <a:schemeClr val="folHlink"/>
                </a:solidFill>
              </a:rPr>
              <a:t/>
            </a:r>
            <a:br>
              <a:rPr lang="cs-CZ" sz="4000" smtClean="0">
                <a:solidFill>
                  <a:schemeClr val="folHlink"/>
                </a:solidFill>
              </a:rPr>
            </a:br>
            <a:r>
              <a:rPr lang="cs-CZ" sz="4000" smtClean="0">
                <a:solidFill>
                  <a:schemeClr val="folHlink"/>
                </a:solidFill>
              </a:rPr>
              <a:t>WEDDINGS</a:t>
            </a:r>
            <a:br>
              <a:rPr lang="cs-CZ" sz="4000" smtClean="0">
                <a:solidFill>
                  <a:schemeClr val="folHlink"/>
                </a:solidFill>
              </a:rPr>
            </a:br>
            <a:endParaRPr lang="cs-CZ" sz="4000" smtClean="0">
              <a:solidFill>
                <a:schemeClr val="folHlink"/>
              </a:solidFill>
            </a:endParaRPr>
          </a:p>
        </p:txBody>
      </p:sp>
      <p:pic>
        <p:nvPicPr>
          <p:cNvPr id="17410" name="Picture 10" descr="MC900027177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88913"/>
            <a:ext cx="7993062" cy="6424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Metodický list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    DUM seznamuje studenty se základními informacemi      o rodinných oslavách, zejména svatbě, formou prezentace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    DUM procvičuje získané vědomosti pomocí popisu obrázků v závěru prezentace. Žáci by měli hovořit samostatně v rozsahu dvou minut.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    Inovativnost materiálu spočívá ve využití ICT techniky.</a:t>
            </a:r>
            <a:endParaRPr lang="cs-CZ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smtClean="0"/>
              <a:t>    Klíčová slova: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    wedding, marriage, ring, traditions, bride, groom, kidnapping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folHlink"/>
                </a:solidFill>
              </a:rPr>
              <a:t>Family Celebrations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600200"/>
            <a:ext cx="669766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smtClean="0">
                <a:solidFill>
                  <a:schemeClr val="hlink"/>
                </a:solidFill>
              </a:rPr>
              <a:t>People in the Czech Republic celebrate a lot of holidays, e.g.</a:t>
            </a:r>
          </a:p>
          <a:p>
            <a:pPr eaLnBrk="1" hangingPunct="1"/>
            <a:r>
              <a:rPr lang="cs-CZ" sz="2800" smtClean="0">
                <a:solidFill>
                  <a:schemeClr val="hlink"/>
                </a:solidFill>
              </a:rPr>
              <a:t>birthday,</a:t>
            </a:r>
          </a:p>
          <a:p>
            <a:pPr eaLnBrk="1" hangingPunct="1"/>
            <a:r>
              <a:rPr lang="cs-CZ" sz="2800" smtClean="0">
                <a:solidFill>
                  <a:schemeClr val="hlink"/>
                </a:solidFill>
              </a:rPr>
              <a:t>nameday,</a:t>
            </a:r>
          </a:p>
          <a:p>
            <a:pPr eaLnBrk="1" hangingPunct="1"/>
            <a:r>
              <a:rPr lang="cs-CZ" sz="2800" smtClean="0">
                <a:solidFill>
                  <a:schemeClr val="hlink"/>
                </a:solidFill>
              </a:rPr>
              <a:t>christening,</a:t>
            </a:r>
          </a:p>
          <a:p>
            <a:pPr eaLnBrk="1" hangingPunct="1"/>
            <a:r>
              <a:rPr lang="cs-CZ" sz="2800" smtClean="0">
                <a:solidFill>
                  <a:schemeClr val="hlink"/>
                </a:solidFill>
              </a:rPr>
              <a:t>but the most important in people´s lives is a wedding.</a:t>
            </a:r>
          </a:p>
        </p:txBody>
      </p:sp>
      <p:pic>
        <p:nvPicPr>
          <p:cNvPr id="21507" name="Picture 4" descr="MC900027177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73025"/>
            <a:ext cx="8351837" cy="6424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38238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chemeClr val="folHlink"/>
                </a:solidFill>
              </a:rPr>
              <a:t>Preparations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773238"/>
            <a:ext cx="7127875" cy="4525962"/>
          </a:xfrm>
        </p:spPr>
        <p:txBody>
          <a:bodyPr/>
          <a:lstStyle/>
          <a:p>
            <a:pPr eaLnBrk="1" hangingPunct="1"/>
            <a:r>
              <a:rPr lang="cs-CZ" sz="2800" smtClean="0">
                <a:solidFill>
                  <a:schemeClr val="hlink"/>
                </a:solidFill>
              </a:rPr>
              <a:t>A few weeks before the wedding small cakes and cookies are baked.</a:t>
            </a:r>
          </a:p>
          <a:p>
            <a:pPr eaLnBrk="1" hangingPunct="1"/>
            <a:r>
              <a:rPr lang="cs-CZ" sz="2800" smtClean="0">
                <a:solidFill>
                  <a:schemeClr val="hlink"/>
                </a:solidFill>
              </a:rPr>
              <a:t>They are given to relatives, friends and neighbours.</a:t>
            </a:r>
          </a:p>
          <a:p>
            <a:pPr eaLnBrk="1" hangingPunct="1"/>
            <a:r>
              <a:rPr lang="cs-CZ" sz="2800" smtClean="0">
                <a:solidFill>
                  <a:schemeClr val="hlink"/>
                </a:solidFill>
              </a:rPr>
              <a:t>At the same time the guests are invited to the wedding.</a:t>
            </a:r>
          </a:p>
        </p:txBody>
      </p:sp>
      <p:pic>
        <p:nvPicPr>
          <p:cNvPr id="23555" name="Picture 4" descr="MC900240217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4149725"/>
            <a:ext cx="1735138" cy="1428750"/>
          </a:xfrm>
        </p:spPr>
      </p:pic>
      <p:pic>
        <p:nvPicPr>
          <p:cNvPr id="23556" name="Picture 6" descr="MC900027177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5750" y="214313"/>
            <a:ext cx="8675688" cy="6338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folHlink"/>
                </a:solidFill>
              </a:rPr>
              <a:t>The Right Day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600200"/>
            <a:ext cx="6840538" cy="312420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chemeClr val="hlink"/>
                </a:solidFill>
              </a:rPr>
              <a:t>Most weddings take place on Saturday.</a:t>
            </a:r>
          </a:p>
          <a:p>
            <a:pPr eaLnBrk="1" hangingPunct="1"/>
            <a:r>
              <a:rPr lang="cs-CZ" smtClean="0">
                <a:solidFill>
                  <a:schemeClr val="hlink"/>
                </a:solidFill>
              </a:rPr>
              <a:t>Few weddings are in May as this month is said to be unlucky for newly married couples</a:t>
            </a:r>
            <a:r>
              <a:rPr lang="cs-CZ" sz="2800" smtClean="0">
                <a:solidFill>
                  <a:schemeClr val="hlink"/>
                </a:solidFill>
              </a:rPr>
              <a:t>.</a:t>
            </a:r>
          </a:p>
        </p:txBody>
      </p:sp>
      <p:pic>
        <p:nvPicPr>
          <p:cNvPr id="25603" name="Picture 4" descr="MC900331558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5963" y="4292600"/>
            <a:ext cx="1790700" cy="1792288"/>
          </a:xfrm>
        </p:spPr>
      </p:pic>
      <p:pic>
        <p:nvPicPr>
          <p:cNvPr id="25604" name="Picture 6" descr="MC900027177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115888"/>
            <a:ext cx="8281987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folHlink"/>
                </a:solidFill>
              </a:rPr>
              <a:t>Wedding Decorations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341438"/>
            <a:ext cx="6624637" cy="3382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>
                <a:solidFill>
                  <a:schemeClr val="hlink"/>
                </a:solidFill>
              </a:rPr>
              <a:t>All wedding guests must have a spring of myrtle.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solidFill>
                  <a:schemeClr val="hlink"/>
                </a:solidFill>
              </a:rPr>
              <a:t>All cars must be decorated with ribbons nad springs of myrtle.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solidFill>
                  <a:schemeClr val="hlink"/>
                </a:solidFill>
              </a:rPr>
              <a:t>The bride and the groom cannot go by the same car, the groom´s car leads the convoy of cars while the bride is the last one.</a:t>
            </a:r>
          </a:p>
        </p:txBody>
      </p:sp>
      <p:pic>
        <p:nvPicPr>
          <p:cNvPr id="27651" name="Picture 10" descr="MC900195412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888" y="4365625"/>
            <a:ext cx="1506537" cy="1825625"/>
          </a:xfrm>
        </p:spPr>
      </p:pic>
      <p:pic>
        <p:nvPicPr>
          <p:cNvPr id="27652" name="Picture 12" descr="MC900027177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5750" y="214313"/>
            <a:ext cx="8569325" cy="642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425575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chemeClr val="folHlink"/>
                </a:solidFill>
              </a:rPr>
              <a:t>Exchanging Rings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600200"/>
            <a:ext cx="6913563" cy="3052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>
                <a:solidFill>
                  <a:schemeClr val="hlink"/>
                </a:solidFill>
              </a:rPr>
              <a:t>It is the sealing of an important agreement.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solidFill>
                  <a:schemeClr val="hlink"/>
                </a:solidFill>
              </a:rPr>
              <a:t>The symbol of an agreement between God and the married couple.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solidFill>
                  <a:schemeClr val="hlink"/>
                </a:solidFill>
              </a:rPr>
              <a:t>They are placed on the ring finger of the left hand. There it follows a direct artery to the heart.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>
              <a:solidFill>
                <a:schemeClr val="hlink"/>
              </a:solidFill>
            </a:endParaRPr>
          </a:p>
        </p:txBody>
      </p:sp>
      <p:pic>
        <p:nvPicPr>
          <p:cNvPr id="29699" name="Picture 4" descr="MC900404645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4868863"/>
            <a:ext cx="1879600" cy="895350"/>
          </a:xfrm>
        </p:spPr>
      </p:pic>
      <p:pic>
        <p:nvPicPr>
          <p:cNvPr id="29700" name="Picture 6" descr="MC900027177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188913"/>
            <a:ext cx="8497887" cy="6408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1152525"/>
          </a:xfrm>
        </p:spPr>
        <p:txBody>
          <a:bodyPr/>
          <a:lstStyle/>
          <a:p>
            <a:pPr eaLnBrk="1" hangingPunct="1"/>
            <a:r>
              <a:rPr lang="cs-CZ" sz="4000" smtClean="0">
                <a:solidFill>
                  <a:schemeClr val="folHlink"/>
                </a:solidFill>
              </a:rPr>
              <a:t>Traditions</a:t>
            </a:r>
            <a:br>
              <a:rPr lang="cs-CZ" sz="4000" smtClean="0">
                <a:solidFill>
                  <a:schemeClr val="folHlink"/>
                </a:solidFill>
              </a:rPr>
            </a:br>
            <a:r>
              <a:rPr lang="cs-CZ" sz="4000" smtClean="0">
                <a:solidFill>
                  <a:schemeClr val="folHlink"/>
                </a:solidFill>
              </a:rPr>
              <a:t>Eating at the Wedding Reception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916113"/>
            <a:ext cx="7272338" cy="3529012"/>
          </a:xfrm>
        </p:spPr>
        <p:txBody>
          <a:bodyPr/>
          <a:lstStyle/>
          <a:p>
            <a:pPr eaLnBrk="1" hangingPunct="1"/>
            <a:r>
              <a:rPr lang="cs-CZ" sz="2400" smtClean="0">
                <a:solidFill>
                  <a:schemeClr val="hlink"/>
                </a:solidFill>
              </a:rPr>
              <a:t>At a wedding reception the bride and the groom are covered with a large cloth and they eat soup using one plate and one spoon.</a:t>
            </a:r>
          </a:p>
          <a:p>
            <a:pPr eaLnBrk="1" hangingPunct="1"/>
            <a:r>
              <a:rPr lang="cs-CZ" sz="2400" smtClean="0">
                <a:solidFill>
                  <a:schemeClr val="hlink"/>
                </a:solidFill>
              </a:rPr>
              <a:t>It symbolizes the trust that they can rely on the other in time of need.</a:t>
            </a:r>
          </a:p>
          <a:p>
            <a:pPr eaLnBrk="1" hangingPunct="1"/>
            <a:r>
              <a:rPr lang="cs-CZ" sz="2400" smtClean="0">
                <a:solidFill>
                  <a:schemeClr val="hlink"/>
                </a:solidFill>
              </a:rPr>
              <a:t>Cutting the wedding cake is another tradition.</a:t>
            </a:r>
          </a:p>
          <a:p>
            <a:pPr eaLnBrk="1" hangingPunct="1"/>
            <a:r>
              <a:rPr lang="cs-CZ" sz="2400" smtClean="0">
                <a:solidFill>
                  <a:schemeClr val="hlink"/>
                </a:solidFill>
              </a:rPr>
              <a:t>The couple make the first cut together to symbolise their shared future.</a:t>
            </a:r>
          </a:p>
        </p:txBody>
      </p:sp>
      <p:pic>
        <p:nvPicPr>
          <p:cNvPr id="31747" name="Picture 4" descr="MC90033817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688" y="4365625"/>
            <a:ext cx="1463675" cy="1800225"/>
          </a:xfrm>
        </p:spPr>
      </p:pic>
      <p:pic>
        <p:nvPicPr>
          <p:cNvPr id="31748" name="Picture 6" descr="MC900027177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188913"/>
            <a:ext cx="8642350" cy="6408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582</Words>
  <Application>Microsoft Office PowerPoint</Application>
  <PresentationFormat>Předvádění na obrazovce (4:3)</PresentationFormat>
  <Paragraphs>91</Paragraphs>
  <Slides>14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Výchozí návrh</vt:lpstr>
      <vt:lpstr>Snímek 1</vt:lpstr>
      <vt:lpstr>FAMILY CELEBRATIONS IN THE CZECH REPUBLIC  WEDDINGS </vt:lpstr>
      <vt:lpstr>Metodický list</vt:lpstr>
      <vt:lpstr>Family Celebrations</vt:lpstr>
      <vt:lpstr>Preparations</vt:lpstr>
      <vt:lpstr>The Right Day</vt:lpstr>
      <vt:lpstr>Wedding Decorations</vt:lpstr>
      <vt:lpstr>Exchanging Rings</vt:lpstr>
      <vt:lpstr>Traditions Eating at the Wedding Reception</vt:lpstr>
      <vt:lpstr>Traditions during the Wedding Reception </vt:lpstr>
      <vt:lpstr>Traditions during the Wedding Reception</vt:lpstr>
      <vt:lpstr>Beware</vt:lpstr>
      <vt:lpstr>Exercise</vt:lpstr>
      <vt:lpstr>Zdroje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Trooping the Colour</dc:title>
  <dc:creator>Petra Bruková</dc:creator>
  <cp:lastModifiedBy>vera.pastorkova</cp:lastModifiedBy>
  <cp:revision>28</cp:revision>
  <dcterms:created xsi:type="dcterms:W3CDTF">2012-12-01T06:50:56Z</dcterms:created>
  <dcterms:modified xsi:type="dcterms:W3CDTF">2013-07-31T16:38:25Z</dcterms:modified>
</cp:coreProperties>
</file>