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6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4" autoAdjust="0"/>
    <p:restoredTop sz="94704" autoAdjust="0"/>
  </p:normalViewPr>
  <p:slideViewPr>
    <p:cSldViewPr>
      <p:cViewPr varScale="1">
        <p:scale>
          <a:sx n="91" d="100"/>
          <a:sy n="91" d="100"/>
        </p:scale>
        <p:origin x="-97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B4139B-9EBF-48B0-A672-691A373BB6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26896-D06A-4616-B91D-4C963A0C168E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E3831-4263-42FE-BE39-F2CD49EEDC97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253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3D92C-67D7-43D7-B642-E3E17C488D7B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457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E316C9-B402-42DA-B1D0-27AFC29EAD15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662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D4C07-EA86-4D11-BC71-801729255507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7EB166-D587-4664-98E6-339593CCEFEE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3072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41722E-0A5C-466C-9E65-4A5023584C38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3277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C2000-5D4B-459D-944D-158CE1412AF2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3481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509A71-C88C-41FE-AB33-11A55FD22772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3686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633BC-BED7-411F-A649-510DEC886F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E417E-EA68-45A0-B8FB-8BD2DDC5F9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B7871-B46D-482A-B6F5-95767B22C1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FD2DA-2E68-4A24-9B99-5ABFE8B139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Nadpis, 2 obsahy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392A0-DEA6-4021-9221-62F9F1CA33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3F1EF-39F4-4047-B588-1ED2FED0FB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4AC60-9CAE-4182-BA85-85011BE6FB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416E2-DE61-4A4C-932D-5DDF7AB33B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EB598-71C0-4828-B237-9EA12B42A3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863D4-2033-4EAF-8A33-4396917491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0CEE0-4B47-409A-B5D7-F1250E37ED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029FF-FE22-4157-BD79-C8E3093603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2A33F-2112-4844-B42F-A6F26034F8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336E-1CC0-468C-821E-98FDC60AFA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3E49A-70BA-4B27-B6F4-0CA2C63E71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AD46A13-148E-4CC2-87ED-D94A8C8776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  <p:sldLayoutId id="214748364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Westminsterabbeypoppies.jpg" TargetMode="External"/><Relationship Id="rId3" Type="http://schemas.openxmlformats.org/officeDocument/2006/relationships/hyperlink" Target="http://en.wikipedia.org/wiki/File:Canadian_Tomb_of_the_Unknown_Soldier_with_poppies.jpg" TargetMode="External"/><Relationship Id="rId7" Type="http://schemas.openxmlformats.org/officeDocument/2006/relationships/hyperlink" Target="http://en.wikipedia.org/wiki/File:Kollebloemen_-_Red_poppies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In_Flanders_fields_and_other_poems,_handwritten.png" TargetMode="External"/><Relationship Id="rId5" Type="http://schemas.openxmlformats.org/officeDocument/2006/relationships/hyperlink" Target="http://en.wikipedia.org/wiki/File:Lieut.-Col._John_McCrae,_M.D..jpg" TargetMode="External"/><Relationship Id="rId4" Type="http://schemas.openxmlformats.org/officeDocument/2006/relationships/hyperlink" Target="http://en.wikipedia.org/wiki/File:Cenotaph_London.jpg" TargetMode="External"/><Relationship Id="rId9" Type="http://schemas.openxmlformats.org/officeDocument/2006/relationships/hyperlink" Target="http://en.wikipedia.org/wiki/In_Flanders_Field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Westminsterabbeypoppies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hyperlink" Target="http://en.wikipedia.org/wiki/File:Kollebloemen_-_Red_poppies.JPG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Lieut.-Col._John_McCrae,_M.D.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hyperlink" Target="http://en.wikipedia.org/wiki/File:In_Flanders_fields_and_other_poems,_handwritten.png" TargetMode="Externa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Cenotaph_London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Canadian_Tomb_of_the_Unknown_Soldier_with_poppies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-365125"/>
            <a:ext cx="91440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>
                <a:latin typeface="Calibri" pitchFamily="34" charset="0"/>
              </a:rPr>
              <a:t>				</a:t>
            </a:r>
            <a:endParaRPr lang="cs-CZ" sz="2000"/>
          </a:p>
          <a:p>
            <a:r>
              <a:rPr lang="cs-CZ" sz="2000"/>
              <a:t>                                                     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                                                          Číslo šablony: III/2</a:t>
            </a:r>
          </a:p>
          <a:p>
            <a:r>
              <a:rPr lang="cs-CZ" sz="2000"/>
              <a:t>                                               </a:t>
            </a:r>
            <a:r>
              <a:rPr lang="cs-CZ" sz="2000">
                <a:latin typeface="Calibri" pitchFamily="34" charset="0"/>
              </a:rPr>
              <a:t>VY_32_INOVACE_</a:t>
            </a:r>
            <a:r>
              <a:rPr lang="cs-CZ" sz="2000"/>
              <a:t>P1</a:t>
            </a:r>
            <a:r>
              <a:rPr lang="cs-CZ" sz="2000">
                <a:latin typeface="Calibri" pitchFamily="34" charset="0"/>
              </a:rPr>
              <a:t>_</a:t>
            </a:r>
            <a:r>
              <a:rPr lang="cs-CZ" sz="2000"/>
              <a:t>2.14</a:t>
            </a:r>
          </a:p>
          <a:p>
            <a:r>
              <a:rPr lang="cs-CZ" sz="2000" b="1">
                <a:solidFill>
                  <a:srgbClr val="00B0F0"/>
                </a:solidFill>
                <a:latin typeface="Calibri" pitchFamily="34" charset="0"/>
              </a:rPr>
              <a:t>                                              </a:t>
            </a:r>
            <a:r>
              <a:rPr lang="cs-CZ" sz="2000" b="1">
                <a:latin typeface="Calibri" pitchFamily="34" charset="0"/>
              </a:rPr>
              <a:t>Tematická oblast: Festivals and Celebrations</a:t>
            </a:r>
            <a:endParaRPr lang="cs-CZ" sz="2000">
              <a:latin typeface="Calibri" pitchFamily="34" charset="0"/>
            </a:endParaRPr>
          </a:p>
          <a:p>
            <a:pPr algn="ctr"/>
            <a:r>
              <a:rPr lang="cs-CZ" sz="3200" b="1">
                <a:latin typeface="Times New Roman" pitchFamily="18" charset="0"/>
                <a:cs typeface="Times New Roman" pitchFamily="18" charset="0"/>
              </a:rPr>
              <a:t>         REMEMBRANCE DAY           </a:t>
            </a:r>
            <a:endParaRPr lang="cs-CZ" sz="320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Typ: DUM - kombinovaný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				Předmět: AJ</a:t>
            </a:r>
            <a:endParaRPr lang="cs-CZ" sz="200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Ročník:  4.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r . (6leté), 2. r. (4leté)</a:t>
            </a:r>
          </a:p>
          <a:p>
            <a:endParaRPr lang="cs-CZ" sz="2000">
              <a:latin typeface="Times New Roman" pitchFamily="18" charset="0"/>
              <a:cs typeface="Times New Roman" pitchFamily="18" charset="0"/>
            </a:endParaRPr>
          </a:p>
          <a:p>
            <a:endParaRPr lang="cs-CZ" sz="20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cs-CZ"/>
              <a:t>                           </a:t>
            </a: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2857500" y="5000625"/>
            <a:ext cx="34893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>
              <a:cs typeface="Times New Roman" pitchFamily="18" charset="0"/>
            </a:endParaRPr>
          </a:p>
          <a:p>
            <a:r>
              <a:rPr lang="cs-CZ" sz="100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 sz="2100" b="1">
                <a:cs typeface="Times New Roman" pitchFamily="18" charset="0"/>
              </a:rPr>
              <a:t>Mgr. Petra Bruková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>
                <a:solidFill>
                  <a:srgbClr val="000000"/>
                </a:solidFill>
                <a:cs typeface="Times New Roman" pitchFamily="18" charset="0"/>
              </a:rPr>
              <a:t>Datum vytvoření: </a:t>
            </a:r>
            <a:r>
              <a:rPr lang="cs-CZ" sz="1400" b="1">
                <a:solidFill>
                  <a:srgbClr val="000000"/>
                </a:solidFill>
                <a:cs typeface="Times New Roman" pitchFamily="18" charset="0"/>
              </a:rPr>
              <a:t>listopad 2012</a:t>
            </a:r>
            <a:endParaRPr lang="cs-CZ" sz="1400" b="1">
              <a:solidFill>
                <a:srgbClr val="66CCFF"/>
              </a:solidFill>
              <a:cs typeface="Times New Roman" pitchFamily="18" charset="0"/>
            </a:endParaRPr>
          </a:p>
        </p:txBody>
      </p:sp>
      <p:pic>
        <p:nvPicPr>
          <p:cNvPr id="18435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2714625"/>
            <a:ext cx="2770188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OPVK_ver_zakladni_logolink_RGB_c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z="4000" smtClean="0"/>
              <a:t>Zdroje</a:t>
            </a:r>
            <a:br>
              <a:rPr lang="cs-CZ" sz="4000" smtClean="0"/>
            </a:br>
            <a:endParaRPr lang="cs-CZ" sz="4000" smtClean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AutoNum type="arabicPeriod"/>
            </a:pPr>
            <a:r>
              <a:rPr lang="cs-CZ" sz="1800" smtClean="0">
                <a:hlinkClick r:id="rId3"/>
              </a:rPr>
              <a:t>/wiki/File:Canadian_Tomb_of_the_Unknown_Soldier_with_poppies.jpg</a:t>
            </a:r>
            <a:endParaRPr lang="cs-CZ" sz="1800" smtClean="0"/>
          </a:p>
          <a:p>
            <a:pPr eaLnBrk="1" hangingPunct="1">
              <a:buFont typeface="Arial" charset="0"/>
              <a:buAutoNum type="arabicPeriod"/>
            </a:pPr>
            <a:r>
              <a:rPr lang="cs-CZ" sz="1800" smtClean="0">
                <a:hlinkClick r:id="rId4"/>
              </a:rPr>
              <a:t>/wiki/File:Cenotaph_London.jpg</a:t>
            </a:r>
            <a:endParaRPr lang="cs-CZ" sz="1800" smtClean="0"/>
          </a:p>
          <a:p>
            <a:pPr eaLnBrk="1" hangingPunct="1">
              <a:buFont typeface="Arial" charset="0"/>
              <a:buAutoNum type="arabicPeriod"/>
            </a:pPr>
            <a:r>
              <a:rPr lang="cs-CZ" sz="1800" smtClean="0">
                <a:hlinkClick r:id="rId5"/>
              </a:rPr>
              <a:t>/wiki/File:Lieut.-Col._John_McCrae,_M.D..jpg</a:t>
            </a:r>
            <a:endParaRPr lang="cs-CZ" sz="1800" smtClean="0"/>
          </a:p>
          <a:p>
            <a:pPr eaLnBrk="1" hangingPunct="1">
              <a:buFont typeface="Arial" charset="0"/>
              <a:buAutoNum type="arabicPeriod"/>
            </a:pPr>
            <a:r>
              <a:rPr lang="cs-CZ" sz="1800" smtClean="0">
                <a:hlinkClick r:id="rId6"/>
              </a:rPr>
              <a:t>/wiki/File:In_Flanders_fields_and_other_poems,_handwritten.png</a:t>
            </a:r>
            <a:endParaRPr lang="cs-CZ" sz="1800" smtClean="0"/>
          </a:p>
          <a:p>
            <a:pPr eaLnBrk="1" hangingPunct="1">
              <a:buFont typeface="Arial" charset="0"/>
              <a:buAutoNum type="arabicPeriod"/>
            </a:pPr>
            <a:r>
              <a:rPr lang="cs-CZ" sz="1800" smtClean="0">
                <a:hlinkClick r:id="rId7"/>
              </a:rPr>
              <a:t>/wiki/File:Kollebloemen_-_Red_poppies.JPG</a:t>
            </a:r>
            <a:endParaRPr lang="cs-CZ" sz="1800" smtClean="0"/>
          </a:p>
          <a:p>
            <a:pPr eaLnBrk="1" hangingPunct="1">
              <a:buFont typeface="Arial" charset="0"/>
              <a:buAutoNum type="arabicPeriod"/>
            </a:pPr>
            <a:r>
              <a:rPr lang="cs-CZ" sz="1800" smtClean="0">
                <a:hlinkClick r:id="rId8"/>
              </a:rPr>
              <a:t>/wiki/File:Westminsterabbeypoppies.jpg</a:t>
            </a:r>
            <a:endParaRPr lang="cs-CZ" sz="1800" smtClean="0"/>
          </a:p>
          <a:p>
            <a:pPr eaLnBrk="1" hangingPunct="1">
              <a:buFont typeface="Arial" charset="0"/>
              <a:buAutoNum type="arabicPeriod"/>
            </a:pPr>
            <a:r>
              <a:rPr lang="cs-CZ" sz="1800" smtClean="0">
                <a:hlinkClick r:id="rId9"/>
              </a:rPr>
              <a:t>http://en.wikipedia.org/wiki/In_Flanders_Fields</a:t>
            </a:r>
            <a:endParaRPr lang="cs-CZ" sz="1800" smtClean="0"/>
          </a:p>
          <a:p>
            <a:pPr eaLnBrk="1" hangingPunct="1">
              <a:buFont typeface="Arial" charset="0"/>
              <a:buChar char="•"/>
            </a:pPr>
            <a:r>
              <a:rPr lang="cs-CZ" sz="1800" smtClean="0"/>
              <a:t>klipart společnosti Microsoft Office </a:t>
            </a:r>
          </a:p>
          <a:p>
            <a:pPr eaLnBrk="1" hangingPunct="1">
              <a:buFont typeface="Arial" charset="0"/>
              <a:buChar char="•"/>
            </a:pPr>
            <a:r>
              <a:rPr lang="cs-CZ" sz="1800" smtClean="0"/>
              <a:t>zdroj textu – archiv autora</a:t>
            </a:r>
          </a:p>
          <a:p>
            <a:pPr eaLnBrk="1" hangingPunct="1">
              <a:buFont typeface="Arial" charset="0"/>
              <a:buChar char="•"/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5400" b="1" smtClean="0"/>
              <a:t>REMEMBRANCE DAY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333038" y="4365625"/>
            <a:ext cx="6400800" cy="1752600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19459" name="Picture 4" descr="MC90039758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96413" y="4292600"/>
            <a:ext cx="1808162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MC900324626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429000"/>
            <a:ext cx="235108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MC90037051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333038" y="1196975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7" descr="MC90037051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33263" y="260350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8" descr="MC90037051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93400" y="404813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MC90037051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85563" y="1844675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0" descr="MC900324626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88575" y="836613"/>
            <a:ext cx="1444625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1" descr="MC900324626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20375" y="908050"/>
            <a:ext cx="1444625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Metodický list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     DUM seznamuje studenty se základními informacemi o historii, oslavách a současnosti Remembrance Day /Den příměří/ formou prezentace 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     Jednotlivé snímky se mohou využít k souvislému vypravování na dané téma.  Obrázky slouží k popisu a zdůvodnění jejich souvislosti s Dnem příměří. Závěrečné cvičení doporučuji ke skupinové práci. Skupiny by měli tvořit 3 – 4 studenti. Jejich úkolem je s pomocí slovníků přeložit text básně In Flanders Fields a zodpovědět na otázku, proč se tato báseň stala jedním ze symbolů Dne příměří.  Součástí DUMU není řešení. Délka práce s DUMEM je 45 minut.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     Inovativnost materiálu spočívá ve využití ICT techniky.</a:t>
            </a:r>
            <a:endParaRPr lang="cs-CZ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smtClean="0"/>
              <a:t>     Klíčová slova:</a:t>
            </a:r>
            <a:endParaRPr 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     Remembrance Day, poppy, the Cenotaph, soldiers, In Flanders Fields, tomb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Remembrance Day</a:t>
            </a:r>
            <a:br>
              <a:rPr lang="cs-CZ" b="1" smtClean="0"/>
            </a:br>
            <a:endParaRPr lang="cs-CZ" b="1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Also known as Poppy Day.</a:t>
            </a:r>
          </a:p>
          <a:p>
            <a:pPr eaLnBrk="1" hangingPunct="1"/>
            <a:r>
              <a:rPr lang="cs-CZ" smtClean="0"/>
              <a:t>Is observed on 11 November.</a:t>
            </a:r>
          </a:p>
          <a:p>
            <a:pPr eaLnBrk="1" hangingPunct="1"/>
            <a:r>
              <a:rPr lang="cs-CZ" smtClean="0"/>
              <a:t>The symbol is the red poppy.</a:t>
            </a:r>
          </a:p>
          <a:p>
            <a:pPr eaLnBrk="1" hangingPunct="1"/>
            <a:r>
              <a:rPr lang="cs-CZ" smtClean="0"/>
              <a:t>Traditionally two minutes of silence.</a:t>
            </a:r>
          </a:p>
          <a:p>
            <a:pPr eaLnBrk="1" hangingPunct="1"/>
            <a:r>
              <a:rPr lang="cs-CZ" smtClean="0"/>
              <a:t>Ceremonies held mainly in the UK and Canada.                    </a:t>
            </a:r>
            <a:r>
              <a:rPr lang="cs-CZ" sz="1200" smtClean="0"/>
              <a:t>1)</a:t>
            </a:r>
            <a:r>
              <a:rPr lang="cs-CZ" smtClean="0"/>
              <a:t>               </a:t>
            </a:r>
          </a:p>
        </p:txBody>
      </p:sp>
      <p:pic>
        <p:nvPicPr>
          <p:cNvPr id="23555" name="Picture 5" descr="220px-Remembrance_m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4508500"/>
            <a:ext cx="3024187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z="5400" smtClean="0"/>
              <a:t>  </a:t>
            </a:r>
            <a:r>
              <a:rPr lang="cs-CZ" sz="5400" b="1" smtClean="0"/>
              <a:t>A Symbol        </a:t>
            </a:r>
            <a:r>
              <a:rPr lang="cs-CZ" sz="1200" b="1" smtClean="0"/>
              <a:t>     </a:t>
            </a:r>
            <a:r>
              <a:rPr lang="cs-CZ" sz="1200" smtClean="0"/>
              <a:t>2)</a:t>
            </a:r>
            <a:r>
              <a:rPr lang="cs-CZ" sz="4800" smtClean="0"/>
              <a:t>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1643063"/>
            <a:ext cx="45720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The red poppy.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These poppies bloomed across battlefields in WWI.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Their red colour is a symbol of blood.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Has been used since 1920 to commemorate dead soldiers.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Small artificial poppies are worn on clothing.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Poppy wreaths are laid at war memorials.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                                                 </a:t>
            </a:r>
            <a:r>
              <a:rPr lang="cs-CZ" sz="1200" smtClean="0"/>
              <a:t>   3)</a:t>
            </a:r>
            <a:endParaRPr lang="cs-CZ" sz="2400" smtClean="0"/>
          </a:p>
        </p:txBody>
      </p:sp>
      <p:pic>
        <p:nvPicPr>
          <p:cNvPr id="25603" name="Picture 5" descr="220px-Westminsterabbeypoppies">
            <a:hlinkClick r:id="rId3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992813" y="476250"/>
            <a:ext cx="2540000" cy="3384550"/>
          </a:xfrm>
        </p:spPr>
      </p:pic>
      <p:pic>
        <p:nvPicPr>
          <p:cNvPr id="25604" name="Picture 8" descr="220px-Kollebloemen_-_Red_poppies">
            <a:hlinkClick r:id="rId5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6"/>
          <a:srcRect/>
          <a:stretch>
            <a:fillRect/>
          </a:stretch>
        </p:blipFill>
        <p:spPr>
          <a:xfrm>
            <a:off x="5148263" y="4365625"/>
            <a:ext cx="2794000" cy="2095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14313"/>
            <a:ext cx="6643687" cy="1143000"/>
          </a:xfrm>
        </p:spPr>
        <p:txBody>
          <a:bodyPr/>
          <a:lstStyle/>
          <a:p>
            <a:pPr eaLnBrk="1" hangingPunct="1"/>
            <a:r>
              <a:rPr lang="cs-CZ" sz="5400" b="1" smtClean="0"/>
              <a:t>In Flanders Fields  </a:t>
            </a:r>
            <a:r>
              <a:rPr lang="cs-CZ" sz="1200" smtClean="0"/>
              <a:t>4)</a:t>
            </a:r>
            <a:endParaRPr lang="cs-CZ" sz="5400" smtClean="0"/>
          </a:p>
        </p:txBody>
      </p:sp>
      <p:sp>
        <p:nvSpPr>
          <p:cNvPr id="2765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-4932363" y="2852738"/>
            <a:ext cx="4038600" cy="2185987"/>
          </a:xfrm>
        </p:spPr>
        <p:txBody>
          <a:bodyPr/>
          <a:lstStyle/>
          <a:p>
            <a:pPr eaLnBrk="1" hangingPunct="1"/>
            <a:endParaRPr lang="cs-CZ" sz="2400" smtClean="0"/>
          </a:p>
        </p:txBody>
      </p:sp>
      <p:sp>
        <p:nvSpPr>
          <p:cNvPr id="27651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-4716463" y="4670425"/>
            <a:ext cx="4038600" cy="2187575"/>
          </a:xfrm>
        </p:spPr>
        <p:txBody>
          <a:bodyPr/>
          <a:lstStyle/>
          <a:p>
            <a:pPr eaLnBrk="1" hangingPunct="1"/>
            <a:endParaRPr lang="cs-CZ" sz="2400" smtClean="0"/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0" y="1600200"/>
            <a:ext cx="5929313" cy="4525963"/>
          </a:xfrm>
        </p:spPr>
        <p:txBody>
          <a:bodyPr/>
          <a:lstStyle/>
          <a:p>
            <a:pPr eaLnBrk="1" hangingPunct="1"/>
            <a:r>
              <a:rPr lang="cs-CZ" sz="2400" smtClean="0"/>
              <a:t>A war poem.</a:t>
            </a:r>
          </a:p>
          <a:p>
            <a:pPr eaLnBrk="1" hangingPunct="1"/>
            <a:r>
              <a:rPr lang="cs-CZ" sz="2400" smtClean="0"/>
              <a:t>Written during WWI by a Canadian physician John McCrae in 1915.</a:t>
            </a:r>
          </a:p>
          <a:p>
            <a:pPr eaLnBrk="1" hangingPunct="1"/>
            <a:r>
              <a:rPr lang="cs-CZ" sz="2400" smtClean="0"/>
              <a:t>Dedicated to his friend who had died in a battle.</a:t>
            </a:r>
          </a:p>
          <a:p>
            <a:pPr eaLnBrk="1" hangingPunct="1"/>
            <a:r>
              <a:rPr lang="cs-CZ" sz="2400" smtClean="0"/>
              <a:t>One of the most popular war poems.</a:t>
            </a:r>
          </a:p>
          <a:p>
            <a:pPr eaLnBrk="1" hangingPunct="1"/>
            <a:r>
              <a:rPr lang="cs-CZ" sz="2400" smtClean="0"/>
              <a:t>Mentions the red poppies growing over the graves of soldiers.</a:t>
            </a:r>
          </a:p>
          <a:p>
            <a:pPr eaLnBrk="1" hangingPunct="1">
              <a:buFontTx/>
              <a:buNone/>
            </a:pPr>
            <a:r>
              <a:rPr lang="cs-CZ" sz="2400" smtClean="0"/>
              <a:t>                                                                 </a:t>
            </a:r>
            <a:r>
              <a:rPr lang="cs-CZ" sz="1200" smtClean="0"/>
              <a:t>5)</a:t>
            </a:r>
            <a:r>
              <a:rPr lang="cs-CZ" sz="2400" smtClean="0"/>
              <a:t>  </a:t>
            </a:r>
          </a:p>
        </p:txBody>
      </p:sp>
      <p:pic>
        <p:nvPicPr>
          <p:cNvPr id="27653" name="Picture 8" descr="Upper body of a man in a soldier's uniform.  He has short dark hair parted in the middle and maintains a neutral expression.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48500" y="0"/>
            <a:ext cx="20955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10" descr="The poem hand-written by McCrae.  In this copy, the first line ends with &quot;grow&quot;, differing from the original published version.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13" y="3141663"/>
            <a:ext cx="2630487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800" smtClean="0"/>
              <a:t>        </a:t>
            </a:r>
            <a:r>
              <a:rPr lang="cs-CZ" sz="4800" b="1" smtClean="0"/>
              <a:t>The United Kingdom</a:t>
            </a:r>
          </a:p>
        </p:txBody>
      </p:sp>
      <p:sp>
        <p:nvSpPr>
          <p:cNvPr id="29698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395288" y="1628775"/>
            <a:ext cx="4100512" cy="44973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1200" smtClean="0"/>
              <a:t>6)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Two minutes of silence on 11 November.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Ceremonies are held at war memorials.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Poppy wreaths are laid.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The main national commemoration is at Whitehall.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Members of the Royal Family take part.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The Cenotaph.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Big Ben strikes 11 a.m.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The King´s Troops fire the cannon.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The anthem is sung.</a:t>
            </a:r>
          </a:p>
        </p:txBody>
      </p:sp>
      <p:pic>
        <p:nvPicPr>
          <p:cNvPr id="29700" name="Picture 5" descr="220px-Cenotaph_London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388" y="1341438"/>
            <a:ext cx="3195637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800" b="1" smtClean="0"/>
              <a:t>Canada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A public holiday.             </a:t>
            </a:r>
            <a:r>
              <a:rPr lang="cs-CZ" sz="1200" smtClean="0"/>
              <a:t>7)</a:t>
            </a: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Ceremonies are held at  the National War Memorial in Ottawa.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Members of the Royal Family and the Prime Minister take part.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The gun salute fire at 11 a.m.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Two minutes of silence.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21-gun salute and a choir sings “In Flanders Fields“.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Wreaths and poppies are laid at the Tomb of the Unknown Soldier.</a:t>
            </a:r>
          </a:p>
        </p:txBody>
      </p:sp>
      <p:pic>
        <p:nvPicPr>
          <p:cNvPr id="31747" name="Picture 7" descr="220px-Canadian_Tomb_of_the_Unknown_Soldier_with_poppies">
            <a:hlinkClick r:id="rId3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427538" y="1916113"/>
            <a:ext cx="4319587" cy="3241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lnSpc>
                <a:spcPct val="50000"/>
              </a:lnSpc>
            </a:pPr>
            <a:r>
              <a:rPr lang="cs-CZ" sz="3600" smtClean="0"/>
              <a:t>Exercise</a:t>
            </a:r>
            <a:r>
              <a:rPr lang="cs-CZ" smtClean="0"/>
              <a:t> </a:t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smtClean="0"/>
              <a:t>     </a:t>
            </a:r>
            <a:r>
              <a:rPr lang="cs-CZ" sz="1800" b="1" smtClean="0"/>
              <a:t>Instructions: </a:t>
            </a:r>
            <a:r>
              <a:rPr lang="cs-CZ" sz="1600" b="1" smtClean="0"/>
              <a:t>Try to translate this poem and explain why it became one of the symbols of Remembrance Day.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In Flanders fields the poppies blow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     Between the crosses, row on row,</a:t>
            </a:r>
            <a:br>
              <a:rPr lang="cs-CZ" sz="1600" smtClean="0"/>
            </a:br>
            <a:r>
              <a:rPr lang="cs-CZ" sz="1600" smtClean="0"/>
              <a:t>That mark our place; and in the sky</a:t>
            </a:r>
            <a:br>
              <a:rPr lang="cs-CZ" sz="1600" smtClean="0"/>
            </a:br>
            <a:r>
              <a:rPr lang="cs-CZ" sz="1600" smtClean="0"/>
              <a:t>The larks, still bravely singing, fly</a:t>
            </a:r>
            <a:br>
              <a:rPr lang="cs-CZ" sz="1600" smtClean="0"/>
            </a:br>
            <a:r>
              <a:rPr lang="cs-CZ" sz="1600" smtClean="0"/>
              <a:t>Scarce heard amid the guns below.</a:t>
            </a:r>
            <a:br>
              <a:rPr lang="cs-CZ" sz="1600" smtClean="0"/>
            </a:br>
            <a:r>
              <a:rPr lang="cs-CZ" sz="1600" smtClean="0"/>
              <a:t/>
            </a:r>
            <a:br>
              <a:rPr lang="cs-CZ" sz="1600" smtClean="0"/>
            </a:br>
            <a:r>
              <a:rPr lang="cs-CZ" sz="1600" smtClean="0"/>
              <a:t>We are the Dead. Short days ago</a:t>
            </a:r>
            <a:br>
              <a:rPr lang="cs-CZ" sz="1600" smtClean="0"/>
            </a:br>
            <a:r>
              <a:rPr lang="cs-CZ" sz="1600" smtClean="0"/>
              <a:t>We lived, felt dawn, saw sunset glow,</a:t>
            </a:r>
            <a:br>
              <a:rPr lang="cs-CZ" sz="1600" smtClean="0"/>
            </a:br>
            <a:r>
              <a:rPr lang="cs-CZ" sz="1600" smtClean="0"/>
              <a:t>Loved and were loved, and now we lie</a:t>
            </a:r>
            <a:br>
              <a:rPr lang="cs-CZ" sz="1600" smtClean="0"/>
            </a:br>
            <a:r>
              <a:rPr lang="cs-CZ" sz="1600" smtClean="0"/>
              <a:t>In Flanders fields.</a:t>
            </a:r>
            <a:br>
              <a:rPr lang="cs-CZ" sz="1600" smtClean="0"/>
            </a:br>
            <a:r>
              <a:rPr lang="cs-CZ" sz="1600" smtClean="0"/>
              <a:t/>
            </a:r>
            <a:br>
              <a:rPr lang="cs-CZ" sz="1600" smtClean="0"/>
            </a:br>
            <a:r>
              <a:rPr lang="cs-CZ" sz="1600" smtClean="0"/>
              <a:t>Take up our quarrel with the foe:</a:t>
            </a:r>
            <a:br>
              <a:rPr lang="cs-CZ" sz="1600" smtClean="0"/>
            </a:br>
            <a:r>
              <a:rPr lang="cs-CZ" sz="1600" smtClean="0"/>
              <a:t>To you from failing hands we throw</a:t>
            </a:r>
            <a:br>
              <a:rPr lang="cs-CZ" sz="1600" smtClean="0"/>
            </a:br>
            <a:r>
              <a:rPr lang="cs-CZ" sz="1600" smtClean="0"/>
              <a:t>The torch; be yours to hold it high.</a:t>
            </a:r>
            <a:br>
              <a:rPr lang="cs-CZ" sz="1600" smtClean="0"/>
            </a:br>
            <a:r>
              <a:rPr lang="cs-CZ" sz="1600" smtClean="0"/>
              <a:t>If ye break faith with us who die</a:t>
            </a:r>
            <a:br>
              <a:rPr lang="cs-CZ" sz="1600" smtClean="0"/>
            </a:br>
            <a:r>
              <a:rPr lang="cs-CZ" sz="1600" smtClean="0"/>
              <a:t>We shall not sleep, though poppies grow</a:t>
            </a:r>
            <a:br>
              <a:rPr lang="cs-CZ" sz="1600" smtClean="0"/>
            </a:br>
            <a:r>
              <a:rPr lang="cs-CZ" sz="1600" smtClean="0"/>
              <a:t>In Flanders fields.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212850" y="457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 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-1566863" y="122237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 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9721850" y="134302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536</Words>
  <Application>Microsoft PowerPoint</Application>
  <PresentationFormat>Předvádění na obrazovce (4:3)</PresentationFormat>
  <Paragraphs>93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Výchozí návrh</vt:lpstr>
      <vt:lpstr>Snímek 1</vt:lpstr>
      <vt:lpstr>REMEMBRANCE DAY</vt:lpstr>
      <vt:lpstr>Metodický list</vt:lpstr>
      <vt:lpstr>Remembrance Day </vt:lpstr>
      <vt:lpstr>  A Symbol             2) </vt:lpstr>
      <vt:lpstr>In Flanders Fields  4)</vt:lpstr>
      <vt:lpstr>        The United Kingdom</vt:lpstr>
      <vt:lpstr>Canada</vt:lpstr>
      <vt:lpstr>Exercise                                                                                                                                                                                          </vt:lpstr>
      <vt:lpstr>Zdroje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REMEMBRANCE DAY</dc:title>
  <dc:creator>Petra Bruková</dc:creator>
  <cp:lastModifiedBy>vera.pastorkova</cp:lastModifiedBy>
  <cp:revision>27</cp:revision>
  <dcterms:created xsi:type="dcterms:W3CDTF">2012-11-09T19:01:26Z</dcterms:created>
  <dcterms:modified xsi:type="dcterms:W3CDTF">2013-07-12T17:58:07Z</dcterms:modified>
</cp:coreProperties>
</file>