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4" r:id="rId2"/>
    <p:sldId id="268" r:id="rId3"/>
    <p:sldId id="257" r:id="rId4"/>
    <p:sldId id="269" r:id="rId5"/>
    <p:sldId id="271" r:id="rId6"/>
    <p:sldId id="272" r:id="rId7"/>
    <p:sldId id="273" r:id="rId8"/>
    <p:sldId id="274" r:id="rId9"/>
    <p:sldId id="275" r:id="rId10"/>
    <p:sldId id="276" r:id="rId11"/>
    <p:sldId id="277" r:id="rId12"/>
    <p:sldId id="278" r:id="rId13"/>
    <p:sldId id="279" r:id="rId14"/>
    <p:sldId id="280" r:id="rId15"/>
    <p:sldId id="281" r:id="rId16"/>
    <p:sldId id="282" r:id="rId17"/>
    <p:sldId id="270" r:id="rId18"/>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9163" autoAdjust="0"/>
  </p:normalViewPr>
  <p:slideViewPr>
    <p:cSldViewPr>
      <p:cViewPr varScale="1">
        <p:scale>
          <a:sx n="86" d="100"/>
          <a:sy n="86" d="100"/>
        </p:scale>
        <p:origin x="-108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16388"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9E736AD-78FB-4597-929A-0ACB7CC3EE9D}"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9242AF2A-539C-4529-A1C7-4CD9BD64AC77}" type="slidenum">
              <a:rPr lang="cs-CZ" smtClean="0"/>
              <a:pPr/>
              <a:t>2</a:t>
            </a:fld>
            <a:endParaRPr lang="cs-CZ" smtClean="0"/>
          </a:p>
        </p:txBody>
      </p:sp>
      <p:sp>
        <p:nvSpPr>
          <p:cNvPr id="19458" name="Rectangle 2"/>
          <p:cNvSpPr>
            <a:spLocks noGrp="1" noRo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C4846596-08D7-4A8A-A672-4BDD1732E2C4}" type="slidenum">
              <a:rPr lang="cs-CZ" smtClean="0"/>
              <a:pPr/>
              <a:t>11</a:t>
            </a:fld>
            <a:endParaRPr lang="cs-CZ" smtClean="0"/>
          </a:p>
        </p:txBody>
      </p:sp>
      <p:sp>
        <p:nvSpPr>
          <p:cNvPr id="37890" name="Rectangle 2"/>
          <p:cNvSpPr>
            <a:spLocks noGrp="1" noRo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5289A71A-3B5A-412B-A6AA-A3AA1C6FB23F}" type="slidenum">
              <a:rPr lang="cs-CZ" smtClean="0"/>
              <a:pPr/>
              <a:t>12</a:t>
            </a:fld>
            <a:endParaRPr lang="cs-CZ" smtClean="0"/>
          </a:p>
        </p:txBody>
      </p:sp>
      <p:sp>
        <p:nvSpPr>
          <p:cNvPr id="39938" name="Rectangle 2"/>
          <p:cNvSpPr>
            <a:spLocks noGrp="1" noRo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1F9FA173-099E-4AC7-931F-06A3D3E3B3FB}" type="slidenum">
              <a:rPr lang="cs-CZ" smtClean="0"/>
              <a:pPr/>
              <a:t>13</a:t>
            </a:fld>
            <a:endParaRPr lang="cs-CZ" smtClean="0"/>
          </a:p>
        </p:txBody>
      </p:sp>
      <p:sp>
        <p:nvSpPr>
          <p:cNvPr id="41986" name="Rectangle 2"/>
          <p:cNvSpPr>
            <a:spLocks noGrp="1" noRo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DAF6E75A-3FE1-4FA9-BA55-11DF24BC5FF8}" type="slidenum">
              <a:rPr lang="cs-CZ" smtClean="0"/>
              <a:pPr/>
              <a:t>14</a:t>
            </a:fld>
            <a:endParaRPr lang="cs-CZ" smtClean="0"/>
          </a:p>
        </p:txBody>
      </p:sp>
      <p:sp>
        <p:nvSpPr>
          <p:cNvPr id="44034" name="Rectangle 2"/>
          <p:cNvSpPr>
            <a:spLocks noGrp="1" noRo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C383E07B-3776-47DC-9E43-86D96EBD63B0}" type="slidenum">
              <a:rPr lang="cs-CZ" smtClean="0"/>
              <a:pPr/>
              <a:t>15</a:t>
            </a:fld>
            <a:endParaRPr lang="cs-CZ" smtClean="0"/>
          </a:p>
        </p:txBody>
      </p:sp>
      <p:sp>
        <p:nvSpPr>
          <p:cNvPr id="46082" name="Rectangle 2"/>
          <p:cNvSpPr>
            <a:spLocks noGrp="1" noRo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E4646F3E-DDF6-45CA-BC70-7B435F8E3698}" type="slidenum">
              <a:rPr lang="cs-CZ" smtClean="0"/>
              <a:pPr/>
              <a:t>16</a:t>
            </a:fld>
            <a:endParaRPr lang="cs-CZ" smtClean="0"/>
          </a:p>
        </p:txBody>
      </p:sp>
      <p:sp>
        <p:nvSpPr>
          <p:cNvPr id="48130" name="Rectangle 2"/>
          <p:cNvSpPr>
            <a:spLocks noGrp="1" noRo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3F167195-8452-4DFC-B4F1-12C70DA57E5C}" type="slidenum">
              <a:rPr lang="cs-CZ" smtClean="0"/>
              <a:pPr/>
              <a:t>17</a:t>
            </a:fld>
            <a:endParaRPr lang="cs-CZ" smtClean="0"/>
          </a:p>
        </p:txBody>
      </p:sp>
      <p:sp>
        <p:nvSpPr>
          <p:cNvPr id="50178" name="Rectangle 2"/>
          <p:cNvSpPr>
            <a:spLocks noGrp="1" noRo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192267FB-B93C-485D-8D82-4C0F021A430B}" type="slidenum">
              <a:rPr lang="cs-CZ" smtClean="0"/>
              <a:pPr/>
              <a:t>3</a:t>
            </a:fld>
            <a:endParaRPr lang="cs-CZ" smtClean="0"/>
          </a:p>
        </p:txBody>
      </p:sp>
      <p:sp>
        <p:nvSpPr>
          <p:cNvPr id="21506" name="Rectangle 2"/>
          <p:cNvSpPr>
            <a:spLocks noGrp="1" noRo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A2264AC8-2452-49A0-8866-B58922AB967F}" type="slidenum">
              <a:rPr lang="cs-CZ" smtClean="0"/>
              <a:pPr/>
              <a:t>4</a:t>
            </a:fld>
            <a:endParaRPr lang="cs-CZ" smtClean="0"/>
          </a:p>
        </p:txBody>
      </p:sp>
      <p:sp>
        <p:nvSpPr>
          <p:cNvPr id="23554" name="Rectangle 2"/>
          <p:cNvSpPr>
            <a:spLocks noGrp="1" noRo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7887A15D-CF8D-48D8-B540-FA1B2EBF8572}" type="slidenum">
              <a:rPr lang="cs-CZ" smtClean="0"/>
              <a:pPr/>
              <a:t>5</a:t>
            </a:fld>
            <a:endParaRPr lang="cs-CZ" smtClean="0"/>
          </a:p>
        </p:txBody>
      </p:sp>
      <p:sp>
        <p:nvSpPr>
          <p:cNvPr id="25602" name="Rectangle 2"/>
          <p:cNvSpPr>
            <a:spLocks noGrp="1" noRo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095757C6-33B1-49B8-ABA8-7AE2402BA9CC}" type="slidenum">
              <a:rPr lang="cs-CZ" smtClean="0"/>
              <a:pPr/>
              <a:t>6</a:t>
            </a:fld>
            <a:endParaRPr lang="cs-CZ" smtClean="0"/>
          </a:p>
        </p:txBody>
      </p:sp>
      <p:sp>
        <p:nvSpPr>
          <p:cNvPr id="27650" name="Rectangle 2"/>
          <p:cNvSpPr>
            <a:spLocks noGrp="1" noRo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59CF34E9-85B5-49C4-B26F-113066976F7A}" type="slidenum">
              <a:rPr lang="cs-CZ" smtClean="0"/>
              <a:pPr/>
              <a:t>7</a:t>
            </a:fld>
            <a:endParaRPr lang="cs-CZ" smtClean="0"/>
          </a:p>
        </p:txBody>
      </p:sp>
      <p:sp>
        <p:nvSpPr>
          <p:cNvPr id="29698" name="Rectangle 2"/>
          <p:cNvSpPr>
            <a:spLocks noGrp="1" noRo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10DF5407-1EF9-4AB0-924F-F702DE4444B7}" type="slidenum">
              <a:rPr lang="cs-CZ" smtClean="0"/>
              <a:pPr/>
              <a:t>8</a:t>
            </a:fld>
            <a:endParaRPr lang="cs-CZ" smtClean="0"/>
          </a:p>
        </p:txBody>
      </p:sp>
      <p:sp>
        <p:nvSpPr>
          <p:cNvPr id="31746" name="Rectangle 2"/>
          <p:cNvSpPr>
            <a:spLocks noGrp="1"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B387D8BA-3533-421F-9257-0FA4504C226D}" type="slidenum">
              <a:rPr lang="cs-CZ" smtClean="0"/>
              <a:pPr/>
              <a:t>9</a:t>
            </a:fld>
            <a:endParaRPr lang="cs-CZ" smtClean="0"/>
          </a:p>
        </p:txBody>
      </p:sp>
      <p:sp>
        <p:nvSpPr>
          <p:cNvPr id="33794" name="Rectangle 2"/>
          <p:cNvSpPr>
            <a:spLocks noGrp="1" noRo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E4969E25-69D7-4203-9638-CF08AC3AA431}" type="slidenum">
              <a:rPr lang="cs-CZ" smtClean="0"/>
              <a:pPr/>
              <a:t>10</a:t>
            </a:fld>
            <a:endParaRPr lang="cs-CZ" smtClean="0"/>
          </a:p>
        </p:txBody>
      </p:sp>
      <p:sp>
        <p:nvSpPr>
          <p:cNvPr id="35842" name="Rectangle 2"/>
          <p:cNvSpPr>
            <a:spLocks noGrp="1" noRo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72A60744-CFD8-4DB7-B085-0272A653172F}"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4DCF247-B933-4158-9C7F-5B126960A857}"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14D8DAAA-4977-467F-9A72-A9E4667CB21F}"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Nadpis a 4 obsahy">
    <p:spTree>
      <p:nvGrpSpPr>
        <p:cNvPr id="1" name=""/>
        <p:cNvGrpSpPr/>
        <p:nvPr/>
      </p:nvGrpSpPr>
      <p:grpSpPr>
        <a:xfrm>
          <a:off x="0" y="0"/>
          <a:ext cx="0" cy="0"/>
          <a:chOff x="0" y="0"/>
          <a:chExt cx="0" cy="0"/>
        </a:xfrm>
      </p:grpSpPr>
      <p:sp>
        <p:nvSpPr>
          <p:cNvPr id="2" name="Nadpis 1"/>
          <p:cNvSpPr>
            <a:spLocks noGrp="1"/>
          </p:cNvSpPr>
          <p:nvPr>
            <p:ph type="title" sz="quarter"/>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obsah 2"/>
          <p:cNvSpPr>
            <a:spLocks noGrp="1"/>
          </p:cNvSpPr>
          <p:nvPr>
            <p:ph sz="quarter" idx="1"/>
          </p:nvPr>
        </p:nvSpPr>
        <p:spPr>
          <a:xfrm>
            <a:off x="457200" y="1600200"/>
            <a:ext cx="4038600" cy="2185988"/>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57200" y="3938588"/>
            <a:ext cx="4038600" cy="218757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obsah 5"/>
          <p:cNvSpPr>
            <a:spLocks noGrp="1"/>
          </p:cNvSpPr>
          <p:nvPr>
            <p:ph sz="quarter" idx="4"/>
          </p:nvPr>
        </p:nvSpPr>
        <p:spPr>
          <a:xfrm>
            <a:off x="4648200" y="3938588"/>
            <a:ext cx="4038600" cy="218757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2C22B796-E8E9-4434-B328-AF8174413029}"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648200" y="3938588"/>
            <a:ext cx="4038600" cy="2187575"/>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4"/>
          <p:cNvSpPr>
            <a:spLocks noGrp="1" noChangeArrowheads="1"/>
          </p:cNvSpPr>
          <p:nvPr>
            <p:ph type="dt" sz="half" idx="10"/>
          </p:nvPr>
        </p:nvSpPr>
        <p:spPr>
          <a:ln/>
        </p:spPr>
        <p:txBody>
          <a:bodyPr/>
          <a:lstStyle>
            <a:lvl1pPr>
              <a:defRPr/>
            </a:lvl1pPr>
          </a:lstStyle>
          <a:p>
            <a:pPr>
              <a:defRPr/>
            </a:pPr>
            <a:endParaRPr lang="cs-CZ"/>
          </a:p>
        </p:txBody>
      </p:sp>
      <p:sp>
        <p:nvSpPr>
          <p:cNvPr id="7" name="Rectangle 5"/>
          <p:cNvSpPr>
            <a:spLocks noGrp="1" noChangeArrowheads="1"/>
          </p:cNvSpPr>
          <p:nvPr>
            <p:ph type="ftr" sz="quarter" idx="11"/>
          </p:nvPr>
        </p:nvSpPr>
        <p:spPr>
          <a:ln/>
        </p:spPr>
        <p:txBody>
          <a:bodyPr/>
          <a:lstStyle>
            <a:lvl1pPr>
              <a:defRPr/>
            </a:lvl1pPr>
          </a:lstStyle>
          <a:p>
            <a:pPr>
              <a:defRPr/>
            </a:pPr>
            <a:endParaRPr lang="cs-CZ"/>
          </a:p>
        </p:txBody>
      </p:sp>
      <p:sp>
        <p:nvSpPr>
          <p:cNvPr id="8" name="Rectangle 6"/>
          <p:cNvSpPr>
            <a:spLocks noGrp="1" noChangeArrowheads="1"/>
          </p:cNvSpPr>
          <p:nvPr>
            <p:ph type="sldNum" sz="quarter" idx="12"/>
          </p:nvPr>
        </p:nvSpPr>
        <p:spPr>
          <a:ln/>
        </p:spPr>
        <p:txBody>
          <a:bodyPr/>
          <a:lstStyle>
            <a:lvl1pPr>
              <a:defRPr/>
            </a:lvl1pPr>
          </a:lstStyle>
          <a:p>
            <a:pPr>
              <a:defRPr/>
            </a:pPr>
            <a:fld id="{84A1CAE7-2BBB-45EE-B967-9E0558D5F54C}" type="slidenum">
              <a:rPr lang="cs-CZ"/>
              <a:pPr>
                <a:defRPr/>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C1E41308-69F4-41A1-BB83-D58212BC3875}"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FE2F5F42-DC60-4A3B-8E47-0F11442F9C3D}"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3636EFCC-0895-4F02-999C-3F4BA4C397FB}"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00F7816D-A48A-4BB1-9418-3A6C487222EE}"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2530DF95-92DD-4425-A2EB-11993281B5BE}"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DA776F1F-A63E-4A67-AFB7-089F9665BC93}"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4F33E002-03E0-4DD6-BFD5-451D96E2007B}"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26B8D491-21E9-4A71-9579-D321CABAEC78}"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35F9A30D-FB77-4743-940E-EFBD4B15E511}"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8EA7D63-038C-4686-9D21-3C8E8C600DFE}"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50" r:id="rId13"/>
    <p:sldLayoutId id="2147483649"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21.jpeg"/><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hyperlink" Target="http://en.wikipedia.org/wiki/File:Santa_Claus-SL.jpg" TargetMode="External"/><Relationship Id="rId5" Type="http://schemas.openxmlformats.org/officeDocument/2006/relationships/image" Target="../media/image20.jpeg"/><Relationship Id="rId4" Type="http://schemas.openxmlformats.org/officeDocument/2006/relationships/hyperlink" Target="http://en.wikipedia.org/wiki/File:Santa_Claus_portrayed_by_Jonathan_Meath_4.jp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File:ChristmasCrackers_2.jpg" TargetMode="External"/><Relationship Id="rId2" Type="http://schemas.openxmlformats.org/officeDocument/2006/relationships/notesSlide" Target="../notesSlides/notesSlide10.xml"/><Relationship Id="rId1" Type="http://schemas.openxmlformats.org/officeDocument/2006/relationships/slideLayout" Target="../slideLayouts/slideLayout14.xml"/><Relationship Id="rId5" Type="http://schemas.openxmlformats.org/officeDocument/2006/relationships/image" Target="../media/image5.wmf"/><Relationship Id="rId4" Type="http://schemas.openxmlformats.org/officeDocument/2006/relationships/image" Target="../media/image22.jpeg"/></Relationships>
</file>

<file path=ppt/slides/_rels/slide12.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hyperlink" Target="http://en.wikipedia.org/wiki/File:ChristmasDinnerScotland.jpg" TargetMode="External"/><Relationship Id="rId7" Type="http://schemas.openxmlformats.org/officeDocument/2006/relationships/hyperlink" Target="http://en.wikipedia.org/wiki/File:Oven_roasted_brine-soaked_turkey.jpg"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image" Target="../media/image24.jpeg"/><Relationship Id="rId5" Type="http://schemas.openxmlformats.org/officeDocument/2006/relationships/hyperlink" Target="http://en.wikipedia.org/wiki/File:Christmas_pudding.JPG" TargetMode="External"/><Relationship Id="rId4" Type="http://schemas.openxmlformats.org/officeDocument/2006/relationships/image" Target="../media/image23.jpeg"/><Relationship Id="rId9" Type="http://schemas.openxmlformats.org/officeDocument/2006/relationships/image" Target="../media/image5.wmf"/></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29.wmf"/><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File:Keswick_Boxing_Day_hunt_1962.jpg" TargetMode="External"/><Relationship Id="rId7" Type="http://schemas.openxmlformats.org/officeDocument/2006/relationships/image" Target="../media/image5.wmf"/><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image" Target="../media/image31.jpeg"/><Relationship Id="rId5" Type="http://schemas.openxmlformats.org/officeDocument/2006/relationships/hyperlink" Target="http://en.wikipedia.org/wiki/File:Boxing_Day_at_the_Toronto_Eaton_Centre.jpg" TargetMode="External"/><Relationship Id="rId4" Type="http://schemas.openxmlformats.org/officeDocument/2006/relationships/image" Target="../media/image30.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upload.wikimedia.org/wikipedia/commons/thumb/e/ef/ChristmasStocking.jpg/220px-ChristmasStocking.jpg" TargetMode="External"/><Relationship Id="rId13" Type="http://schemas.openxmlformats.org/officeDocument/2006/relationships/hyperlink" Target="http://upload.wikimedia.org/wikipedia/commons/thumb/6/6c/ChristmasCrackers_2.jpg/250px-ChristmasCrackers_2.jpg" TargetMode="External"/><Relationship Id="rId3" Type="http://schemas.openxmlformats.org/officeDocument/2006/relationships/hyperlink" Target="http://upload.wikimedia.org/wikipedia/commons/thumb/7/70/Christmas_Postcard_circa_1900.jpg/120px-Christmas_Postcard_circa_1900.jpg" TargetMode="External"/><Relationship Id="rId7" Type="http://schemas.openxmlformats.org/officeDocument/2006/relationships/hyperlink" Target="http://upload.wikimedia.org/wikipedia/commons/thumb/0/01/ChristmasStockingsHung_wb.jpg/220px-ChristmasStockingsHung_wb.jpg" TargetMode="External"/><Relationship Id="rId12" Type="http://schemas.openxmlformats.org/officeDocument/2006/relationships/hyperlink" Target="http://upload.wikimedia.org/wikipedia/commons/thumb/2/28/Santa_Claus-SL.jpg/225px-Santa_Claus-SL.jpg" TargetMode="External"/><Relationship Id="rId17" Type="http://schemas.openxmlformats.org/officeDocument/2006/relationships/hyperlink" Target="http://upload.wikimedia.org/wikipedia/commons/thumb/7/7c/Keswick_Boxing_Day_hunt_1962.jpg/275px-Keswick_Boxing_Day_hunt_1962.jpg" TargetMode="External"/><Relationship Id="rId2" Type="http://schemas.openxmlformats.org/officeDocument/2006/relationships/notesSlide" Target="../notesSlides/notesSlide16.xml"/><Relationship Id="rId16" Type="http://schemas.openxmlformats.org/officeDocument/2006/relationships/hyperlink" Target="http://upload.wikimedia.org/wikipedia/commons/thumb/d/d2/Oven_roasted_brine-soaked_turkey.jpg/250px-Oven_roasted_brine-soaked_turkey.jpg" TargetMode="External"/><Relationship Id="rId1" Type="http://schemas.openxmlformats.org/officeDocument/2006/relationships/slideLayout" Target="../slideLayouts/slideLayout2.xml"/><Relationship Id="rId6" Type="http://schemas.openxmlformats.org/officeDocument/2006/relationships/hyperlink" Target="http://upload.wikimedia.org/wikipedia/commons/thumb/f/ff/Juletr%C3%A6et.jpg/215px-Juletr%C3%A6et.jpg" TargetMode="External"/><Relationship Id="rId11" Type="http://schemas.openxmlformats.org/officeDocument/2006/relationships/hyperlink" Target="http://upload.wikimedia.org/wikipedia/commons/thumb/e/e2/Santa_Claus_portrayed_by_Jonathan_Meath_4.jpg/250px-Santa_Claus_portrayed_by_Jonathan_Meath_4.jpg" TargetMode="External"/><Relationship Id="rId5" Type="http://schemas.openxmlformats.org/officeDocument/2006/relationships/hyperlink" Target="http://upload.wikimedia.org/wikipedia/commons/thumb/d/dd/Christmas_Card.jpg/220px-Christmas_Card.jpg" TargetMode="External"/><Relationship Id="rId15" Type="http://schemas.openxmlformats.org/officeDocument/2006/relationships/hyperlink" Target="http://upload.wikimedia.org/wikipedia/commons/thumb/6/62/Christmas_pudding.JPG/180px-Christmas_pudding.JPG" TargetMode="External"/><Relationship Id="rId10" Type="http://schemas.openxmlformats.org/officeDocument/2006/relationships/hyperlink" Target="http://upload.wikimedia.org/wikipedia/commons/thumb/d/d4/Youth_Choir_in_Healdsburg.jpg/220px-Youth_Choir_in_Healdsburg.jpg" TargetMode="External"/><Relationship Id="rId4" Type="http://schemas.openxmlformats.org/officeDocument/2006/relationships/hyperlink" Target="http://upload.wikimedia.org/wikipedia/commons/thumb/0/06/Greeting_Card_Christmas_1940.jpg/100px-Greeting_Card_Christmas_1940.jpg" TargetMode="External"/><Relationship Id="rId9" Type="http://schemas.openxmlformats.org/officeDocument/2006/relationships/hyperlink" Target="http://en.wikipedia.org/wiki/Christmas_stocking" TargetMode="External"/><Relationship Id="rId14" Type="http://schemas.openxmlformats.org/officeDocument/2006/relationships/hyperlink" Target="http://upload.wikimedia.org/wikipedia/commons/thumb/f/fb/ChristmasDinnerScotland.jpg/220px-ChristmasDinnerScotland.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5.wmf"/><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 Id="rId9" Type="http://schemas.openxmlformats.org/officeDocument/2006/relationships/image" Target="../media/image12.wmf"/></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hyperlink" Target="http://en.wikipedia.org/wiki/File:Christmas_Card.jpg" TargetMode="External"/><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hyperlink" Target="http://cs.wikipedia.org/wiki/Soubor:Juletr%C3%A6et.jpg"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 Id="rId5" Type="http://schemas.openxmlformats.org/officeDocument/2006/relationships/image" Target="../media/image5.wmf"/><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7" Type="http://schemas.openxmlformats.org/officeDocument/2006/relationships/image" Target="../media/image18.jpe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hyperlink" Target="http://en.wikipedia.org/wiki/File:ChristmasStocking.jpg" TargetMode="External"/><Relationship Id="rId5" Type="http://schemas.openxmlformats.org/officeDocument/2006/relationships/image" Target="../media/image17.jpeg"/><Relationship Id="rId4" Type="http://schemas.openxmlformats.org/officeDocument/2006/relationships/hyperlink" Target="http://en.wikipedia.org/wiki/File:ChristmasStockingsHung_wb.jp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19.jpeg"/><Relationship Id="rId4" Type="http://schemas.openxmlformats.org/officeDocument/2006/relationships/hyperlink" Target="http://en.wikipedia.org/wiki/File:Youth_Choir_in_Healdsburg.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ChangeArrowheads="1"/>
          </p:cNvSpPr>
          <p:nvPr/>
        </p:nvSpPr>
        <p:spPr bwMode="auto">
          <a:xfrm>
            <a:off x="1908175" y="401638"/>
            <a:ext cx="6732588" cy="3170237"/>
          </a:xfrm>
          <a:prstGeom prst="rect">
            <a:avLst/>
          </a:prstGeom>
          <a:noFill/>
          <a:ln w="9525">
            <a:noFill/>
            <a:miter lim="800000"/>
            <a:headEnd/>
            <a:tailEnd/>
          </a:ln>
        </p:spPr>
        <p:txBody>
          <a:bodyPr anchor="ctr">
            <a:spAutoFit/>
          </a:bodyPr>
          <a:lstStyle/>
          <a:p>
            <a:r>
              <a:rPr lang="cs-CZ" sz="2000">
                <a:latin typeface="Times New Roman" pitchFamily="18" charset="0"/>
                <a:cs typeface="Times New Roman" pitchFamily="18" charset="0"/>
              </a:rPr>
              <a:t>                              </a:t>
            </a:r>
            <a:r>
              <a:rPr lang="cs-CZ">
                <a:latin typeface="Times New Roman" pitchFamily="18" charset="0"/>
                <a:cs typeface="Times New Roman" pitchFamily="18" charset="0"/>
              </a:rPr>
              <a:t>Číslo šablony: III/2</a:t>
            </a:r>
          </a:p>
          <a:p>
            <a:r>
              <a:rPr lang="cs-CZ">
                <a:latin typeface="Times New Roman" pitchFamily="18" charset="0"/>
                <a:cs typeface="Times New Roman" pitchFamily="18" charset="0"/>
              </a:rPr>
              <a:t>                         </a:t>
            </a:r>
            <a:r>
              <a:rPr lang="cs-CZ">
                <a:latin typeface="Calibri" pitchFamily="34" charset="0"/>
              </a:rPr>
              <a:t>VY_32_INOVACE_</a:t>
            </a:r>
            <a:r>
              <a:rPr lang="cs-CZ"/>
              <a:t>P1</a:t>
            </a:r>
            <a:r>
              <a:rPr lang="cs-CZ">
                <a:latin typeface="Calibri" pitchFamily="34" charset="0"/>
              </a:rPr>
              <a:t>_</a:t>
            </a:r>
            <a:r>
              <a:rPr lang="cs-CZ"/>
              <a:t>2.13</a:t>
            </a:r>
            <a:r>
              <a:rPr lang="cs-CZ" sz="2000" b="1">
                <a:solidFill>
                  <a:srgbClr val="00B0F0"/>
                </a:solidFill>
                <a:latin typeface="Calibri" pitchFamily="34" charset="0"/>
              </a:rPr>
              <a:t>                                            </a:t>
            </a:r>
            <a:r>
              <a:rPr lang="cs-CZ" sz="2000" b="1">
                <a:solidFill>
                  <a:srgbClr val="00B0F0"/>
                </a:solidFill>
              </a:rPr>
              <a:t>          </a:t>
            </a:r>
            <a:r>
              <a:rPr lang="cs-CZ" sz="2000" b="1">
                <a:latin typeface="Calibri" pitchFamily="34" charset="0"/>
              </a:rPr>
              <a:t>Tematická oblast: Festivals and Celebrations</a:t>
            </a:r>
            <a:endParaRPr lang="cs-CZ" sz="2000"/>
          </a:p>
          <a:p>
            <a:r>
              <a:rPr lang="cs-CZ" sz="2400" b="1">
                <a:latin typeface="Times New Roman" pitchFamily="18" charset="0"/>
                <a:cs typeface="Times New Roman" pitchFamily="18" charset="0"/>
              </a:rPr>
              <a:t>CHRISTMAS IN THE UK AND THE USA</a:t>
            </a:r>
            <a:endParaRPr lang="cs-CZ" sz="2400">
              <a:latin typeface="Times New Roman" pitchFamily="18" charset="0"/>
              <a:cs typeface="Times New Roman" pitchFamily="18" charset="0"/>
            </a:endParaRPr>
          </a:p>
          <a:p>
            <a:pPr algn="ctr"/>
            <a:r>
              <a:rPr lang="cs-CZ" sz="2000">
                <a:latin typeface="Times New Roman" pitchFamily="18" charset="0"/>
                <a:cs typeface="Times New Roman" pitchFamily="18" charset="0"/>
              </a:rPr>
              <a:t>Typ: DUM – kombinovaný</a:t>
            </a:r>
          </a:p>
          <a:p>
            <a:pPr algn="ctr"/>
            <a:r>
              <a:rPr lang="cs-CZ" sz="2000">
                <a:latin typeface="Times New Roman" pitchFamily="18" charset="0"/>
                <a:cs typeface="Times New Roman" pitchFamily="18" charset="0"/>
              </a:rPr>
              <a:t>Předmět: AJ</a:t>
            </a:r>
            <a:endParaRPr lang="cs-CZ" sz="2000">
              <a:solidFill>
                <a:srgbClr val="00B0F0"/>
              </a:solidFill>
              <a:latin typeface="Times New Roman" pitchFamily="18" charset="0"/>
              <a:cs typeface="Times New Roman" pitchFamily="18" charset="0"/>
            </a:endParaRPr>
          </a:p>
          <a:p>
            <a:pPr algn="ctr"/>
            <a:r>
              <a:rPr lang="cs-CZ" sz="2000">
                <a:latin typeface="Times New Roman" pitchFamily="18" charset="0"/>
                <a:cs typeface="Times New Roman" pitchFamily="18" charset="0"/>
              </a:rPr>
              <a:t>Ročník:  4.</a:t>
            </a:r>
            <a:r>
              <a:rPr lang="cs-CZ" sz="2000">
                <a:solidFill>
                  <a:srgbClr val="00B0F0"/>
                </a:solidFill>
                <a:latin typeface="Times New Roman" pitchFamily="18" charset="0"/>
                <a:cs typeface="Times New Roman" pitchFamily="18" charset="0"/>
              </a:rPr>
              <a:t> </a:t>
            </a:r>
            <a:r>
              <a:rPr lang="cs-CZ" sz="2000">
                <a:latin typeface="Times New Roman" pitchFamily="18" charset="0"/>
                <a:cs typeface="Times New Roman" pitchFamily="18" charset="0"/>
              </a:rPr>
              <a:t>r . (6leté), 2. r. (4leté)</a:t>
            </a:r>
          </a:p>
          <a:p>
            <a:endParaRPr lang="cs-CZ" sz="2000">
              <a:latin typeface="Times New Roman" pitchFamily="18" charset="0"/>
              <a:cs typeface="Times New Roman" pitchFamily="18" charset="0"/>
            </a:endParaRPr>
          </a:p>
          <a:p>
            <a:endParaRPr lang="cs-CZ" sz="2000">
              <a:latin typeface="Times New Roman" pitchFamily="18" charset="0"/>
              <a:cs typeface="Times New Roman" pitchFamily="18" charset="0"/>
            </a:endParaRPr>
          </a:p>
          <a:p>
            <a:pPr algn="ctr" eaLnBrk="0" hangingPunct="0"/>
            <a:r>
              <a:rPr lang="cs-CZ"/>
              <a:t>                           </a:t>
            </a:r>
          </a:p>
        </p:txBody>
      </p:sp>
      <p:sp>
        <p:nvSpPr>
          <p:cNvPr id="17410" name="Rectangle 3"/>
          <p:cNvSpPr>
            <a:spLocks noChangeArrowheads="1"/>
          </p:cNvSpPr>
          <p:nvPr/>
        </p:nvSpPr>
        <p:spPr bwMode="auto">
          <a:xfrm>
            <a:off x="2857500" y="5000625"/>
            <a:ext cx="3489325" cy="1616075"/>
          </a:xfrm>
          <a:prstGeom prst="rect">
            <a:avLst/>
          </a:prstGeom>
          <a:noFill/>
          <a:ln w="9525">
            <a:noFill/>
            <a:miter lim="800000"/>
            <a:headEnd/>
            <a:tailEnd/>
          </a:ln>
        </p:spPr>
        <p:txBody>
          <a:bodyPr anchor="ctr">
            <a:spAutoFit/>
          </a:bodyPr>
          <a:lstStyle/>
          <a:p>
            <a:pPr algn="ctr"/>
            <a:r>
              <a:rPr lang="cs-CZ" sz="1000">
                <a:solidFill>
                  <a:srgbClr val="000000"/>
                </a:solidFill>
                <a:cs typeface="Times New Roman" pitchFamily="18" charset="0"/>
              </a:rPr>
              <a:t>Zpracováno v rámci projektu</a:t>
            </a:r>
            <a:endParaRPr lang="cs-CZ" sz="800">
              <a:cs typeface="Times New Roman" pitchFamily="18" charset="0"/>
            </a:endParaRPr>
          </a:p>
          <a:p>
            <a:pPr algn="ctr" eaLnBrk="0" hangingPunct="0"/>
            <a:r>
              <a:rPr lang="cs-CZ">
                <a:solidFill>
                  <a:srgbClr val="000000"/>
                </a:solidFill>
                <a:cs typeface="Times New Roman" pitchFamily="18" charset="0"/>
              </a:rPr>
              <a:t>EU peníze školám</a:t>
            </a:r>
            <a:endParaRPr lang="cs-CZ" sz="800">
              <a:cs typeface="Times New Roman" pitchFamily="18" charset="0"/>
            </a:endParaRPr>
          </a:p>
          <a:p>
            <a:r>
              <a:rPr lang="cs-CZ" sz="1000">
                <a:latin typeface="Calibri" pitchFamily="34" charset="0"/>
                <a:cs typeface="Times New Roman" pitchFamily="18" charset="0"/>
              </a:rPr>
              <a:t>	  CZ.1.07/1.5.00/34.0296</a:t>
            </a:r>
          </a:p>
          <a:p>
            <a:pPr algn="ctr" eaLnBrk="0" hangingPunct="0"/>
            <a:r>
              <a:rPr lang="cs-CZ" sz="1300">
                <a:solidFill>
                  <a:srgbClr val="000000"/>
                </a:solidFill>
                <a:cs typeface="Times New Roman" pitchFamily="18" charset="0"/>
              </a:rPr>
              <a:t>Zpracovatel:</a:t>
            </a:r>
            <a:endParaRPr lang="cs-CZ" sz="800">
              <a:cs typeface="Times New Roman" pitchFamily="18" charset="0"/>
            </a:endParaRPr>
          </a:p>
          <a:p>
            <a:pPr algn="ctr" eaLnBrk="0" hangingPunct="0"/>
            <a:r>
              <a:rPr lang="cs-CZ" sz="2100" b="1">
                <a:cs typeface="Times New Roman" pitchFamily="18" charset="0"/>
              </a:rPr>
              <a:t>Mgr. Petra Bruková</a:t>
            </a:r>
            <a:endParaRPr lang="cs-CZ" sz="800">
              <a:cs typeface="Times New Roman" pitchFamily="18" charset="0"/>
            </a:endParaRPr>
          </a:p>
          <a:p>
            <a:pPr algn="ctr" eaLnBrk="0" hangingPunct="0"/>
            <a:r>
              <a:rPr lang="cs-CZ" sz="1300">
                <a:solidFill>
                  <a:srgbClr val="000000"/>
                </a:solidFill>
                <a:cs typeface="Times New Roman" pitchFamily="18" charset="0"/>
              </a:rPr>
              <a:t>Gymnázium, Třinec, příspěvková organizace</a:t>
            </a:r>
          </a:p>
          <a:p>
            <a:pPr algn="ctr" eaLnBrk="0" hangingPunct="0"/>
            <a:r>
              <a:rPr lang="cs-CZ" sz="1400">
                <a:solidFill>
                  <a:srgbClr val="000000"/>
                </a:solidFill>
                <a:cs typeface="Times New Roman" pitchFamily="18" charset="0"/>
              </a:rPr>
              <a:t>Datum vytvoření: </a:t>
            </a:r>
            <a:r>
              <a:rPr lang="cs-CZ" sz="1400" b="1">
                <a:solidFill>
                  <a:srgbClr val="000000"/>
                </a:solidFill>
                <a:cs typeface="Times New Roman" pitchFamily="18" charset="0"/>
              </a:rPr>
              <a:t>leden 2012</a:t>
            </a:r>
            <a:endParaRPr lang="cs-CZ" sz="1400" b="1">
              <a:solidFill>
                <a:srgbClr val="66CCFF"/>
              </a:solidFill>
              <a:cs typeface="Times New Roman" pitchFamily="18" charset="0"/>
            </a:endParaRPr>
          </a:p>
        </p:txBody>
      </p:sp>
      <p:pic>
        <p:nvPicPr>
          <p:cNvPr id="17411" name="obrázek 1" descr="\\Galerie\public\Fotky\Foto školy a učebny\Škola v říjnu 03.JPG"/>
          <p:cNvPicPr>
            <a:picLocks noChangeAspect="1" noChangeArrowheads="1"/>
          </p:cNvPicPr>
          <p:nvPr/>
        </p:nvPicPr>
        <p:blipFill>
          <a:blip r:embed="rId2"/>
          <a:srcRect/>
          <a:stretch>
            <a:fillRect/>
          </a:stretch>
        </p:blipFill>
        <p:spPr bwMode="auto">
          <a:xfrm>
            <a:off x="3708400" y="2852738"/>
            <a:ext cx="2554288" cy="2041525"/>
          </a:xfrm>
          <a:prstGeom prst="rect">
            <a:avLst/>
          </a:prstGeom>
          <a:noFill/>
          <a:ln w="9525">
            <a:noFill/>
            <a:miter lim="800000"/>
            <a:headEnd/>
            <a:tailEnd/>
          </a:ln>
        </p:spPr>
      </p:pic>
      <p:pic>
        <p:nvPicPr>
          <p:cNvPr id="17412" name="Picture 6" descr="OPVK_ver_zakladni_logolink_RGB_cz"/>
          <p:cNvPicPr>
            <a:picLocks noChangeAspect="1" noChangeArrowheads="1"/>
          </p:cNvPicPr>
          <p:nvPr/>
        </p:nvPicPr>
        <p:blipFill>
          <a:blip r:embed="rId3"/>
          <a:srcRect/>
          <a:stretch>
            <a:fillRect/>
          </a:stretch>
        </p:blipFill>
        <p:spPr bwMode="auto">
          <a:xfrm>
            <a:off x="0" y="188913"/>
            <a:ext cx="1800225" cy="477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cs-CZ" sz="4000" smtClean="0">
                <a:solidFill>
                  <a:srgbClr val="FF0000"/>
                </a:solidFill>
              </a:rPr>
              <a:t>Santa Claus or Father Christmas</a:t>
            </a:r>
          </a:p>
        </p:txBody>
      </p:sp>
      <p:sp>
        <p:nvSpPr>
          <p:cNvPr id="34818" name="Rectangle 3"/>
          <p:cNvSpPr>
            <a:spLocks noGrp="1" noChangeArrowheads="1"/>
          </p:cNvSpPr>
          <p:nvPr>
            <p:ph type="body" sz="half" idx="1"/>
          </p:nvPr>
        </p:nvSpPr>
        <p:spPr>
          <a:xfrm>
            <a:off x="1042988" y="1125538"/>
            <a:ext cx="7632700" cy="3240087"/>
          </a:xfrm>
        </p:spPr>
        <p:txBody>
          <a:bodyPr/>
          <a:lstStyle/>
          <a:p>
            <a:pPr eaLnBrk="1" hangingPunct="1">
              <a:lnSpc>
                <a:spcPct val="80000"/>
              </a:lnSpc>
            </a:pPr>
            <a:r>
              <a:rPr lang="cs-CZ" sz="2400" smtClean="0">
                <a:solidFill>
                  <a:schemeClr val="accent2"/>
                </a:solidFill>
              </a:rPr>
              <a:t>He usually wears a red coat with a white collar, red trousers, a black belt and boots.</a:t>
            </a:r>
          </a:p>
          <a:p>
            <a:pPr eaLnBrk="1" hangingPunct="1">
              <a:lnSpc>
                <a:spcPct val="80000"/>
              </a:lnSpc>
            </a:pPr>
            <a:r>
              <a:rPr lang="cs-CZ" sz="2400" smtClean="0">
                <a:solidFill>
                  <a:schemeClr val="accent2"/>
                </a:solidFill>
              </a:rPr>
              <a:t>He lives at the North Pole with elves and nine flying reideer.</a:t>
            </a:r>
          </a:p>
          <a:p>
            <a:pPr eaLnBrk="1" hangingPunct="1">
              <a:lnSpc>
                <a:spcPct val="80000"/>
              </a:lnSpc>
            </a:pPr>
            <a:r>
              <a:rPr lang="cs-CZ" sz="2400" smtClean="0">
                <a:solidFill>
                  <a:schemeClr val="accent2"/>
                </a:solidFill>
              </a:rPr>
              <a:t>Children believe that he comes down the chimney when they are sleeping.</a:t>
            </a:r>
          </a:p>
          <a:p>
            <a:pPr eaLnBrk="1" hangingPunct="1">
              <a:lnSpc>
                <a:spcPct val="80000"/>
              </a:lnSpc>
            </a:pPr>
            <a:r>
              <a:rPr lang="cs-CZ" sz="2400" smtClean="0">
                <a:solidFill>
                  <a:schemeClr val="accent2"/>
                </a:solidFill>
              </a:rPr>
              <a:t>If they are good, he leaves presents.</a:t>
            </a:r>
          </a:p>
          <a:p>
            <a:pPr eaLnBrk="1" hangingPunct="1">
              <a:lnSpc>
                <a:spcPct val="80000"/>
              </a:lnSpc>
            </a:pPr>
            <a:r>
              <a:rPr lang="cs-CZ" sz="2400" smtClean="0">
                <a:solidFill>
                  <a:schemeClr val="accent2"/>
                </a:solidFill>
              </a:rPr>
              <a:t>If they are bad, he leaves a piece of coal.</a:t>
            </a:r>
          </a:p>
          <a:p>
            <a:pPr eaLnBrk="1" hangingPunct="1">
              <a:lnSpc>
                <a:spcPct val="80000"/>
              </a:lnSpc>
            </a:pPr>
            <a:r>
              <a:rPr lang="cs-CZ" sz="2400" smtClean="0">
                <a:solidFill>
                  <a:schemeClr val="accent2"/>
                </a:solidFill>
              </a:rPr>
              <a:t>Some families leave him biscuits and milk.</a:t>
            </a:r>
          </a:p>
          <a:p>
            <a:pPr eaLnBrk="1" hangingPunct="1">
              <a:lnSpc>
                <a:spcPct val="80000"/>
              </a:lnSpc>
            </a:pPr>
            <a:r>
              <a:rPr lang="cs-CZ" sz="1200" smtClean="0">
                <a:solidFill>
                  <a:schemeClr val="accent2"/>
                </a:solidFill>
              </a:rPr>
              <a:t>8)                                                                           9)</a:t>
            </a:r>
          </a:p>
        </p:txBody>
      </p:sp>
      <p:pic>
        <p:nvPicPr>
          <p:cNvPr id="34819" name="Picture 4" descr="MC900022861[2]"/>
          <p:cNvPicPr>
            <a:picLocks noChangeAspect="1" noChangeArrowheads="1"/>
          </p:cNvPicPr>
          <p:nvPr>
            <p:ph sz="quarter" idx="2"/>
          </p:nvPr>
        </p:nvPicPr>
        <p:blipFill>
          <a:blip r:embed="rId3"/>
          <a:srcRect/>
          <a:stretch>
            <a:fillRect/>
          </a:stretch>
        </p:blipFill>
        <p:spPr>
          <a:xfrm>
            <a:off x="0" y="0"/>
            <a:ext cx="904875" cy="1008063"/>
          </a:xfrm>
        </p:spPr>
      </p:pic>
      <p:pic>
        <p:nvPicPr>
          <p:cNvPr id="34820" name="Picture 7" descr="250px-Santa_Claus_portrayed_by_Jonathan_Meath_4">
            <a:hlinkClick r:id="rId4"/>
          </p:cNvPr>
          <p:cNvPicPr>
            <a:picLocks noChangeAspect="1" noChangeArrowheads="1"/>
          </p:cNvPicPr>
          <p:nvPr>
            <p:ph sz="quarter" idx="3"/>
          </p:nvPr>
        </p:nvPicPr>
        <p:blipFill>
          <a:blip r:embed="rId5"/>
          <a:srcRect/>
          <a:stretch>
            <a:fillRect/>
          </a:stretch>
        </p:blipFill>
        <p:spPr>
          <a:xfrm>
            <a:off x="5003800" y="4281488"/>
            <a:ext cx="2881313" cy="2397125"/>
          </a:xfrm>
        </p:spPr>
      </p:pic>
      <p:pic>
        <p:nvPicPr>
          <p:cNvPr id="34821" name="Picture 10" descr="225px-Santa_Claus-SL">
            <a:hlinkClick r:id="rId6"/>
          </p:cNvPr>
          <p:cNvPicPr>
            <a:picLocks noChangeAspect="1" noChangeArrowheads="1"/>
          </p:cNvPicPr>
          <p:nvPr/>
        </p:nvPicPr>
        <p:blipFill>
          <a:blip r:embed="rId7"/>
          <a:srcRect/>
          <a:stretch>
            <a:fillRect/>
          </a:stretch>
        </p:blipFill>
        <p:spPr bwMode="auto">
          <a:xfrm>
            <a:off x="857250" y="4532313"/>
            <a:ext cx="3095625" cy="2325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cs-CZ" smtClean="0">
                <a:solidFill>
                  <a:srgbClr val="FF0000"/>
                </a:solidFill>
              </a:rPr>
              <a:t>A Christmas Cracker</a:t>
            </a:r>
          </a:p>
        </p:txBody>
      </p:sp>
      <p:sp>
        <p:nvSpPr>
          <p:cNvPr id="36866" name="Rectangle 3"/>
          <p:cNvSpPr>
            <a:spLocks noGrp="1" noChangeArrowheads="1"/>
          </p:cNvSpPr>
          <p:nvPr>
            <p:ph type="body" sz="half" idx="1"/>
          </p:nvPr>
        </p:nvSpPr>
        <p:spPr>
          <a:xfrm>
            <a:off x="457200" y="1600200"/>
            <a:ext cx="8291513" cy="3700463"/>
          </a:xfrm>
        </p:spPr>
        <p:txBody>
          <a:bodyPr/>
          <a:lstStyle/>
          <a:p>
            <a:pPr eaLnBrk="1" hangingPunct="1">
              <a:lnSpc>
                <a:spcPct val="90000"/>
              </a:lnSpc>
            </a:pPr>
            <a:r>
              <a:rPr lang="cs-CZ" sz="2800" smtClean="0">
                <a:solidFill>
                  <a:schemeClr val="accent2"/>
                </a:solidFill>
              </a:rPr>
              <a:t>It is also called a bon-bon.</a:t>
            </a:r>
          </a:p>
          <a:p>
            <a:pPr eaLnBrk="1" hangingPunct="1">
              <a:lnSpc>
                <a:spcPct val="90000"/>
              </a:lnSpc>
            </a:pPr>
            <a:r>
              <a:rPr lang="cs-CZ" sz="2800" smtClean="0">
                <a:solidFill>
                  <a:schemeClr val="accent2"/>
                </a:solidFill>
              </a:rPr>
              <a:t>It consists of a cardboard tube wrapped in a decorated paper.</a:t>
            </a:r>
          </a:p>
          <a:p>
            <a:pPr eaLnBrk="1" hangingPunct="1">
              <a:lnSpc>
                <a:spcPct val="90000"/>
              </a:lnSpc>
            </a:pPr>
            <a:r>
              <a:rPr lang="cs-CZ" sz="2800" smtClean="0">
                <a:solidFill>
                  <a:schemeClr val="accent2"/>
                </a:solidFill>
              </a:rPr>
              <a:t>It is pulled by two people before Christmas dinner.</a:t>
            </a:r>
          </a:p>
          <a:p>
            <a:pPr eaLnBrk="1" hangingPunct="1">
              <a:lnSpc>
                <a:spcPct val="90000"/>
              </a:lnSpc>
            </a:pPr>
            <a:r>
              <a:rPr lang="cs-CZ" sz="2800" smtClean="0">
                <a:solidFill>
                  <a:schemeClr val="accent2"/>
                </a:solidFill>
              </a:rPr>
              <a:t>When it splits, it bangs.</a:t>
            </a:r>
          </a:p>
          <a:p>
            <a:pPr eaLnBrk="1" hangingPunct="1">
              <a:lnSpc>
                <a:spcPct val="90000"/>
              </a:lnSpc>
            </a:pPr>
            <a:r>
              <a:rPr lang="cs-CZ" sz="2800" smtClean="0">
                <a:solidFill>
                  <a:schemeClr val="accent2"/>
                </a:solidFill>
              </a:rPr>
              <a:t>There is a small toy and a joke inside.</a:t>
            </a:r>
          </a:p>
          <a:p>
            <a:pPr eaLnBrk="1" hangingPunct="1">
              <a:lnSpc>
                <a:spcPct val="90000"/>
              </a:lnSpc>
            </a:pPr>
            <a:r>
              <a:rPr lang="cs-CZ" sz="2800" smtClean="0">
                <a:solidFill>
                  <a:schemeClr val="accent2"/>
                </a:solidFill>
              </a:rPr>
              <a:t>The tradition dates back to Roman times.       </a:t>
            </a:r>
            <a:r>
              <a:rPr lang="cs-CZ" sz="1200" smtClean="0">
                <a:solidFill>
                  <a:schemeClr val="accent2"/>
                </a:solidFill>
              </a:rPr>
              <a:t>10)</a:t>
            </a:r>
            <a:endParaRPr lang="cs-CZ" sz="2800" smtClean="0">
              <a:solidFill>
                <a:schemeClr val="accent2"/>
              </a:solidFill>
            </a:endParaRPr>
          </a:p>
        </p:txBody>
      </p:sp>
      <p:pic>
        <p:nvPicPr>
          <p:cNvPr id="36867" name="Picture 5" descr="250px-ChristmasCrackers_2">
            <a:hlinkClick r:id="rId3"/>
          </p:cNvPr>
          <p:cNvPicPr>
            <a:picLocks noChangeAspect="1" noChangeArrowheads="1"/>
          </p:cNvPicPr>
          <p:nvPr/>
        </p:nvPicPr>
        <p:blipFill>
          <a:blip r:embed="rId4"/>
          <a:srcRect/>
          <a:stretch>
            <a:fillRect/>
          </a:stretch>
        </p:blipFill>
        <p:spPr bwMode="auto">
          <a:xfrm>
            <a:off x="6300788" y="5157788"/>
            <a:ext cx="2592387" cy="1700212"/>
          </a:xfrm>
          <a:prstGeom prst="rect">
            <a:avLst/>
          </a:prstGeom>
          <a:noFill/>
          <a:ln w="9525">
            <a:noFill/>
            <a:miter lim="800000"/>
            <a:headEnd/>
            <a:tailEnd/>
          </a:ln>
        </p:spPr>
      </p:pic>
      <p:pic>
        <p:nvPicPr>
          <p:cNvPr id="36868" name="Picture 6" descr="MC900022861[2]"/>
          <p:cNvPicPr>
            <a:picLocks noChangeAspect="1" noChangeArrowheads="1"/>
          </p:cNvPicPr>
          <p:nvPr>
            <p:ph sz="half" idx="2"/>
          </p:nvPr>
        </p:nvPicPr>
        <p:blipFill>
          <a:blip r:embed="rId5"/>
          <a:srcRect/>
          <a:stretch>
            <a:fillRect/>
          </a:stretch>
        </p:blipFill>
        <p:spPr>
          <a:xfrm>
            <a:off x="755650" y="0"/>
            <a:ext cx="1319213" cy="1470025"/>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cs-CZ" smtClean="0"/>
              <a:t/>
            </a:r>
            <a:br>
              <a:rPr lang="cs-CZ" smtClean="0"/>
            </a:br>
            <a:r>
              <a:rPr lang="cs-CZ" smtClean="0">
                <a:solidFill>
                  <a:srgbClr val="FF0000"/>
                </a:solidFill>
              </a:rPr>
              <a:t>Christmas Dinner   </a:t>
            </a:r>
            <a:r>
              <a:rPr lang="cs-CZ" sz="1200" smtClean="0"/>
              <a:t>11)</a:t>
            </a:r>
            <a:r>
              <a:rPr lang="cs-CZ" smtClean="0"/>
              <a:t/>
            </a:r>
            <a:br>
              <a:rPr lang="cs-CZ" smtClean="0"/>
            </a:br>
            <a:r>
              <a:rPr lang="cs-CZ" smtClean="0"/>
              <a:t/>
            </a:r>
            <a:br>
              <a:rPr lang="cs-CZ" smtClean="0"/>
            </a:br>
            <a:r>
              <a:rPr lang="cs-CZ" smtClean="0"/>
              <a:t>                      </a:t>
            </a:r>
          </a:p>
        </p:txBody>
      </p:sp>
      <p:sp>
        <p:nvSpPr>
          <p:cNvPr id="13315" name="Rectangle 3"/>
          <p:cNvSpPr>
            <a:spLocks noGrp="1" noChangeArrowheads="1"/>
          </p:cNvSpPr>
          <p:nvPr>
            <p:ph type="body" sz="half" idx="1"/>
          </p:nvPr>
        </p:nvSpPr>
        <p:spPr>
          <a:xfrm>
            <a:off x="457200" y="1143000"/>
            <a:ext cx="4043363" cy="5500688"/>
          </a:xfrm>
        </p:spPr>
        <p:txBody>
          <a:bodyPr/>
          <a:lstStyle/>
          <a:p>
            <a:pPr>
              <a:defRPr/>
            </a:pPr>
            <a:r>
              <a:rPr lang="cs-CZ" sz="2800" dirty="0" err="1" smtClean="0">
                <a:solidFill>
                  <a:schemeClr val="accent2">
                    <a:lumMod val="75000"/>
                  </a:schemeClr>
                </a:solidFill>
              </a:rPr>
              <a:t>It</a:t>
            </a:r>
            <a:r>
              <a:rPr lang="cs-CZ" sz="2800" dirty="0" smtClean="0">
                <a:solidFill>
                  <a:schemeClr val="accent2">
                    <a:lumMod val="75000"/>
                  </a:schemeClr>
                </a:solidFill>
              </a:rPr>
              <a:t> </a:t>
            </a:r>
            <a:r>
              <a:rPr lang="cs-CZ" sz="2800" dirty="0" err="1" smtClean="0">
                <a:solidFill>
                  <a:schemeClr val="accent2">
                    <a:lumMod val="75000"/>
                  </a:schemeClr>
                </a:solidFill>
              </a:rPr>
              <a:t>is</a:t>
            </a:r>
            <a:r>
              <a:rPr lang="cs-CZ" sz="2800" dirty="0" smtClean="0">
                <a:solidFill>
                  <a:schemeClr val="accent2">
                    <a:lumMod val="75000"/>
                  </a:schemeClr>
                </a:solidFill>
              </a:rPr>
              <a:t> </a:t>
            </a:r>
            <a:r>
              <a:rPr lang="cs-CZ" sz="2800" dirty="0" err="1" smtClean="0">
                <a:solidFill>
                  <a:schemeClr val="accent2">
                    <a:lumMod val="75000"/>
                  </a:schemeClr>
                </a:solidFill>
              </a:rPr>
              <a:t>eaten</a:t>
            </a:r>
            <a:r>
              <a:rPr lang="cs-CZ" sz="2800" dirty="0" smtClean="0">
                <a:solidFill>
                  <a:schemeClr val="accent2">
                    <a:lumMod val="75000"/>
                  </a:schemeClr>
                </a:solidFill>
              </a:rPr>
              <a:t> on </a:t>
            </a:r>
            <a:r>
              <a:rPr lang="cs-CZ" sz="2800" dirty="0" err="1" smtClean="0">
                <a:solidFill>
                  <a:schemeClr val="accent2">
                    <a:lumMod val="75000"/>
                  </a:schemeClr>
                </a:solidFill>
              </a:rPr>
              <a:t>Christmas</a:t>
            </a:r>
            <a:r>
              <a:rPr lang="cs-CZ" sz="2800" dirty="0" smtClean="0">
                <a:solidFill>
                  <a:schemeClr val="accent2">
                    <a:lumMod val="75000"/>
                  </a:schemeClr>
                </a:solidFill>
              </a:rPr>
              <a:t> </a:t>
            </a:r>
            <a:r>
              <a:rPr lang="cs-CZ" sz="2800" dirty="0" err="1" smtClean="0">
                <a:solidFill>
                  <a:schemeClr val="accent2">
                    <a:lumMod val="75000"/>
                  </a:schemeClr>
                </a:solidFill>
              </a:rPr>
              <a:t>Day</a:t>
            </a:r>
            <a:r>
              <a:rPr lang="cs-CZ" sz="2800" dirty="0" smtClean="0">
                <a:solidFill>
                  <a:schemeClr val="accent2">
                    <a:lumMod val="75000"/>
                  </a:schemeClr>
                </a:solidFill>
              </a:rPr>
              <a:t>.</a:t>
            </a:r>
          </a:p>
          <a:p>
            <a:pPr>
              <a:defRPr/>
            </a:pPr>
            <a:r>
              <a:rPr lang="cs-CZ" sz="2800" dirty="0" err="1" smtClean="0">
                <a:solidFill>
                  <a:schemeClr val="accent2">
                    <a:lumMod val="75000"/>
                  </a:schemeClr>
                </a:solidFill>
              </a:rPr>
              <a:t>It</a:t>
            </a:r>
            <a:r>
              <a:rPr lang="cs-CZ" sz="2800" dirty="0" smtClean="0">
                <a:solidFill>
                  <a:schemeClr val="accent2">
                    <a:lumMod val="75000"/>
                  </a:schemeClr>
                </a:solidFill>
              </a:rPr>
              <a:t> </a:t>
            </a:r>
            <a:r>
              <a:rPr lang="cs-CZ" sz="2800" dirty="0" err="1" smtClean="0">
                <a:solidFill>
                  <a:schemeClr val="accent2">
                    <a:lumMod val="75000"/>
                  </a:schemeClr>
                </a:solidFill>
              </a:rPr>
              <a:t>consists</a:t>
            </a:r>
            <a:r>
              <a:rPr lang="cs-CZ" sz="2800" dirty="0" smtClean="0">
                <a:solidFill>
                  <a:schemeClr val="accent2">
                    <a:lumMod val="75000"/>
                  </a:schemeClr>
                </a:solidFill>
              </a:rPr>
              <a:t> </a:t>
            </a:r>
            <a:r>
              <a:rPr lang="cs-CZ" sz="2800" dirty="0" err="1" smtClean="0">
                <a:solidFill>
                  <a:schemeClr val="accent2">
                    <a:lumMod val="75000"/>
                  </a:schemeClr>
                </a:solidFill>
              </a:rPr>
              <a:t>of</a:t>
            </a:r>
            <a:r>
              <a:rPr lang="cs-CZ" sz="2800" dirty="0" smtClean="0">
                <a:solidFill>
                  <a:schemeClr val="accent2">
                    <a:lumMod val="75000"/>
                  </a:schemeClr>
                </a:solidFill>
              </a:rPr>
              <a:t> </a:t>
            </a:r>
            <a:r>
              <a:rPr lang="cs-CZ" sz="2800" dirty="0" err="1" smtClean="0">
                <a:solidFill>
                  <a:schemeClr val="accent2">
                    <a:lumMod val="75000"/>
                  </a:schemeClr>
                </a:solidFill>
              </a:rPr>
              <a:t>roast</a:t>
            </a:r>
            <a:r>
              <a:rPr lang="cs-CZ" sz="2800" dirty="0" smtClean="0">
                <a:solidFill>
                  <a:schemeClr val="accent2">
                    <a:lumMod val="75000"/>
                  </a:schemeClr>
                </a:solidFill>
              </a:rPr>
              <a:t> </a:t>
            </a:r>
            <a:r>
              <a:rPr lang="cs-CZ" sz="2800" dirty="0" err="1" smtClean="0">
                <a:solidFill>
                  <a:schemeClr val="accent2">
                    <a:lumMod val="75000"/>
                  </a:schemeClr>
                </a:solidFill>
              </a:rPr>
              <a:t>turkey</a:t>
            </a:r>
            <a:r>
              <a:rPr lang="cs-CZ" sz="2800" dirty="0" smtClean="0">
                <a:solidFill>
                  <a:schemeClr val="accent2">
                    <a:lumMod val="75000"/>
                  </a:schemeClr>
                </a:solidFill>
              </a:rPr>
              <a:t> </a:t>
            </a:r>
            <a:r>
              <a:rPr lang="cs-CZ" sz="2800" dirty="0" err="1" smtClean="0">
                <a:solidFill>
                  <a:schemeClr val="accent2">
                    <a:lumMod val="75000"/>
                  </a:schemeClr>
                </a:solidFill>
              </a:rPr>
              <a:t>served</a:t>
            </a:r>
            <a:r>
              <a:rPr lang="cs-CZ" sz="2800" dirty="0" smtClean="0">
                <a:solidFill>
                  <a:schemeClr val="accent2">
                    <a:lumMod val="75000"/>
                  </a:schemeClr>
                </a:solidFill>
              </a:rPr>
              <a:t> </a:t>
            </a:r>
            <a:r>
              <a:rPr lang="cs-CZ" sz="2800" dirty="0" err="1" smtClean="0">
                <a:solidFill>
                  <a:schemeClr val="accent2">
                    <a:lumMod val="75000"/>
                  </a:schemeClr>
                </a:solidFill>
              </a:rPr>
              <a:t>with</a:t>
            </a:r>
            <a:r>
              <a:rPr lang="cs-CZ" sz="2800" dirty="0" smtClean="0">
                <a:solidFill>
                  <a:schemeClr val="accent2">
                    <a:lumMod val="75000"/>
                  </a:schemeClr>
                </a:solidFill>
              </a:rPr>
              <a:t> </a:t>
            </a:r>
            <a:r>
              <a:rPr lang="cs-CZ" sz="2800" dirty="0" err="1" smtClean="0">
                <a:solidFill>
                  <a:schemeClr val="accent2">
                    <a:lumMod val="75000"/>
                  </a:schemeClr>
                </a:solidFill>
              </a:rPr>
              <a:t>stuffing</a:t>
            </a:r>
            <a:r>
              <a:rPr lang="cs-CZ" sz="2800" dirty="0" smtClean="0">
                <a:solidFill>
                  <a:schemeClr val="accent2">
                    <a:lumMod val="75000"/>
                  </a:schemeClr>
                </a:solidFill>
              </a:rPr>
              <a:t>, </a:t>
            </a:r>
            <a:r>
              <a:rPr lang="cs-CZ" sz="2800" dirty="0" err="1" smtClean="0">
                <a:solidFill>
                  <a:schemeClr val="accent2">
                    <a:lumMod val="75000"/>
                  </a:schemeClr>
                </a:solidFill>
              </a:rPr>
              <a:t>gravy</a:t>
            </a:r>
            <a:r>
              <a:rPr lang="cs-CZ" sz="2800" dirty="0" smtClean="0">
                <a:solidFill>
                  <a:schemeClr val="accent2">
                    <a:lumMod val="75000"/>
                  </a:schemeClr>
                </a:solidFill>
              </a:rPr>
              <a:t>, </a:t>
            </a:r>
            <a:r>
              <a:rPr lang="cs-CZ" sz="2800" dirty="0" err="1" smtClean="0">
                <a:solidFill>
                  <a:schemeClr val="accent2">
                    <a:lumMod val="75000"/>
                  </a:schemeClr>
                </a:solidFill>
              </a:rPr>
              <a:t>cranberry</a:t>
            </a:r>
            <a:r>
              <a:rPr lang="cs-CZ" sz="2800" dirty="0" smtClean="0">
                <a:solidFill>
                  <a:schemeClr val="accent2">
                    <a:lumMod val="75000"/>
                  </a:schemeClr>
                </a:solidFill>
              </a:rPr>
              <a:t> </a:t>
            </a:r>
            <a:r>
              <a:rPr lang="cs-CZ" sz="2800" dirty="0" err="1" smtClean="0">
                <a:solidFill>
                  <a:schemeClr val="accent2">
                    <a:lumMod val="75000"/>
                  </a:schemeClr>
                </a:solidFill>
              </a:rPr>
              <a:t>sauce</a:t>
            </a:r>
            <a:r>
              <a:rPr lang="cs-CZ" sz="2800" dirty="0" smtClean="0">
                <a:solidFill>
                  <a:schemeClr val="accent2">
                    <a:lumMod val="75000"/>
                  </a:schemeClr>
                </a:solidFill>
              </a:rPr>
              <a:t>,   </a:t>
            </a:r>
            <a:r>
              <a:rPr lang="cs-CZ" sz="1200" dirty="0" smtClean="0">
                <a:solidFill>
                  <a:schemeClr val="accent2">
                    <a:lumMod val="75000"/>
                  </a:schemeClr>
                </a:solidFill>
              </a:rPr>
              <a:t>        12)</a:t>
            </a:r>
            <a:r>
              <a:rPr lang="cs-CZ" sz="2800" dirty="0" smtClean="0">
                <a:solidFill>
                  <a:schemeClr val="accent2">
                    <a:lumMod val="75000"/>
                  </a:schemeClr>
                </a:solidFill>
              </a:rPr>
              <a:t> </a:t>
            </a:r>
            <a:r>
              <a:rPr lang="cs-CZ" sz="2800" dirty="0" err="1" smtClean="0">
                <a:solidFill>
                  <a:schemeClr val="accent2">
                    <a:lumMod val="75000"/>
                  </a:schemeClr>
                </a:solidFill>
              </a:rPr>
              <a:t>roast</a:t>
            </a:r>
            <a:r>
              <a:rPr lang="cs-CZ" sz="2800" dirty="0" smtClean="0">
                <a:solidFill>
                  <a:schemeClr val="accent2">
                    <a:lumMod val="75000"/>
                  </a:schemeClr>
                </a:solidFill>
              </a:rPr>
              <a:t> </a:t>
            </a:r>
            <a:r>
              <a:rPr lang="cs-CZ" sz="2800" dirty="0" err="1" smtClean="0">
                <a:solidFill>
                  <a:schemeClr val="accent2">
                    <a:lumMod val="75000"/>
                  </a:schemeClr>
                </a:solidFill>
              </a:rPr>
              <a:t>potatoes</a:t>
            </a:r>
            <a:r>
              <a:rPr lang="cs-CZ" sz="2800" dirty="0" smtClean="0">
                <a:solidFill>
                  <a:schemeClr val="accent2">
                    <a:lumMod val="75000"/>
                  </a:schemeClr>
                </a:solidFill>
              </a:rPr>
              <a:t>, </a:t>
            </a:r>
            <a:r>
              <a:rPr lang="cs-CZ" sz="2800" dirty="0" err="1" smtClean="0">
                <a:solidFill>
                  <a:schemeClr val="accent2">
                    <a:lumMod val="75000"/>
                  </a:schemeClr>
                </a:solidFill>
              </a:rPr>
              <a:t>and</a:t>
            </a:r>
            <a:r>
              <a:rPr lang="cs-CZ" sz="2800" dirty="0" smtClean="0">
                <a:solidFill>
                  <a:schemeClr val="accent2">
                    <a:lumMod val="75000"/>
                  </a:schemeClr>
                </a:solidFill>
              </a:rPr>
              <a:t> </a:t>
            </a:r>
            <a:r>
              <a:rPr lang="cs-CZ" sz="2800" dirty="0" err="1" smtClean="0">
                <a:solidFill>
                  <a:schemeClr val="accent2">
                    <a:lumMod val="75000"/>
                  </a:schemeClr>
                </a:solidFill>
              </a:rPr>
              <a:t>steamed</a:t>
            </a:r>
            <a:r>
              <a:rPr lang="cs-CZ" sz="2800" dirty="0" smtClean="0">
                <a:solidFill>
                  <a:schemeClr val="accent2">
                    <a:lumMod val="75000"/>
                  </a:schemeClr>
                </a:solidFill>
              </a:rPr>
              <a:t> </a:t>
            </a:r>
            <a:r>
              <a:rPr lang="cs-CZ" sz="2800" dirty="0" err="1" smtClean="0">
                <a:solidFill>
                  <a:schemeClr val="accent2">
                    <a:lumMod val="75000"/>
                  </a:schemeClr>
                </a:solidFill>
              </a:rPr>
              <a:t>vegetables</a:t>
            </a:r>
            <a:r>
              <a:rPr lang="cs-CZ" sz="2800" dirty="0" smtClean="0">
                <a:solidFill>
                  <a:schemeClr val="accent2">
                    <a:lumMod val="75000"/>
                  </a:schemeClr>
                </a:solidFill>
              </a:rPr>
              <a:t>.</a:t>
            </a:r>
          </a:p>
          <a:p>
            <a:pPr>
              <a:defRPr/>
            </a:pPr>
            <a:r>
              <a:rPr lang="cs-CZ" sz="2800" dirty="0" err="1" smtClean="0">
                <a:solidFill>
                  <a:schemeClr val="accent2">
                    <a:lumMod val="75000"/>
                  </a:schemeClr>
                </a:solidFill>
              </a:rPr>
              <a:t>People</a:t>
            </a:r>
            <a:r>
              <a:rPr lang="cs-CZ" sz="2800" dirty="0" smtClean="0">
                <a:solidFill>
                  <a:schemeClr val="accent2">
                    <a:lumMod val="75000"/>
                  </a:schemeClr>
                </a:solidFill>
              </a:rPr>
              <a:t> </a:t>
            </a:r>
            <a:r>
              <a:rPr lang="cs-CZ" sz="2800" dirty="0" err="1" smtClean="0">
                <a:solidFill>
                  <a:schemeClr val="accent2">
                    <a:lumMod val="75000"/>
                  </a:schemeClr>
                </a:solidFill>
              </a:rPr>
              <a:t>finish</a:t>
            </a:r>
            <a:r>
              <a:rPr lang="cs-CZ" sz="2800" dirty="0" smtClean="0">
                <a:solidFill>
                  <a:schemeClr val="accent2">
                    <a:lumMod val="75000"/>
                  </a:schemeClr>
                </a:solidFill>
              </a:rPr>
              <a:t> </a:t>
            </a:r>
            <a:r>
              <a:rPr lang="cs-CZ" sz="2800" dirty="0" err="1" smtClean="0">
                <a:solidFill>
                  <a:schemeClr val="accent2">
                    <a:lumMod val="75000"/>
                  </a:schemeClr>
                </a:solidFill>
              </a:rPr>
              <a:t>dinner</a:t>
            </a:r>
            <a:r>
              <a:rPr lang="cs-CZ" sz="2800" dirty="0" smtClean="0">
                <a:solidFill>
                  <a:schemeClr val="accent2">
                    <a:lumMod val="75000"/>
                  </a:schemeClr>
                </a:solidFill>
              </a:rPr>
              <a:t> </a:t>
            </a:r>
            <a:r>
              <a:rPr lang="cs-CZ" sz="2800" dirty="0" err="1" smtClean="0">
                <a:solidFill>
                  <a:schemeClr val="accent2">
                    <a:lumMod val="75000"/>
                  </a:schemeClr>
                </a:solidFill>
              </a:rPr>
              <a:t>with</a:t>
            </a:r>
            <a:r>
              <a:rPr lang="cs-CZ" sz="2800" dirty="0" smtClean="0">
                <a:solidFill>
                  <a:schemeClr val="accent2">
                    <a:lumMod val="75000"/>
                  </a:schemeClr>
                </a:solidFill>
              </a:rPr>
              <a:t> </a:t>
            </a:r>
            <a:r>
              <a:rPr lang="cs-CZ" sz="2800" dirty="0" err="1" smtClean="0">
                <a:solidFill>
                  <a:schemeClr val="accent2">
                    <a:lumMod val="75000"/>
                  </a:schemeClr>
                </a:solidFill>
              </a:rPr>
              <a:t>Christmas</a:t>
            </a:r>
            <a:r>
              <a:rPr lang="cs-CZ" sz="2800" dirty="0" smtClean="0">
                <a:solidFill>
                  <a:schemeClr val="accent2">
                    <a:lumMod val="75000"/>
                  </a:schemeClr>
                </a:solidFill>
              </a:rPr>
              <a:t> </a:t>
            </a:r>
            <a:r>
              <a:rPr lang="cs-CZ" sz="2800" dirty="0" err="1" smtClean="0">
                <a:solidFill>
                  <a:schemeClr val="accent2">
                    <a:lumMod val="75000"/>
                  </a:schemeClr>
                </a:solidFill>
              </a:rPr>
              <a:t>pudding</a:t>
            </a:r>
            <a:r>
              <a:rPr lang="cs-CZ" sz="2800" dirty="0" smtClean="0">
                <a:solidFill>
                  <a:schemeClr val="accent2">
                    <a:lumMod val="75000"/>
                  </a:schemeClr>
                </a:solidFill>
              </a:rPr>
              <a:t> </a:t>
            </a:r>
            <a:r>
              <a:rPr lang="cs-CZ" sz="2800" dirty="0" err="1" smtClean="0">
                <a:solidFill>
                  <a:schemeClr val="accent2">
                    <a:lumMod val="75000"/>
                  </a:schemeClr>
                </a:solidFill>
              </a:rPr>
              <a:t>with</a:t>
            </a:r>
            <a:r>
              <a:rPr lang="cs-CZ" sz="2800" dirty="0" smtClean="0">
                <a:solidFill>
                  <a:schemeClr val="accent2">
                    <a:lumMod val="75000"/>
                  </a:schemeClr>
                </a:solidFill>
              </a:rPr>
              <a:t> brandy </a:t>
            </a:r>
            <a:r>
              <a:rPr lang="cs-CZ" sz="2800" dirty="0" err="1" smtClean="0">
                <a:solidFill>
                  <a:schemeClr val="accent2">
                    <a:lumMod val="75000"/>
                  </a:schemeClr>
                </a:solidFill>
              </a:rPr>
              <a:t>butter</a:t>
            </a:r>
            <a:r>
              <a:rPr lang="cs-CZ" sz="2800" dirty="0" smtClean="0">
                <a:solidFill>
                  <a:schemeClr val="accent2">
                    <a:lumMod val="75000"/>
                  </a:schemeClr>
                </a:solidFill>
              </a:rPr>
              <a:t> </a:t>
            </a:r>
            <a:r>
              <a:rPr lang="cs-CZ" sz="2800" dirty="0" err="1" smtClean="0">
                <a:solidFill>
                  <a:schemeClr val="accent2">
                    <a:lumMod val="75000"/>
                  </a:schemeClr>
                </a:solidFill>
              </a:rPr>
              <a:t>or</a:t>
            </a:r>
            <a:r>
              <a:rPr lang="cs-CZ" sz="2800" dirty="0" smtClean="0">
                <a:solidFill>
                  <a:schemeClr val="accent2">
                    <a:lumMod val="75000"/>
                  </a:schemeClr>
                </a:solidFill>
              </a:rPr>
              <a:t> </a:t>
            </a:r>
            <a:r>
              <a:rPr lang="cs-CZ" sz="2800" dirty="0" err="1" smtClean="0">
                <a:solidFill>
                  <a:schemeClr val="accent2">
                    <a:lumMod val="75000"/>
                  </a:schemeClr>
                </a:solidFill>
              </a:rPr>
              <a:t>cream</a:t>
            </a:r>
            <a:r>
              <a:rPr lang="cs-CZ" sz="2800" dirty="0" smtClean="0">
                <a:solidFill>
                  <a:schemeClr val="accent2">
                    <a:lumMod val="75000"/>
                  </a:schemeClr>
                </a:solidFill>
              </a:rPr>
              <a:t>.       </a:t>
            </a:r>
            <a:r>
              <a:rPr lang="cs-CZ" sz="1200" dirty="0" smtClean="0">
                <a:solidFill>
                  <a:schemeClr val="accent2">
                    <a:lumMod val="75000"/>
                  </a:schemeClr>
                </a:solidFill>
              </a:rPr>
              <a:t>13)</a:t>
            </a:r>
            <a:endParaRPr lang="cs-CZ" sz="2800" dirty="0" smtClean="0">
              <a:solidFill>
                <a:schemeClr val="accent2">
                  <a:lumMod val="75000"/>
                </a:schemeClr>
              </a:solidFill>
            </a:endParaRPr>
          </a:p>
          <a:p>
            <a:pPr>
              <a:defRPr/>
            </a:pPr>
            <a:endParaRPr lang="cs-CZ" sz="2800" dirty="0" smtClean="0"/>
          </a:p>
        </p:txBody>
      </p:sp>
      <p:pic>
        <p:nvPicPr>
          <p:cNvPr id="38915" name="Picture 5" descr="ChristmasDinnerScotland.jpg">
            <a:hlinkClick r:id="rId3"/>
          </p:cNvPr>
          <p:cNvPicPr>
            <a:picLocks noChangeAspect="1" noChangeArrowheads="1"/>
          </p:cNvPicPr>
          <p:nvPr>
            <p:ph sz="quarter" idx="2"/>
          </p:nvPr>
        </p:nvPicPr>
        <p:blipFill>
          <a:blip r:embed="rId4"/>
          <a:srcRect/>
          <a:stretch>
            <a:fillRect/>
          </a:stretch>
        </p:blipFill>
        <p:spPr>
          <a:xfrm>
            <a:off x="6000750" y="857250"/>
            <a:ext cx="2794000" cy="1638300"/>
          </a:xfrm>
        </p:spPr>
      </p:pic>
      <p:pic>
        <p:nvPicPr>
          <p:cNvPr id="38916" name="Picture 8" descr="180px-Christmas_pudding">
            <a:hlinkClick r:id="rId5"/>
          </p:cNvPr>
          <p:cNvPicPr>
            <a:picLocks noChangeAspect="1" noChangeArrowheads="1"/>
          </p:cNvPicPr>
          <p:nvPr>
            <p:ph sz="quarter" idx="3"/>
          </p:nvPr>
        </p:nvPicPr>
        <p:blipFill>
          <a:blip r:embed="rId6"/>
          <a:srcRect/>
          <a:stretch>
            <a:fillRect/>
          </a:stretch>
        </p:blipFill>
        <p:spPr>
          <a:xfrm>
            <a:off x="4500563" y="4876800"/>
            <a:ext cx="2286000" cy="1981200"/>
          </a:xfrm>
        </p:spPr>
      </p:pic>
      <p:pic>
        <p:nvPicPr>
          <p:cNvPr id="38917" name="Picture 11" descr="250px-Oven_roasted_brine-soaked_turkey">
            <a:hlinkClick r:id="rId7"/>
          </p:cNvPr>
          <p:cNvPicPr>
            <a:picLocks noChangeAspect="1" noChangeArrowheads="1"/>
          </p:cNvPicPr>
          <p:nvPr/>
        </p:nvPicPr>
        <p:blipFill>
          <a:blip r:embed="rId8"/>
          <a:srcRect/>
          <a:stretch>
            <a:fillRect/>
          </a:stretch>
        </p:blipFill>
        <p:spPr bwMode="auto">
          <a:xfrm>
            <a:off x="5072063" y="2714625"/>
            <a:ext cx="3168650" cy="2052638"/>
          </a:xfrm>
          <a:prstGeom prst="rect">
            <a:avLst/>
          </a:prstGeom>
          <a:noFill/>
          <a:ln w="9525">
            <a:noFill/>
            <a:miter lim="800000"/>
            <a:headEnd/>
            <a:tailEnd/>
          </a:ln>
        </p:spPr>
      </p:pic>
      <p:pic>
        <p:nvPicPr>
          <p:cNvPr id="38918" name="Picture 12" descr="MC900022861[2]"/>
          <p:cNvPicPr>
            <a:picLocks noChangeAspect="1" noChangeArrowheads="1"/>
          </p:cNvPicPr>
          <p:nvPr/>
        </p:nvPicPr>
        <p:blipFill>
          <a:blip r:embed="rId9"/>
          <a:srcRect/>
          <a:stretch>
            <a:fillRect/>
          </a:stretch>
        </p:blipFill>
        <p:spPr bwMode="auto">
          <a:xfrm>
            <a:off x="1643063" y="285750"/>
            <a:ext cx="750887" cy="836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cs-CZ" smtClean="0">
                <a:solidFill>
                  <a:srgbClr val="FF0000"/>
                </a:solidFill>
              </a:rPr>
              <a:t>Christmas Day</a:t>
            </a:r>
          </a:p>
        </p:txBody>
      </p:sp>
      <p:sp>
        <p:nvSpPr>
          <p:cNvPr id="40962" name="Rectangle 3"/>
          <p:cNvSpPr>
            <a:spLocks noGrp="1" noChangeArrowheads="1"/>
          </p:cNvSpPr>
          <p:nvPr>
            <p:ph type="body" sz="half" idx="1"/>
          </p:nvPr>
        </p:nvSpPr>
        <p:spPr>
          <a:xfrm>
            <a:off x="468313" y="1412875"/>
            <a:ext cx="7859712" cy="4525963"/>
          </a:xfrm>
        </p:spPr>
        <p:txBody>
          <a:bodyPr/>
          <a:lstStyle/>
          <a:p>
            <a:pPr eaLnBrk="1" hangingPunct="1"/>
            <a:r>
              <a:rPr lang="cs-CZ" sz="2800" smtClean="0">
                <a:solidFill>
                  <a:schemeClr val="accent2"/>
                </a:solidFill>
              </a:rPr>
              <a:t>Children wake up very early.</a:t>
            </a:r>
          </a:p>
          <a:p>
            <a:pPr eaLnBrk="1" hangingPunct="1"/>
            <a:r>
              <a:rPr lang="cs-CZ" sz="2800" smtClean="0">
                <a:solidFill>
                  <a:schemeClr val="accent2"/>
                </a:solidFill>
              </a:rPr>
              <a:t>They open their presents.</a:t>
            </a:r>
          </a:p>
          <a:p>
            <a:pPr eaLnBrk="1" hangingPunct="1"/>
            <a:r>
              <a:rPr lang="cs-CZ" sz="2800" smtClean="0">
                <a:solidFill>
                  <a:schemeClr val="accent2"/>
                </a:solidFill>
              </a:rPr>
              <a:t>The biggest meal of the day is Christmas dinner.</a:t>
            </a:r>
          </a:p>
          <a:p>
            <a:pPr eaLnBrk="1" hangingPunct="1"/>
            <a:r>
              <a:rPr lang="cs-CZ" sz="2800" smtClean="0">
                <a:solidFill>
                  <a:schemeClr val="accent2"/>
                </a:solidFill>
              </a:rPr>
              <a:t>Before people start to eat, they pull crackers.</a:t>
            </a:r>
          </a:p>
          <a:p>
            <a:pPr eaLnBrk="1" hangingPunct="1"/>
            <a:r>
              <a:rPr lang="cs-CZ" sz="2800" smtClean="0">
                <a:solidFill>
                  <a:schemeClr val="accent2"/>
                </a:solidFill>
              </a:rPr>
              <a:t>At 3 o´clock they watch TV because the Queen says “Happy Christmas“ to everyone.</a:t>
            </a:r>
          </a:p>
        </p:txBody>
      </p:sp>
      <p:pic>
        <p:nvPicPr>
          <p:cNvPr id="40963" name="Picture 4" descr="MC900022861[2]"/>
          <p:cNvPicPr>
            <a:picLocks noChangeAspect="1" noChangeArrowheads="1"/>
          </p:cNvPicPr>
          <p:nvPr>
            <p:ph sz="quarter" idx="2"/>
          </p:nvPr>
        </p:nvPicPr>
        <p:blipFill>
          <a:blip r:embed="rId3"/>
          <a:srcRect/>
          <a:stretch>
            <a:fillRect/>
          </a:stretch>
        </p:blipFill>
        <p:spPr>
          <a:xfrm>
            <a:off x="1258888" y="333375"/>
            <a:ext cx="969962" cy="1079500"/>
          </a:xfrm>
        </p:spPr>
      </p:pic>
      <p:pic>
        <p:nvPicPr>
          <p:cNvPr id="40964" name="Picture 6" descr="MC900089020[1]"/>
          <p:cNvPicPr>
            <a:picLocks noChangeAspect="1" noChangeArrowheads="1"/>
          </p:cNvPicPr>
          <p:nvPr>
            <p:ph sz="quarter" idx="3"/>
          </p:nvPr>
        </p:nvPicPr>
        <p:blipFill>
          <a:blip r:embed="rId4"/>
          <a:srcRect/>
          <a:stretch>
            <a:fillRect/>
          </a:stretch>
        </p:blipFill>
        <p:spPr>
          <a:xfrm>
            <a:off x="2627313" y="4941888"/>
            <a:ext cx="1793875" cy="1760537"/>
          </a:xfrm>
        </p:spPr>
      </p:pic>
      <p:pic>
        <p:nvPicPr>
          <p:cNvPr id="40965" name="Picture 9" descr="MC900396794[1]"/>
          <p:cNvPicPr>
            <a:picLocks noChangeAspect="1" noChangeArrowheads="1"/>
          </p:cNvPicPr>
          <p:nvPr/>
        </p:nvPicPr>
        <p:blipFill>
          <a:blip r:embed="rId5"/>
          <a:srcRect/>
          <a:stretch>
            <a:fillRect/>
          </a:stretch>
        </p:blipFill>
        <p:spPr bwMode="auto">
          <a:xfrm>
            <a:off x="4716463" y="4797425"/>
            <a:ext cx="1984375" cy="1873250"/>
          </a:xfrm>
          <a:prstGeom prst="rect">
            <a:avLst/>
          </a:prstGeom>
          <a:noFill/>
          <a:ln w="9525">
            <a:noFill/>
            <a:miter lim="800000"/>
            <a:headEnd/>
            <a:tailEnd/>
          </a:ln>
        </p:spPr>
      </p:pic>
      <p:pic>
        <p:nvPicPr>
          <p:cNvPr id="40966" name="Picture 10" descr="MC900347113[1]"/>
          <p:cNvPicPr>
            <a:picLocks noChangeAspect="1" noChangeArrowheads="1"/>
          </p:cNvPicPr>
          <p:nvPr/>
        </p:nvPicPr>
        <p:blipFill>
          <a:blip r:embed="rId6"/>
          <a:srcRect/>
          <a:stretch>
            <a:fillRect/>
          </a:stretch>
        </p:blipFill>
        <p:spPr bwMode="auto">
          <a:xfrm>
            <a:off x="7019925" y="4797425"/>
            <a:ext cx="1673225" cy="1846263"/>
          </a:xfrm>
          <a:prstGeom prst="rect">
            <a:avLst/>
          </a:prstGeom>
          <a:noFill/>
          <a:ln w="9525">
            <a:noFill/>
            <a:miter lim="800000"/>
            <a:headEnd/>
            <a:tailEnd/>
          </a:ln>
        </p:spPr>
      </p:pic>
      <p:pic>
        <p:nvPicPr>
          <p:cNvPr id="40967" name="Picture 12" descr="MC900396796[1]"/>
          <p:cNvPicPr>
            <a:picLocks noChangeAspect="1" noChangeArrowheads="1"/>
          </p:cNvPicPr>
          <p:nvPr/>
        </p:nvPicPr>
        <p:blipFill>
          <a:blip r:embed="rId7"/>
          <a:srcRect/>
          <a:stretch>
            <a:fillRect/>
          </a:stretch>
        </p:blipFill>
        <p:spPr bwMode="auto">
          <a:xfrm>
            <a:off x="323850" y="4724400"/>
            <a:ext cx="1898650" cy="198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cs-CZ" smtClean="0">
                <a:solidFill>
                  <a:srgbClr val="FF0000"/>
                </a:solidFill>
              </a:rPr>
              <a:t>Boxing Day</a:t>
            </a:r>
          </a:p>
        </p:txBody>
      </p:sp>
      <p:sp>
        <p:nvSpPr>
          <p:cNvPr id="43010" name="Rectangle 3"/>
          <p:cNvSpPr>
            <a:spLocks noGrp="1" noChangeArrowheads="1"/>
          </p:cNvSpPr>
          <p:nvPr>
            <p:ph type="body" sz="half" idx="1"/>
          </p:nvPr>
        </p:nvSpPr>
        <p:spPr>
          <a:xfrm>
            <a:off x="457200" y="1600200"/>
            <a:ext cx="5051425" cy="4525963"/>
          </a:xfrm>
        </p:spPr>
        <p:txBody>
          <a:bodyPr/>
          <a:lstStyle/>
          <a:p>
            <a:pPr eaLnBrk="1" hangingPunct="1">
              <a:lnSpc>
                <a:spcPct val="90000"/>
              </a:lnSpc>
            </a:pPr>
            <a:r>
              <a:rPr lang="cs-CZ" sz="2400" smtClean="0">
                <a:solidFill>
                  <a:schemeClr val="accent2"/>
                </a:solidFill>
              </a:rPr>
              <a:t>It is a holiday on December 26.</a:t>
            </a:r>
          </a:p>
          <a:p>
            <a:pPr eaLnBrk="1" hangingPunct="1">
              <a:lnSpc>
                <a:spcPct val="90000"/>
              </a:lnSpc>
            </a:pPr>
            <a:r>
              <a:rPr lang="cs-CZ" sz="2400" smtClean="0">
                <a:solidFill>
                  <a:schemeClr val="accent2"/>
                </a:solidFill>
              </a:rPr>
              <a:t>In 19th century rich people gave boxes to their workers with Christmas presents.</a:t>
            </a:r>
            <a:r>
              <a:rPr lang="cs-CZ" sz="1200" smtClean="0">
                <a:solidFill>
                  <a:schemeClr val="accent2"/>
                </a:solidFill>
              </a:rPr>
              <a:t>                                     14)</a:t>
            </a:r>
            <a:endParaRPr lang="cs-CZ" sz="2400" smtClean="0">
              <a:solidFill>
                <a:schemeClr val="accent2"/>
              </a:solidFill>
            </a:endParaRPr>
          </a:p>
          <a:p>
            <a:pPr eaLnBrk="1" hangingPunct="1">
              <a:lnSpc>
                <a:spcPct val="90000"/>
              </a:lnSpc>
            </a:pPr>
            <a:r>
              <a:rPr lang="cs-CZ" sz="2400" smtClean="0">
                <a:solidFill>
                  <a:schemeClr val="accent2"/>
                </a:solidFill>
              </a:rPr>
              <a:t>Now people give money to postmen, milkmen, dustmen, etc.</a:t>
            </a:r>
          </a:p>
          <a:p>
            <a:pPr eaLnBrk="1" hangingPunct="1">
              <a:lnSpc>
                <a:spcPct val="90000"/>
              </a:lnSpc>
            </a:pPr>
            <a:r>
              <a:rPr lang="cs-CZ" sz="2400" smtClean="0">
                <a:solidFill>
                  <a:schemeClr val="accent2"/>
                </a:solidFill>
              </a:rPr>
              <a:t>People go shopping.</a:t>
            </a:r>
          </a:p>
          <a:p>
            <a:pPr eaLnBrk="1" hangingPunct="1">
              <a:lnSpc>
                <a:spcPct val="90000"/>
              </a:lnSpc>
            </a:pPr>
            <a:r>
              <a:rPr lang="cs-CZ" sz="2400" smtClean="0">
                <a:solidFill>
                  <a:schemeClr val="accent2"/>
                </a:solidFill>
              </a:rPr>
              <a:t>Shops have big sales.</a:t>
            </a:r>
          </a:p>
          <a:p>
            <a:pPr eaLnBrk="1" hangingPunct="1">
              <a:lnSpc>
                <a:spcPct val="90000"/>
              </a:lnSpc>
            </a:pPr>
            <a:r>
              <a:rPr lang="cs-CZ" sz="2400" smtClean="0">
                <a:solidFill>
                  <a:schemeClr val="accent2"/>
                </a:solidFill>
              </a:rPr>
              <a:t>There are a lot of football and rugby matches.                          </a:t>
            </a:r>
            <a:r>
              <a:rPr lang="cs-CZ" sz="1200" smtClean="0">
                <a:solidFill>
                  <a:schemeClr val="accent2"/>
                </a:solidFill>
              </a:rPr>
              <a:t>15)</a:t>
            </a:r>
            <a:endParaRPr lang="cs-CZ" sz="2400" smtClean="0">
              <a:solidFill>
                <a:schemeClr val="accent2"/>
              </a:solidFill>
            </a:endParaRPr>
          </a:p>
          <a:p>
            <a:pPr eaLnBrk="1" hangingPunct="1">
              <a:lnSpc>
                <a:spcPct val="90000"/>
              </a:lnSpc>
            </a:pPr>
            <a:r>
              <a:rPr lang="cs-CZ" sz="2400" smtClean="0">
                <a:solidFill>
                  <a:schemeClr val="accent2"/>
                </a:solidFill>
              </a:rPr>
              <a:t>It is a popular day for fox hunting (a drag replaced a fox).</a:t>
            </a:r>
          </a:p>
        </p:txBody>
      </p:sp>
      <p:pic>
        <p:nvPicPr>
          <p:cNvPr id="43011" name="Picture 7" descr="275px-Keswick_Boxing_Day_hunt_1962">
            <a:hlinkClick r:id="rId3"/>
          </p:cNvPr>
          <p:cNvPicPr>
            <a:picLocks noChangeAspect="1" noChangeArrowheads="1"/>
          </p:cNvPicPr>
          <p:nvPr>
            <p:ph sz="quarter" idx="2"/>
          </p:nvPr>
        </p:nvPicPr>
        <p:blipFill>
          <a:blip r:embed="rId4"/>
          <a:srcRect/>
          <a:stretch>
            <a:fillRect/>
          </a:stretch>
        </p:blipFill>
        <p:spPr>
          <a:xfrm>
            <a:off x="5543550" y="1268413"/>
            <a:ext cx="3600450" cy="2371725"/>
          </a:xfrm>
        </p:spPr>
      </p:pic>
      <p:pic>
        <p:nvPicPr>
          <p:cNvPr id="43012" name="Picture 5" descr="300px-Boxing_Day_at_the_Toronto_Eaton_Centre">
            <a:hlinkClick r:id="rId5"/>
          </p:cNvPr>
          <p:cNvPicPr>
            <a:picLocks noChangeAspect="1" noChangeArrowheads="1"/>
          </p:cNvPicPr>
          <p:nvPr/>
        </p:nvPicPr>
        <p:blipFill>
          <a:blip r:embed="rId6"/>
          <a:srcRect/>
          <a:stretch>
            <a:fillRect/>
          </a:stretch>
        </p:blipFill>
        <p:spPr bwMode="auto">
          <a:xfrm>
            <a:off x="5508625" y="3860800"/>
            <a:ext cx="3635375" cy="2424113"/>
          </a:xfrm>
          <a:prstGeom prst="rect">
            <a:avLst/>
          </a:prstGeom>
          <a:noFill/>
          <a:ln w="9525">
            <a:noFill/>
            <a:miter lim="800000"/>
            <a:headEnd/>
            <a:tailEnd/>
          </a:ln>
        </p:spPr>
      </p:pic>
      <p:pic>
        <p:nvPicPr>
          <p:cNvPr id="43013" name="Picture 9" descr="MC900022861[2]"/>
          <p:cNvPicPr>
            <a:picLocks noChangeAspect="1" noChangeArrowheads="1"/>
          </p:cNvPicPr>
          <p:nvPr>
            <p:ph sz="quarter" idx="3"/>
          </p:nvPr>
        </p:nvPicPr>
        <p:blipFill>
          <a:blip r:embed="rId7"/>
          <a:srcRect/>
          <a:stretch>
            <a:fillRect/>
          </a:stretch>
        </p:blipFill>
        <p:spPr>
          <a:xfrm>
            <a:off x="1979613" y="0"/>
            <a:ext cx="1074737" cy="1196975"/>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cs-CZ" sz="3600" smtClean="0">
                <a:solidFill>
                  <a:srgbClr val="FF0000"/>
                </a:solidFill>
              </a:rPr>
              <a:t>Put the sentences in the right order.</a:t>
            </a:r>
          </a:p>
        </p:txBody>
      </p:sp>
      <p:sp>
        <p:nvSpPr>
          <p:cNvPr id="45058" name="Rectangle 3"/>
          <p:cNvSpPr>
            <a:spLocks noGrp="1" noChangeArrowheads="1"/>
          </p:cNvSpPr>
          <p:nvPr>
            <p:ph type="body" idx="1"/>
          </p:nvPr>
        </p:nvSpPr>
        <p:spPr/>
        <p:txBody>
          <a:bodyPr/>
          <a:lstStyle/>
          <a:p>
            <a:pPr marL="609600" indent="-609600" eaLnBrk="1" hangingPunct="1">
              <a:lnSpc>
                <a:spcPct val="90000"/>
              </a:lnSpc>
              <a:buFontTx/>
              <a:buAutoNum type="arabicPeriod"/>
            </a:pPr>
            <a:r>
              <a:rPr lang="cs-CZ" sz="2400" smtClean="0"/>
              <a:t>After breakfast they open their presents around the tree.</a:t>
            </a:r>
          </a:p>
          <a:p>
            <a:pPr marL="609600" indent="-609600" eaLnBrk="1" hangingPunct="1">
              <a:lnSpc>
                <a:spcPct val="90000"/>
              </a:lnSpc>
              <a:buFontTx/>
              <a:buAutoNum type="arabicPeriod"/>
            </a:pPr>
            <a:r>
              <a:rPr lang="cs-CZ" sz="2400" smtClean="0"/>
              <a:t>In the evening, people eat cold meat, Christmas cake, fruit and nuts.</a:t>
            </a:r>
          </a:p>
          <a:p>
            <a:pPr marL="609600" indent="-609600" eaLnBrk="1" hangingPunct="1">
              <a:lnSpc>
                <a:spcPct val="90000"/>
              </a:lnSpc>
              <a:buFontTx/>
              <a:buAutoNum type="arabicPeriod"/>
            </a:pPr>
            <a:r>
              <a:rPr lang="cs-CZ" sz="2400" smtClean="0"/>
              <a:t>They usually wake up very early on Christmas Day.</a:t>
            </a:r>
          </a:p>
          <a:p>
            <a:pPr marL="609600" indent="-609600" eaLnBrk="1" hangingPunct="1">
              <a:lnSpc>
                <a:spcPct val="90000"/>
              </a:lnSpc>
              <a:buFontTx/>
              <a:buAutoNum type="arabicPeriod"/>
            </a:pPr>
            <a:r>
              <a:rPr lang="cs-CZ" sz="2400" smtClean="0"/>
              <a:t>Children leave a stocking for Santa Claus on Christmas Eve.</a:t>
            </a:r>
          </a:p>
          <a:p>
            <a:pPr marL="609600" indent="-609600" eaLnBrk="1" hangingPunct="1">
              <a:lnSpc>
                <a:spcPct val="90000"/>
              </a:lnSpc>
              <a:buFontTx/>
              <a:buAutoNum type="arabicPeriod"/>
            </a:pPr>
            <a:r>
              <a:rPr lang="cs-CZ" sz="2400" smtClean="0"/>
              <a:t>Before they start to eat their Christmas dinner, they pull crackers.</a:t>
            </a:r>
          </a:p>
          <a:p>
            <a:pPr marL="609600" indent="-609600" eaLnBrk="1" hangingPunct="1">
              <a:lnSpc>
                <a:spcPct val="90000"/>
              </a:lnSpc>
              <a:buFontTx/>
              <a:buAutoNum type="arabicPeriod"/>
            </a:pPr>
            <a:r>
              <a:rPr lang="cs-CZ" sz="2400" smtClean="0"/>
              <a:t>At three o´clock, many people in Britain turn on their televisions.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cs-CZ" smtClean="0">
                <a:solidFill>
                  <a:srgbClr val="FF0000"/>
                </a:solidFill>
              </a:rPr>
              <a:t>Řešení</a:t>
            </a:r>
          </a:p>
        </p:txBody>
      </p:sp>
      <p:sp>
        <p:nvSpPr>
          <p:cNvPr id="47106" name="Rectangle 3"/>
          <p:cNvSpPr>
            <a:spLocks noGrp="1" noChangeArrowheads="1"/>
          </p:cNvSpPr>
          <p:nvPr>
            <p:ph type="body" idx="1"/>
          </p:nvPr>
        </p:nvSpPr>
        <p:spPr/>
        <p:txBody>
          <a:bodyPr/>
          <a:lstStyle/>
          <a:p>
            <a:pPr eaLnBrk="1" hangingPunct="1">
              <a:buFontTx/>
              <a:buNone/>
            </a:pPr>
            <a:r>
              <a:rPr lang="cs-CZ" smtClean="0"/>
              <a:t>Put the sentences in the right order.</a:t>
            </a:r>
          </a:p>
          <a:p>
            <a:pPr eaLnBrk="1" hangingPunct="1">
              <a:buFontTx/>
              <a:buNone/>
            </a:pPr>
            <a:r>
              <a:rPr lang="cs-CZ" smtClean="0"/>
              <a:t>4,3,1,5,6,2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10260013" y="0"/>
            <a:ext cx="92075" cy="215900"/>
          </a:xfrm>
        </p:spPr>
        <p:txBody>
          <a:bodyPr/>
          <a:lstStyle/>
          <a:p>
            <a:pPr eaLnBrk="1" hangingPunct="1"/>
            <a:endParaRPr lang="cs-CZ" sz="4000" smtClean="0">
              <a:solidFill>
                <a:schemeClr val="tx1"/>
              </a:solidFill>
            </a:endParaRPr>
          </a:p>
        </p:txBody>
      </p:sp>
      <p:sp>
        <p:nvSpPr>
          <p:cNvPr id="49154" name="Rectangle 3"/>
          <p:cNvSpPr>
            <a:spLocks noGrp="1" noChangeArrowheads="1"/>
          </p:cNvSpPr>
          <p:nvPr>
            <p:ph type="body" idx="1"/>
          </p:nvPr>
        </p:nvSpPr>
        <p:spPr>
          <a:xfrm>
            <a:off x="468313" y="404813"/>
            <a:ext cx="8229600" cy="5289550"/>
          </a:xfrm>
        </p:spPr>
        <p:txBody>
          <a:bodyPr/>
          <a:lstStyle/>
          <a:p>
            <a:pPr eaLnBrk="1" hangingPunct="1">
              <a:buFontTx/>
              <a:buNone/>
            </a:pPr>
            <a:r>
              <a:rPr lang="cs-CZ" sz="1600" smtClean="0"/>
              <a:t>Zdroje:</a:t>
            </a:r>
          </a:p>
          <a:p>
            <a:pPr eaLnBrk="1" hangingPunct="1">
              <a:buFont typeface="Arial" charset="0"/>
              <a:buAutoNum type="arabicPeriod"/>
            </a:pPr>
            <a:r>
              <a:rPr lang="cs-CZ" sz="1200" smtClean="0">
                <a:hlinkClick r:id="rId3"/>
              </a:rPr>
              <a:t>http://upload.wikimedia.org/wikipedia/commons/thumb/7/70/Christmas_Postcard_circa_1900.jpg/120px-Christmas_Postcard_circa_1900.jpg</a:t>
            </a:r>
            <a:endParaRPr lang="cs-CZ" sz="1200" smtClean="0"/>
          </a:p>
          <a:p>
            <a:pPr eaLnBrk="1" hangingPunct="1">
              <a:buFont typeface="Arial" charset="0"/>
              <a:buAutoNum type="arabicPeriod"/>
            </a:pPr>
            <a:r>
              <a:rPr lang="cs-CZ" sz="1200" smtClean="0">
                <a:hlinkClick r:id="rId4"/>
              </a:rPr>
              <a:t>http://upload.wikimedia.org/wikipedia/commons/thumb/0/06/Greeting_Card_Christmas_1940.jpg/100px-Greeting_Card_Christmas_1940.jpg</a:t>
            </a:r>
            <a:endParaRPr lang="cs-CZ" sz="1200" smtClean="0"/>
          </a:p>
          <a:p>
            <a:pPr eaLnBrk="1" hangingPunct="1">
              <a:buFont typeface="Arial" charset="0"/>
              <a:buAutoNum type="arabicPeriod"/>
            </a:pPr>
            <a:r>
              <a:rPr lang="cs-CZ" sz="1200" smtClean="0">
                <a:hlinkClick r:id="rId5"/>
              </a:rPr>
              <a:t>http://upload.wikimedia.org/wikipedia/commons/thumb/d/dd/Christmas_Card.jpg/220px-Christmas_Card.jpg</a:t>
            </a:r>
            <a:endParaRPr lang="cs-CZ" sz="1200" smtClean="0"/>
          </a:p>
          <a:p>
            <a:pPr eaLnBrk="1" hangingPunct="1">
              <a:buFont typeface="Arial" charset="0"/>
              <a:buAutoNum type="arabicPeriod"/>
            </a:pPr>
            <a:r>
              <a:rPr lang="cs-CZ" sz="1200" smtClean="0">
                <a:hlinkClick r:id="rId6"/>
              </a:rPr>
              <a:t>http://upload.wikimedia.org/wikipedia/commons/thumb/f/ff/Juletr%C3%A6et.jpg/215px-Juletr%C3%A6et.jpg</a:t>
            </a:r>
            <a:endParaRPr lang="cs-CZ" sz="1200" smtClean="0"/>
          </a:p>
          <a:p>
            <a:pPr eaLnBrk="1" hangingPunct="1">
              <a:buFont typeface="Arial" charset="0"/>
              <a:buAutoNum type="arabicPeriod"/>
            </a:pPr>
            <a:r>
              <a:rPr lang="cs-CZ" sz="1200" smtClean="0">
                <a:hlinkClick r:id="rId7"/>
              </a:rPr>
              <a:t>http://upload.wikimedia.org/wikipedia/commons/thumb/0/01/ChristmasStockingsHung_wb.jpg/220px-ChristmasStockingsHung_wb.jpg</a:t>
            </a:r>
            <a:endParaRPr lang="cs-CZ" sz="1200" smtClean="0"/>
          </a:p>
          <a:p>
            <a:pPr eaLnBrk="1" hangingPunct="1">
              <a:buFont typeface="Arial" charset="0"/>
              <a:buAutoNum type="arabicPeriod"/>
            </a:pPr>
            <a:r>
              <a:rPr lang="cs-CZ" sz="1200" smtClean="0">
                <a:hlinkClick r:id="rId8"/>
              </a:rPr>
              <a:t>http://upload.wikimedia.org/wikipedia/commons/thumb/e/ef/ChristmasStocking.jpg/220px-ChristmasStocking.jpg</a:t>
            </a:r>
            <a:endParaRPr lang="cs-CZ" sz="1200" smtClean="0"/>
          </a:p>
          <a:p>
            <a:pPr eaLnBrk="1" hangingPunct="1">
              <a:buFont typeface="Arial" charset="0"/>
              <a:buAutoNum type="arabicPeriod"/>
            </a:pPr>
            <a:r>
              <a:rPr lang="cs-CZ" sz="1200" smtClean="0">
                <a:hlinkClick r:id="rId9"/>
              </a:rPr>
              <a:t>http://en.wikipedia.org/wiki/Christmas_stocking</a:t>
            </a:r>
            <a:endParaRPr lang="cs-CZ" sz="1200" smtClean="0"/>
          </a:p>
          <a:p>
            <a:pPr eaLnBrk="1" hangingPunct="1">
              <a:buFont typeface="Arial" charset="0"/>
              <a:buAutoNum type="arabicPeriod"/>
            </a:pPr>
            <a:r>
              <a:rPr lang="cs-CZ" sz="1200" smtClean="0">
                <a:hlinkClick r:id="rId10"/>
              </a:rPr>
              <a:t>http://upload.wikimedia.org/wikipedia/commons/thumb/d/d4/Youth_Choir_in_Healdsburg.jpg/220px-Youth_Choir_in_Healdsburg.jpg</a:t>
            </a:r>
            <a:endParaRPr lang="cs-CZ" sz="1200" smtClean="0"/>
          </a:p>
          <a:p>
            <a:pPr eaLnBrk="1" hangingPunct="1">
              <a:buFont typeface="Arial" charset="0"/>
              <a:buAutoNum type="arabicPeriod"/>
            </a:pPr>
            <a:r>
              <a:rPr lang="cs-CZ" sz="1200" smtClean="0">
                <a:hlinkClick r:id="rId11"/>
              </a:rPr>
              <a:t>http://upload.wikimedia.org/wikipedia/commons/thumb/e/e2/Santa_Claus_portrayed_by_Jonathan_Meath_4.jpg/250px-Santa_Claus_portrayed_by_Jonathan_Meath_4.jpg</a:t>
            </a:r>
            <a:endParaRPr lang="cs-CZ" sz="1200" smtClean="0"/>
          </a:p>
          <a:p>
            <a:pPr eaLnBrk="1" hangingPunct="1">
              <a:buFont typeface="Arial" charset="0"/>
              <a:buAutoNum type="arabicPeriod"/>
            </a:pPr>
            <a:r>
              <a:rPr lang="cs-CZ" sz="1200" smtClean="0">
                <a:hlinkClick r:id="rId12"/>
              </a:rPr>
              <a:t>http://upload.wikimedia.org/wikipedia/commons/thumb/2/28/Santa_Claus-SL.jpg/225px-Santa_Claus-SL.jpg</a:t>
            </a:r>
            <a:endParaRPr lang="cs-CZ" sz="1200" smtClean="0"/>
          </a:p>
          <a:p>
            <a:pPr eaLnBrk="1" hangingPunct="1">
              <a:buFont typeface="Arial" charset="0"/>
              <a:buAutoNum type="arabicPeriod"/>
            </a:pPr>
            <a:r>
              <a:rPr lang="cs-CZ" sz="1200" smtClean="0">
                <a:hlinkClick r:id="rId13"/>
              </a:rPr>
              <a:t>http://upload.wikimedia.org/wikipedia/commons/thumb/6/6c/ChristmasCrackers_2.jpg/250px-ChristmasCrackers_2.jpg</a:t>
            </a:r>
            <a:endParaRPr lang="cs-CZ" sz="1200" smtClean="0"/>
          </a:p>
          <a:p>
            <a:pPr eaLnBrk="1" hangingPunct="1">
              <a:buFont typeface="Arial" charset="0"/>
              <a:buAutoNum type="arabicPeriod"/>
            </a:pPr>
            <a:r>
              <a:rPr lang="cs-CZ" sz="1200" smtClean="0">
                <a:hlinkClick r:id="rId14"/>
              </a:rPr>
              <a:t>http://upload.wikimedia.org/wikipedia/commons/thumb/f/fb/ChristmasDinnerScotland.jpg/220px-ChristmasDinnerScotland.jpg</a:t>
            </a:r>
            <a:endParaRPr lang="cs-CZ" sz="1200" smtClean="0"/>
          </a:p>
          <a:p>
            <a:pPr eaLnBrk="1" hangingPunct="1">
              <a:buFont typeface="Arial" charset="0"/>
              <a:buAutoNum type="arabicPeriod"/>
            </a:pPr>
            <a:r>
              <a:rPr lang="cs-CZ" sz="1200" smtClean="0">
                <a:hlinkClick r:id="rId15"/>
              </a:rPr>
              <a:t>http://upload.wikimedia.org/wikipedia/commons/thumb/6/62/Christmas_pudding.JPG/180px-Christmas_pudding.JPG</a:t>
            </a:r>
            <a:endParaRPr lang="cs-CZ" sz="1200" smtClean="0"/>
          </a:p>
          <a:p>
            <a:pPr eaLnBrk="1" hangingPunct="1">
              <a:buFont typeface="Arial" charset="0"/>
              <a:buAutoNum type="arabicPeriod"/>
            </a:pPr>
            <a:r>
              <a:rPr lang="cs-CZ" sz="1200" smtClean="0">
                <a:hlinkClick r:id="rId16"/>
              </a:rPr>
              <a:t>http://upload.wikimedia.org/wikipedia/commons/thumb/d/d2/Oven_roasted_brine-soaked_turkey.jpg/250px-Oven_roasted_brine-soaked_turkey.jpg</a:t>
            </a:r>
            <a:endParaRPr lang="cs-CZ" sz="1200" smtClean="0"/>
          </a:p>
          <a:p>
            <a:pPr eaLnBrk="1" hangingPunct="1">
              <a:buFont typeface="Arial" charset="0"/>
              <a:buAutoNum type="arabicPeriod"/>
            </a:pPr>
            <a:r>
              <a:rPr lang="cs-CZ" sz="1200" smtClean="0">
                <a:hlinkClick r:id="rId17"/>
              </a:rPr>
              <a:t>http://upload.wikimedia.org/wikipedia/commons/thumb/7/7c/Keswick_Boxing_Day_hunt_1962.jpg/275px-Keswick_Boxing_Day_hunt_1962.jpg</a:t>
            </a:r>
            <a:endParaRPr lang="cs-CZ" sz="1200" smtClean="0"/>
          </a:p>
          <a:p>
            <a:pPr eaLnBrk="1" hangingPunct="1">
              <a:buFont typeface="Arial" charset="0"/>
              <a:buChar char="•"/>
            </a:pPr>
            <a:r>
              <a:rPr lang="cs-CZ" sz="1200" smtClean="0"/>
              <a:t>kliparty společnosti Microsoft</a:t>
            </a:r>
          </a:p>
          <a:p>
            <a:pPr eaLnBrk="1" hangingPunct="1">
              <a:buFont typeface="Arial" charset="0"/>
              <a:buChar char="•"/>
            </a:pPr>
            <a:r>
              <a:rPr lang="cs-CZ" sz="1200" smtClean="0"/>
              <a:t>text – archiv autora</a:t>
            </a:r>
          </a:p>
          <a:p>
            <a:pPr eaLnBrk="1" hangingPunct="1">
              <a:buFont typeface="Arial" charset="0"/>
              <a:buChar char="•"/>
            </a:pPr>
            <a:endParaRPr lang="cs-CZ" sz="1200" smtClean="0"/>
          </a:p>
          <a:p>
            <a:pPr eaLnBrk="1" hangingPunct="1">
              <a:buFont typeface="Arial" charset="0"/>
              <a:buChar char="•"/>
            </a:pPr>
            <a:endParaRPr lang="cs-CZ" sz="1200" smtClean="0"/>
          </a:p>
          <a:p>
            <a:pPr eaLnBrk="1" hangingPunct="1">
              <a:buFont typeface="Arial" charset="0"/>
              <a:buChar char="•"/>
            </a:pPr>
            <a:endParaRPr lang="cs-CZ" sz="1200" smtClean="0"/>
          </a:p>
          <a:p>
            <a:pPr eaLnBrk="1" hangingPunct="1">
              <a:buFont typeface="Arial" charset="0"/>
              <a:buChar char="•"/>
            </a:pPr>
            <a:endParaRPr lang="cs-CZ" sz="1200" smtClean="0"/>
          </a:p>
          <a:p>
            <a:pPr eaLnBrk="1" hangingPunct="1">
              <a:buFont typeface="Arial" charset="0"/>
              <a:buChar char="•"/>
            </a:pPr>
            <a:endParaRPr lang="cs-CZ" sz="1200" smtClean="0"/>
          </a:p>
          <a:p>
            <a:pPr eaLnBrk="1" hangingPunct="1">
              <a:buFont typeface="Arial" charset="0"/>
              <a:buChar char="•"/>
            </a:pPr>
            <a:endParaRPr lang="cs-CZ" sz="1200" smtClean="0"/>
          </a:p>
          <a:p>
            <a:pPr eaLnBrk="1" hangingPunct="1">
              <a:buFont typeface="Arial" charset="0"/>
              <a:buChar char="•"/>
            </a:pPr>
            <a:endParaRPr lang="cs-CZ" sz="1200" smtClean="0"/>
          </a:p>
          <a:p>
            <a:pPr eaLnBrk="1" hangingPunct="1">
              <a:buFont typeface="Arial" charset="0"/>
              <a:buChar char="•"/>
            </a:pPr>
            <a:endParaRPr lang="cs-CZ" sz="1200" smtClean="0"/>
          </a:p>
          <a:p>
            <a:pPr eaLnBrk="1" hangingPunct="1">
              <a:buFont typeface="Arial" charset="0"/>
              <a:buChar char="•"/>
            </a:pPr>
            <a:endParaRPr lang="cs-CZ" sz="1200" smtClean="0"/>
          </a:p>
          <a:p>
            <a:pPr eaLnBrk="1" hangingPunct="1">
              <a:buFont typeface="Arial" charset="0"/>
              <a:buChar char="•"/>
            </a:pPr>
            <a:endParaRPr lang="cs-CZ" sz="1200" smtClean="0"/>
          </a:p>
          <a:p>
            <a:pPr eaLnBrk="1" hangingPunct="1">
              <a:buFont typeface="Arial" charset="0"/>
              <a:buChar char="•"/>
            </a:pPr>
            <a:endParaRPr lang="cs-CZ" sz="1200" smtClean="0"/>
          </a:p>
          <a:p>
            <a:pPr eaLnBrk="1" hangingPunct="1">
              <a:buFont typeface="Arial" charset="0"/>
              <a:buChar char="•"/>
            </a:pPr>
            <a:endParaRPr lang="cs-CZ" sz="1200" smtClean="0"/>
          </a:p>
          <a:p>
            <a:pPr eaLnBrk="1" hangingPunct="1">
              <a:buFont typeface="Arial" charset="0"/>
              <a:buChar char="•"/>
            </a:pPr>
            <a:endParaRPr lang="cs-CZ" sz="12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6"/>
          <p:cNvSpPr>
            <a:spLocks noGrp="1" noChangeArrowheads="1"/>
          </p:cNvSpPr>
          <p:nvPr>
            <p:ph type="title" sz="quarter"/>
          </p:nvPr>
        </p:nvSpPr>
        <p:spPr>
          <a:xfrm>
            <a:off x="457200" y="274638"/>
            <a:ext cx="8229600" cy="4090987"/>
          </a:xfrm>
        </p:spPr>
        <p:txBody>
          <a:bodyPr/>
          <a:lstStyle/>
          <a:p>
            <a:pPr eaLnBrk="1" hangingPunct="1"/>
            <a:r>
              <a:rPr lang="cs-CZ" b="1" smtClean="0">
                <a:solidFill>
                  <a:srgbClr val="FF0000"/>
                </a:solidFill>
              </a:rPr>
              <a:t>CHRISTMAS </a:t>
            </a:r>
            <a:br>
              <a:rPr lang="cs-CZ" b="1" smtClean="0">
                <a:solidFill>
                  <a:srgbClr val="FF0000"/>
                </a:solidFill>
              </a:rPr>
            </a:br>
            <a:r>
              <a:rPr lang="cs-CZ" b="1" smtClean="0">
                <a:solidFill>
                  <a:srgbClr val="FF0000"/>
                </a:solidFill>
              </a:rPr>
              <a:t>IN THE UK AND THE USA</a:t>
            </a:r>
          </a:p>
        </p:txBody>
      </p:sp>
      <p:pic>
        <p:nvPicPr>
          <p:cNvPr id="18434" name="Picture 7" descr="MC900397388[1]"/>
          <p:cNvPicPr>
            <a:picLocks noChangeAspect="1" noChangeArrowheads="1"/>
          </p:cNvPicPr>
          <p:nvPr>
            <p:ph sz="quarter" idx="1"/>
          </p:nvPr>
        </p:nvPicPr>
        <p:blipFill>
          <a:blip r:embed="rId3"/>
          <a:srcRect/>
          <a:stretch>
            <a:fillRect/>
          </a:stretch>
        </p:blipFill>
        <p:spPr>
          <a:xfrm flipH="1">
            <a:off x="-4068763" y="0"/>
            <a:ext cx="431800" cy="304800"/>
          </a:xfrm>
        </p:spPr>
      </p:pic>
      <p:pic>
        <p:nvPicPr>
          <p:cNvPr id="18435" name="Picture 11" descr="MC900398429[1]"/>
          <p:cNvPicPr>
            <a:picLocks noChangeAspect="1" noChangeArrowheads="1"/>
          </p:cNvPicPr>
          <p:nvPr>
            <p:ph sz="quarter" idx="2"/>
          </p:nvPr>
        </p:nvPicPr>
        <p:blipFill>
          <a:blip r:embed="rId4"/>
          <a:srcRect/>
          <a:stretch>
            <a:fillRect/>
          </a:stretch>
        </p:blipFill>
        <p:spPr>
          <a:xfrm>
            <a:off x="4716463" y="188913"/>
            <a:ext cx="4038600" cy="906462"/>
          </a:xfrm>
        </p:spPr>
      </p:pic>
      <p:pic>
        <p:nvPicPr>
          <p:cNvPr id="18436" name="Picture 13" descr="MC900398429[1]"/>
          <p:cNvPicPr>
            <a:picLocks noChangeAspect="1" noChangeArrowheads="1"/>
          </p:cNvPicPr>
          <p:nvPr>
            <p:ph sz="quarter" idx="3"/>
          </p:nvPr>
        </p:nvPicPr>
        <p:blipFill>
          <a:blip r:embed="rId4"/>
          <a:srcRect/>
          <a:stretch>
            <a:fillRect/>
          </a:stretch>
        </p:blipFill>
        <p:spPr>
          <a:xfrm>
            <a:off x="755650" y="5734050"/>
            <a:ext cx="4038600" cy="906463"/>
          </a:xfrm>
        </p:spPr>
      </p:pic>
      <p:pic>
        <p:nvPicPr>
          <p:cNvPr id="18437" name="Picture 16" descr="MC900398429[1]"/>
          <p:cNvPicPr>
            <a:picLocks noChangeAspect="1" noChangeArrowheads="1"/>
          </p:cNvPicPr>
          <p:nvPr>
            <p:ph sz="quarter" idx="4"/>
          </p:nvPr>
        </p:nvPicPr>
        <p:blipFill>
          <a:blip r:embed="rId4"/>
          <a:srcRect/>
          <a:stretch>
            <a:fillRect/>
          </a:stretch>
        </p:blipFill>
        <p:spPr>
          <a:xfrm>
            <a:off x="4643438" y="5661025"/>
            <a:ext cx="4038600" cy="906463"/>
          </a:xfrm>
        </p:spPr>
      </p:pic>
      <p:pic>
        <p:nvPicPr>
          <p:cNvPr id="18438" name="Picture 18" descr="MC900398429[1]"/>
          <p:cNvPicPr>
            <a:picLocks noChangeAspect="1" noChangeArrowheads="1"/>
          </p:cNvPicPr>
          <p:nvPr/>
        </p:nvPicPr>
        <p:blipFill>
          <a:blip r:embed="rId4"/>
          <a:srcRect/>
          <a:stretch>
            <a:fillRect/>
          </a:stretch>
        </p:blipFill>
        <p:spPr bwMode="auto">
          <a:xfrm>
            <a:off x="323850" y="188913"/>
            <a:ext cx="4533900" cy="1017587"/>
          </a:xfrm>
          <a:prstGeom prst="rect">
            <a:avLst/>
          </a:prstGeom>
          <a:noFill/>
          <a:ln w="9525">
            <a:noFill/>
            <a:miter lim="800000"/>
            <a:headEnd/>
            <a:tailEnd/>
          </a:ln>
        </p:spPr>
      </p:pic>
      <p:pic>
        <p:nvPicPr>
          <p:cNvPr id="18439" name="Picture 19" descr="MC900022861[1]"/>
          <p:cNvPicPr>
            <a:picLocks noChangeAspect="1" noChangeArrowheads="1"/>
          </p:cNvPicPr>
          <p:nvPr/>
        </p:nvPicPr>
        <p:blipFill>
          <a:blip r:embed="rId5"/>
          <a:srcRect/>
          <a:stretch>
            <a:fillRect/>
          </a:stretch>
        </p:blipFill>
        <p:spPr bwMode="auto">
          <a:xfrm>
            <a:off x="6372225" y="3068638"/>
            <a:ext cx="2136775" cy="2379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cs-CZ" smtClean="0"/>
              <a:t>Metodický list</a:t>
            </a:r>
          </a:p>
        </p:txBody>
      </p:sp>
      <p:sp>
        <p:nvSpPr>
          <p:cNvPr id="20482" name="Rectangle 3"/>
          <p:cNvSpPr>
            <a:spLocks noGrp="1" noChangeArrowheads="1"/>
          </p:cNvSpPr>
          <p:nvPr>
            <p:ph type="body" idx="1"/>
          </p:nvPr>
        </p:nvSpPr>
        <p:spPr>
          <a:xfrm>
            <a:off x="468313" y="1557338"/>
            <a:ext cx="8229600" cy="4525962"/>
          </a:xfrm>
        </p:spPr>
        <p:txBody>
          <a:bodyPr/>
          <a:lstStyle/>
          <a:p>
            <a:pPr eaLnBrk="1" hangingPunct="1">
              <a:lnSpc>
                <a:spcPct val="90000"/>
              </a:lnSpc>
              <a:buFontTx/>
              <a:buNone/>
            </a:pPr>
            <a:r>
              <a:rPr lang="cs-CZ" sz="2400" smtClean="0"/>
              <a:t>    DUM seznamuje studenty se základními informacemi      o Vánocích ve Velké Británii a USA formou prezentace .</a:t>
            </a:r>
          </a:p>
          <a:p>
            <a:pPr eaLnBrk="1" hangingPunct="1">
              <a:lnSpc>
                <a:spcPct val="90000"/>
              </a:lnSpc>
              <a:buFontTx/>
              <a:buNone/>
            </a:pPr>
            <a:r>
              <a:rPr lang="cs-CZ" sz="2400" smtClean="0"/>
              <a:t>    Snímky se mohou využít k souvislému vypravování.  Obrázky slouží k popisu a zdůvodnění jejich souvislosti se státním svátkem.</a:t>
            </a:r>
          </a:p>
          <a:p>
            <a:pPr eaLnBrk="1" hangingPunct="1">
              <a:lnSpc>
                <a:spcPct val="90000"/>
              </a:lnSpc>
              <a:buFontTx/>
              <a:buNone/>
            </a:pPr>
            <a:r>
              <a:rPr lang="cs-CZ" sz="2400" smtClean="0"/>
              <a:t>    Inovativnost materiálu spočívá ve využití ICT techniky.</a:t>
            </a:r>
            <a:endParaRPr lang="cs-CZ" sz="2400" b="1" smtClean="0"/>
          </a:p>
          <a:p>
            <a:pPr eaLnBrk="1" hangingPunct="1">
              <a:lnSpc>
                <a:spcPct val="90000"/>
              </a:lnSpc>
              <a:buFontTx/>
              <a:buNone/>
            </a:pPr>
            <a:r>
              <a:rPr lang="cs-CZ" sz="2400" b="1" smtClean="0"/>
              <a:t> </a:t>
            </a:r>
          </a:p>
          <a:p>
            <a:pPr eaLnBrk="1" hangingPunct="1">
              <a:lnSpc>
                <a:spcPct val="90000"/>
              </a:lnSpc>
              <a:buFontTx/>
              <a:buNone/>
            </a:pPr>
            <a:r>
              <a:rPr lang="cs-CZ" sz="2400" b="1" smtClean="0"/>
              <a:t>    Klíčová slova:</a:t>
            </a:r>
          </a:p>
          <a:p>
            <a:pPr eaLnBrk="1" hangingPunct="1">
              <a:lnSpc>
                <a:spcPct val="90000"/>
              </a:lnSpc>
              <a:buFontTx/>
              <a:buNone/>
            </a:pPr>
            <a:r>
              <a:rPr lang="cs-CZ" sz="2400" smtClean="0"/>
              <a:t>    Christmas cards, Christmas tree, carols, Santa Claus, crackers, Christmas dinner, Christmas Day, Boxing Day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68313" y="1125538"/>
            <a:ext cx="8229600" cy="2938462"/>
          </a:xfrm>
        </p:spPr>
        <p:txBody>
          <a:bodyPr/>
          <a:lstStyle/>
          <a:p>
            <a:pPr eaLnBrk="1" hangingPunct="1"/>
            <a:r>
              <a:rPr lang="cs-CZ" b="1" smtClean="0">
                <a:solidFill>
                  <a:srgbClr val="FF0000"/>
                </a:solidFill>
              </a:rPr>
              <a:t>Christmas</a:t>
            </a:r>
          </a:p>
        </p:txBody>
      </p:sp>
      <p:sp>
        <p:nvSpPr>
          <p:cNvPr id="22530" name="Rectangle 3"/>
          <p:cNvSpPr>
            <a:spLocks noGrp="1" noChangeArrowheads="1"/>
          </p:cNvSpPr>
          <p:nvPr>
            <p:ph type="body" sz="half" idx="1"/>
          </p:nvPr>
        </p:nvSpPr>
        <p:spPr>
          <a:xfrm>
            <a:off x="395288" y="3284538"/>
            <a:ext cx="8435975" cy="4525962"/>
          </a:xfrm>
        </p:spPr>
        <p:txBody>
          <a:bodyPr/>
          <a:lstStyle/>
          <a:p>
            <a:pPr eaLnBrk="1" hangingPunct="1"/>
            <a:r>
              <a:rPr lang="cs-CZ" sz="2800" smtClean="0">
                <a:solidFill>
                  <a:schemeClr val="accent2"/>
                </a:solidFill>
              </a:rPr>
              <a:t>is celebrated on December 25,</a:t>
            </a:r>
          </a:p>
          <a:p>
            <a:pPr eaLnBrk="1" hangingPunct="1"/>
            <a:r>
              <a:rPr lang="cs-CZ" sz="2800" smtClean="0">
                <a:solidFill>
                  <a:schemeClr val="accent2"/>
                </a:solidFill>
              </a:rPr>
              <a:t>commemorates the birth of Jesus Christ</a:t>
            </a:r>
            <a:r>
              <a:rPr lang="cs-CZ" sz="2800" smtClean="0"/>
              <a:t>.</a:t>
            </a:r>
          </a:p>
        </p:txBody>
      </p:sp>
      <p:pic>
        <p:nvPicPr>
          <p:cNvPr id="22531" name="Picture 4" descr="MC900397847[1]"/>
          <p:cNvPicPr>
            <a:picLocks noChangeAspect="1" noChangeArrowheads="1"/>
          </p:cNvPicPr>
          <p:nvPr>
            <p:ph sz="quarter" idx="2"/>
          </p:nvPr>
        </p:nvPicPr>
        <p:blipFill>
          <a:blip r:embed="rId3"/>
          <a:srcRect/>
          <a:stretch>
            <a:fillRect/>
          </a:stretch>
        </p:blipFill>
        <p:spPr>
          <a:xfrm>
            <a:off x="611188" y="188913"/>
            <a:ext cx="4038600" cy="1201737"/>
          </a:xfrm>
        </p:spPr>
      </p:pic>
      <p:pic>
        <p:nvPicPr>
          <p:cNvPr id="22532" name="Picture 6" descr="MC900397847[1]"/>
          <p:cNvPicPr>
            <a:picLocks noChangeAspect="1" noChangeArrowheads="1"/>
          </p:cNvPicPr>
          <p:nvPr>
            <p:ph sz="quarter" idx="3"/>
          </p:nvPr>
        </p:nvPicPr>
        <p:blipFill>
          <a:blip r:embed="rId3"/>
          <a:srcRect/>
          <a:stretch>
            <a:fillRect/>
          </a:stretch>
        </p:blipFill>
        <p:spPr>
          <a:xfrm>
            <a:off x="4643438" y="188913"/>
            <a:ext cx="4038600" cy="1201737"/>
          </a:xfrm>
        </p:spPr>
      </p:pic>
      <p:pic>
        <p:nvPicPr>
          <p:cNvPr id="22533" name="Picture 8" descr="MC900343127[1]"/>
          <p:cNvPicPr>
            <a:picLocks noChangeAspect="1" noChangeArrowheads="1"/>
          </p:cNvPicPr>
          <p:nvPr/>
        </p:nvPicPr>
        <p:blipFill>
          <a:blip r:embed="rId4"/>
          <a:srcRect/>
          <a:stretch>
            <a:fillRect/>
          </a:stretch>
        </p:blipFill>
        <p:spPr bwMode="auto">
          <a:xfrm>
            <a:off x="7092950" y="4797425"/>
            <a:ext cx="1147763" cy="1062038"/>
          </a:xfrm>
          <a:prstGeom prst="rect">
            <a:avLst/>
          </a:prstGeom>
          <a:noFill/>
          <a:ln w="9525">
            <a:noFill/>
            <a:miter lim="800000"/>
            <a:headEnd/>
            <a:tailEnd/>
          </a:ln>
        </p:spPr>
      </p:pic>
      <p:pic>
        <p:nvPicPr>
          <p:cNvPr id="22534" name="Picture 9" descr="MC900098159[1]"/>
          <p:cNvPicPr>
            <a:picLocks noChangeAspect="1" noChangeArrowheads="1"/>
          </p:cNvPicPr>
          <p:nvPr/>
        </p:nvPicPr>
        <p:blipFill>
          <a:blip r:embed="rId5"/>
          <a:srcRect/>
          <a:stretch>
            <a:fillRect/>
          </a:stretch>
        </p:blipFill>
        <p:spPr bwMode="auto">
          <a:xfrm>
            <a:off x="611188" y="4508500"/>
            <a:ext cx="1465262" cy="1816100"/>
          </a:xfrm>
          <a:prstGeom prst="rect">
            <a:avLst/>
          </a:prstGeom>
          <a:noFill/>
          <a:ln w="9525">
            <a:noFill/>
            <a:miter lim="800000"/>
            <a:headEnd/>
            <a:tailEnd/>
          </a:ln>
        </p:spPr>
      </p:pic>
      <p:pic>
        <p:nvPicPr>
          <p:cNvPr id="22535" name="Picture 10" descr="MC900423587[1]"/>
          <p:cNvPicPr>
            <a:picLocks noChangeAspect="1" noChangeArrowheads="1"/>
          </p:cNvPicPr>
          <p:nvPr/>
        </p:nvPicPr>
        <p:blipFill>
          <a:blip r:embed="rId6"/>
          <a:srcRect/>
          <a:stretch>
            <a:fillRect/>
          </a:stretch>
        </p:blipFill>
        <p:spPr bwMode="auto">
          <a:xfrm>
            <a:off x="2916238" y="4581525"/>
            <a:ext cx="1327150" cy="1839913"/>
          </a:xfrm>
          <a:prstGeom prst="rect">
            <a:avLst/>
          </a:prstGeom>
          <a:noFill/>
          <a:ln w="9525">
            <a:noFill/>
            <a:miter lim="800000"/>
            <a:headEnd/>
            <a:tailEnd/>
          </a:ln>
        </p:spPr>
      </p:pic>
      <p:pic>
        <p:nvPicPr>
          <p:cNvPr id="22536" name="Picture 11" descr="MC900398641[1]"/>
          <p:cNvPicPr>
            <a:picLocks noChangeAspect="1" noChangeArrowheads="1"/>
          </p:cNvPicPr>
          <p:nvPr/>
        </p:nvPicPr>
        <p:blipFill>
          <a:blip r:embed="rId7"/>
          <a:srcRect/>
          <a:stretch>
            <a:fillRect/>
          </a:stretch>
        </p:blipFill>
        <p:spPr bwMode="auto">
          <a:xfrm>
            <a:off x="2843213" y="7245350"/>
            <a:ext cx="387350" cy="354013"/>
          </a:xfrm>
          <a:prstGeom prst="rect">
            <a:avLst/>
          </a:prstGeom>
          <a:noFill/>
          <a:ln w="9525">
            <a:noFill/>
            <a:miter lim="800000"/>
            <a:headEnd/>
            <a:tailEnd/>
          </a:ln>
        </p:spPr>
      </p:pic>
      <p:pic>
        <p:nvPicPr>
          <p:cNvPr id="22537" name="Picture 12" descr="MC900433618[1]"/>
          <p:cNvPicPr>
            <a:picLocks noChangeAspect="1" noChangeArrowheads="1"/>
          </p:cNvPicPr>
          <p:nvPr/>
        </p:nvPicPr>
        <p:blipFill>
          <a:blip r:embed="rId8"/>
          <a:srcRect/>
          <a:stretch>
            <a:fillRect/>
          </a:stretch>
        </p:blipFill>
        <p:spPr bwMode="auto">
          <a:xfrm>
            <a:off x="4932363" y="4652963"/>
            <a:ext cx="1555750" cy="1562100"/>
          </a:xfrm>
          <a:prstGeom prst="rect">
            <a:avLst/>
          </a:prstGeom>
          <a:noFill/>
          <a:ln w="9525">
            <a:noFill/>
            <a:miter lim="800000"/>
            <a:headEnd/>
            <a:tailEnd/>
          </a:ln>
        </p:spPr>
      </p:pic>
      <p:pic>
        <p:nvPicPr>
          <p:cNvPr id="22538" name="Picture 13" descr="MC900197682[1]"/>
          <p:cNvPicPr>
            <a:picLocks noChangeAspect="1" noChangeArrowheads="1"/>
          </p:cNvPicPr>
          <p:nvPr/>
        </p:nvPicPr>
        <p:blipFill>
          <a:blip r:embed="rId9"/>
          <a:srcRect/>
          <a:stretch>
            <a:fillRect/>
          </a:stretch>
        </p:blipFill>
        <p:spPr bwMode="auto">
          <a:xfrm>
            <a:off x="6877050" y="1989138"/>
            <a:ext cx="1341438" cy="16271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cs-CZ" smtClean="0">
                <a:solidFill>
                  <a:srgbClr val="FF0000"/>
                </a:solidFill>
              </a:rPr>
              <a:t>Christmas Cards</a:t>
            </a:r>
          </a:p>
        </p:txBody>
      </p:sp>
      <p:sp>
        <p:nvSpPr>
          <p:cNvPr id="24578" name="Rectangle 3"/>
          <p:cNvSpPr>
            <a:spLocks noGrp="1" noChangeArrowheads="1"/>
          </p:cNvSpPr>
          <p:nvPr>
            <p:ph type="body" sz="half" idx="1"/>
          </p:nvPr>
        </p:nvSpPr>
        <p:spPr>
          <a:xfrm>
            <a:off x="539750" y="1773238"/>
            <a:ext cx="8604250" cy="4237037"/>
          </a:xfrm>
        </p:spPr>
        <p:txBody>
          <a:bodyPr/>
          <a:lstStyle/>
          <a:p>
            <a:pPr eaLnBrk="1" hangingPunct="1">
              <a:lnSpc>
                <a:spcPct val="90000"/>
              </a:lnSpc>
            </a:pPr>
            <a:r>
              <a:rPr lang="cs-CZ" sz="2400" smtClean="0">
                <a:solidFill>
                  <a:schemeClr val="accent2"/>
                </a:solidFill>
              </a:rPr>
              <a:t>People send them to friends and family.</a:t>
            </a:r>
          </a:p>
          <a:p>
            <a:pPr eaLnBrk="1" hangingPunct="1">
              <a:lnSpc>
                <a:spcPct val="90000"/>
              </a:lnSpc>
            </a:pPr>
            <a:r>
              <a:rPr lang="cs-CZ" sz="2400" smtClean="0">
                <a:solidFill>
                  <a:schemeClr val="accent2"/>
                </a:solidFill>
              </a:rPr>
              <a:t>The card usually says “Merry Christmas and a Happy New Year“.</a:t>
            </a:r>
          </a:p>
          <a:p>
            <a:pPr eaLnBrk="1" hangingPunct="1">
              <a:lnSpc>
                <a:spcPct val="90000"/>
              </a:lnSpc>
            </a:pPr>
            <a:r>
              <a:rPr lang="cs-CZ" sz="2400" smtClean="0">
                <a:solidFill>
                  <a:schemeClr val="accent2"/>
                </a:solidFill>
              </a:rPr>
              <a:t>They started in the middle of 19th century.</a:t>
            </a:r>
          </a:p>
          <a:p>
            <a:pPr eaLnBrk="1" hangingPunct="1">
              <a:lnSpc>
                <a:spcPct val="90000"/>
              </a:lnSpc>
            </a:pPr>
            <a:r>
              <a:rPr lang="cs-CZ" sz="2400" smtClean="0">
                <a:solidFill>
                  <a:schemeClr val="accent2"/>
                </a:solidFill>
              </a:rPr>
              <a:t>They show Christmas traditions, e.g. Santa Claus, snowmen, reindeer, holly, Christmas tree, carolling.</a:t>
            </a:r>
          </a:p>
          <a:p>
            <a:pPr eaLnBrk="1" hangingPunct="1">
              <a:lnSpc>
                <a:spcPct val="90000"/>
              </a:lnSpc>
              <a:buFontTx/>
              <a:buNone/>
            </a:pPr>
            <a:r>
              <a:rPr lang="cs-CZ" sz="1200" smtClean="0">
                <a:solidFill>
                  <a:schemeClr val="accent2"/>
                </a:solidFill>
              </a:rPr>
              <a:t>1)                                                      2)                                                                               3)</a:t>
            </a:r>
          </a:p>
        </p:txBody>
      </p:sp>
      <p:pic>
        <p:nvPicPr>
          <p:cNvPr id="24579" name="Picture 4" descr="MC900022861[1]"/>
          <p:cNvPicPr>
            <a:picLocks noChangeAspect="1" noChangeArrowheads="1"/>
          </p:cNvPicPr>
          <p:nvPr>
            <p:ph sz="quarter" idx="2"/>
          </p:nvPr>
        </p:nvPicPr>
        <p:blipFill>
          <a:blip r:embed="rId3"/>
          <a:srcRect/>
          <a:stretch>
            <a:fillRect/>
          </a:stretch>
        </p:blipFill>
        <p:spPr>
          <a:xfrm>
            <a:off x="1258888" y="115888"/>
            <a:ext cx="1192212" cy="1327150"/>
          </a:xfrm>
        </p:spPr>
      </p:pic>
      <p:pic>
        <p:nvPicPr>
          <p:cNvPr id="24580" name="Picture 7" descr="120px-Christmas_Postcard_circa_1900"/>
          <p:cNvPicPr>
            <a:picLocks noChangeAspect="1" noChangeArrowheads="1"/>
          </p:cNvPicPr>
          <p:nvPr>
            <p:ph sz="quarter" idx="3"/>
          </p:nvPr>
        </p:nvPicPr>
        <p:blipFill>
          <a:blip r:embed="rId4"/>
          <a:srcRect/>
          <a:stretch>
            <a:fillRect/>
          </a:stretch>
        </p:blipFill>
        <p:spPr>
          <a:xfrm>
            <a:off x="2843213" y="4437063"/>
            <a:ext cx="2881312" cy="1897062"/>
          </a:xfrm>
        </p:spPr>
      </p:pic>
      <p:pic>
        <p:nvPicPr>
          <p:cNvPr id="24581" name="Picture 10" descr="100px-Greeting_Card_Christmas_1940"/>
          <p:cNvPicPr>
            <a:picLocks noChangeAspect="1" noChangeArrowheads="1"/>
          </p:cNvPicPr>
          <p:nvPr/>
        </p:nvPicPr>
        <p:blipFill>
          <a:blip r:embed="rId5"/>
          <a:srcRect/>
          <a:stretch>
            <a:fillRect/>
          </a:stretch>
        </p:blipFill>
        <p:spPr bwMode="auto">
          <a:xfrm>
            <a:off x="611188" y="4365625"/>
            <a:ext cx="1674812" cy="2008188"/>
          </a:xfrm>
          <a:prstGeom prst="rect">
            <a:avLst/>
          </a:prstGeom>
          <a:noFill/>
          <a:ln w="9525">
            <a:noFill/>
            <a:miter lim="800000"/>
            <a:headEnd/>
            <a:tailEnd/>
          </a:ln>
        </p:spPr>
      </p:pic>
      <p:pic>
        <p:nvPicPr>
          <p:cNvPr id="24582" name="Picture 12" descr="220px-Christmas_Card">
            <a:hlinkClick r:id="rId6"/>
          </p:cNvPr>
          <p:cNvPicPr>
            <a:picLocks noChangeAspect="1" noChangeArrowheads="1"/>
          </p:cNvPicPr>
          <p:nvPr/>
        </p:nvPicPr>
        <p:blipFill>
          <a:blip r:embed="rId7"/>
          <a:srcRect/>
          <a:stretch>
            <a:fillRect/>
          </a:stretch>
        </p:blipFill>
        <p:spPr bwMode="auto">
          <a:xfrm>
            <a:off x="6156325" y="4437063"/>
            <a:ext cx="2592388" cy="184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cs-CZ" smtClean="0">
                <a:solidFill>
                  <a:srgbClr val="FF0000"/>
                </a:solidFill>
              </a:rPr>
              <a:t>Christmas Tree</a:t>
            </a:r>
          </a:p>
        </p:txBody>
      </p:sp>
      <p:sp>
        <p:nvSpPr>
          <p:cNvPr id="26626" name="Rectangle 3"/>
          <p:cNvSpPr>
            <a:spLocks noGrp="1" noChangeArrowheads="1"/>
          </p:cNvSpPr>
          <p:nvPr>
            <p:ph type="body" sz="half" idx="1"/>
          </p:nvPr>
        </p:nvSpPr>
        <p:spPr>
          <a:xfrm>
            <a:off x="468313" y="1916113"/>
            <a:ext cx="5472112" cy="4465637"/>
          </a:xfrm>
        </p:spPr>
        <p:txBody>
          <a:bodyPr/>
          <a:lstStyle/>
          <a:p>
            <a:pPr eaLnBrk="1" hangingPunct="1">
              <a:lnSpc>
                <a:spcPct val="90000"/>
              </a:lnSpc>
            </a:pPr>
            <a:r>
              <a:rPr lang="cs-CZ" sz="2800" smtClean="0">
                <a:solidFill>
                  <a:schemeClr val="accent2"/>
                </a:solidFill>
              </a:rPr>
              <a:t>It became popular during the reign of Queen Victoria.</a:t>
            </a:r>
          </a:p>
          <a:p>
            <a:pPr eaLnBrk="1" hangingPunct="1">
              <a:lnSpc>
                <a:spcPct val="90000"/>
              </a:lnSpc>
            </a:pPr>
            <a:r>
              <a:rPr lang="cs-CZ" sz="2800" smtClean="0">
                <a:solidFill>
                  <a:schemeClr val="accent2"/>
                </a:solidFill>
              </a:rPr>
              <a:t>Prince Albert brought this tradition from Germany.</a:t>
            </a:r>
          </a:p>
          <a:p>
            <a:pPr eaLnBrk="1" hangingPunct="1">
              <a:lnSpc>
                <a:spcPct val="90000"/>
              </a:lnSpc>
            </a:pPr>
            <a:r>
              <a:rPr lang="cs-CZ" sz="2800" smtClean="0">
                <a:solidFill>
                  <a:schemeClr val="accent2"/>
                </a:solidFill>
              </a:rPr>
              <a:t>By 1841 it became widespread throughout Britain.</a:t>
            </a:r>
          </a:p>
          <a:p>
            <a:pPr eaLnBrk="1" hangingPunct="1">
              <a:lnSpc>
                <a:spcPct val="90000"/>
              </a:lnSpc>
            </a:pPr>
            <a:r>
              <a:rPr lang="cs-CZ" sz="2800" smtClean="0">
                <a:solidFill>
                  <a:schemeClr val="accent2"/>
                </a:solidFill>
              </a:rPr>
              <a:t>It is decorated with lights and ornaments, e.g. chains, balls, stars, angels, chocolates.        </a:t>
            </a:r>
            <a:r>
              <a:rPr lang="cs-CZ" sz="1200" smtClean="0">
                <a:solidFill>
                  <a:schemeClr val="accent2"/>
                </a:solidFill>
              </a:rPr>
              <a:t>4)</a:t>
            </a:r>
            <a:endParaRPr lang="cs-CZ" sz="2800" smtClean="0">
              <a:solidFill>
                <a:schemeClr val="accent2"/>
              </a:solidFill>
            </a:endParaRPr>
          </a:p>
        </p:txBody>
      </p:sp>
      <p:pic>
        <p:nvPicPr>
          <p:cNvPr id="26627" name="Picture 5" descr="Vánoční stromeček je vedle jesliček nejznámějším symbolem Vánoc">
            <a:hlinkClick r:id="rId3" tooltip="Vánoční stromeček je vedle jesliček nejznámějším symbolem Vánoc"/>
          </p:cNvPr>
          <p:cNvPicPr>
            <a:picLocks noChangeAspect="1" noChangeArrowheads="1"/>
          </p:cNvPicPr>
          <p:nvPr/>
        </p:nvPicPr>
        <p:blipFill>
          <a:blip r:embed="rId4"/>
          <a:srcRect/>
          <a:stretch>
            <a:fillRect/>
          </a:stretch>
        </p:blipFill>
        <p:spPr bwMode="auto">
          <a:xfrm>
            <a:off x="6084888" y="2133600"/>
            <a:ext cx="2930525" cy="4033838"/>
          </a:xfrm>
          <a:prstGeom prst="rect">
            <a:avLst/>
          </a:prstGeom>
          <a:noFill/>
          <a:ln w="9525">
            <a:noFill/>
            <a:miter lim="800000"/>
            <a:headEnd/>
            <a:tailEnd/>
          </a:ln>
        </p:spPr>
      </p:pic>
      <p:pic>
        <p:nvPicPr>
          <p:cNvPr id="26628" name="Picture 6" descr="MC900022861[2]"/>
          <p:cNvPicPr>
            <a:picLocks noChangeAspect="1" noChangeArrowheads="1"/>
          </p:cNvPicPr>
          <p:nvPr>
            <p:ph sz="half" idx="2"/>
          </p:nvPr>
        </p:nvPicPr>
        <p:blipFill>
          <a:blip r:embed="rId5"/>
          <a:srcRect/>
          <a:stretch>
            <a:fillRect/>
          </a:stretch>
        </p:blipFill>
        <p:spPr>
          <a:xfrm>
            <a:off x="1403350" y="188913"/>
            <a:ext cx="1101725" cy="1227137"/>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cs-CZ" smtClean="0">
                <a:solidFill>
                  <a:srgbClr val="FF0000"/>
                </a:solidFill>
              </a:rPr>
              <a:t>Stockings</a:t>
            </a:r>
          </a:p>
        </p:txBody>
      </p:sp>
      <p:sp>
        <p:nvSpPr>
          <p:cNvPr id="28674" name="Rectangle 3"/>
          <p:cNvSpPr>
            <a:spLocks noGrp="1" noChangeArrowheads="1"/>
          </p:cNvSpPr>
          <p:nvPr>
            <p:ph type="body" sz="half" idx="1"/>
          </p:nvPr>
        </p:nvSpPr>
        <p:spPr>
          <a:xfrm>
            <a:off x="457200" y="1600200"/>
            <a:ext cx="4972050" cy="4525963"/>
          </a:xfrm>
        </p:spPr>
        <p:txBody>
          <a:bodyPr/>
          <a:lstStyle/>
          <a:p>
            <a:pPr eaLnBrk="1" hangingPunct="1">
              <a:lnSpc>
                <a:spcPct val="90000"/>
              </a:lnSpc>
            </a:pPr>
            <a:r>
              <a:rPr lang="cs-CZ" sz="2800" smtClean="0">
                <a:solidFill>
                  <a:schemeClr val="accent2"/>
                </a:solidFill>
              </a:rPr>
              <a:t>Children leave a stocking for Santa Claus when they go to bed.                           </a:t>
            </a:r>
            <a:r>
              <a:rPr lang="cs-CZ" sz="1200" smtClean="0">
                <a:solidFill>
                  <a:schemeClr val="accent2"/>
                </a:solidFill>
              </a:rPr>
              <a:t>5)</a:t>
            </a:r>
            <a:endParaRPr lang="cs-CZ" sz="2800" smtClean="0">
              <a:solidFill>
                <a:schemeClr val="accent2"/>
              </a:solidFill>
            </a:endParaRPr>
          </a:p>
          <a:p>
            <a:pPr eaLnBrk="1" hangingPunct="1">
              <a:lnSpc>
                <a:spcPct val="90000"/>
              </a:lnSpc>
            </a:pPr>
            <a:r>
              <a:rPr lang="cs-CZ" sz="2800" smtClean="0">
                <a:solidFill>
                  <a:schemeClr val="accent2"/>
                </a:solidFill>
              </a:rPr>
              <a:t>They put them by the fire or at the foot of the bed.</a:t>
            </a:r>
          </a:p>
          <a:p>
            <a:pPr eaLnBrk="1" hangingPunct="1">
              <a:lnSpc>
                <a:spcPct val="90000"/>
              </a:lnSpc>
            </a:pPr>
            <a:r>
              <a:rPr lang="cs-CZ" sz="2800" smtClean="0">
                <a:solidFill>
                  <a:schemeClr val="accent2"/>
                </a:solidFill>
              </a:rPr>
              <a:t>Santa Claus fills them with small toys, candies, fruit or coins.                                  </a:t>
            </a:r>
            <a:r>
              <a:rPr lang="cs-CZ" sz="1200" smtClean="0">
                <a:solidFill>
                  <a:schemeClr val="accent2"/>
                </a:solidFill>
              </a:rPr>
              <a:t>6)</a:t>
            </a:r>
            <a:endParaRPr lang="cs-CZ" sz="2800" smtClean="0">
              <a:solidFill>
                <a:schemeClr val="accent2"/>
              </a:solidFill>
            </a:endParaRPr>
          </a:p>
        </p:txBody>
      </p:sp>
      <p:pic>
        <p:nvPicPr>
          <p:cNvPr id="28675" name="Picture 4" descr="MC900022861[2]"/>
          <p:cNvPicPr>
            <a:picLocks noChangeAspect="1" noChangeArrowheads="1"/>
          </p:cNvPicPr>
          <p:nvPr>
            <p:ph sz="quarter" idx="2"/>
          </p:nvPr>
        </p:nvPicPr>
        <p:blipFill>
          <a:blip r:embed="rId3"/>
          <a:srcRect/>
          <a:stretch>
            <a:fillRect/>
          </a:stretch>
        </p:blipFill>
        <p:spPr>
          <a:xfrm>
            <a:off x="2051050" y="188913"/>
            <a:ext cx="1163638" cy="1295400"/>
          </a:xfrm>
        </p:spPr>
      </p:pic>
      <p:pic>
        <p:nvPicPr>
          <p:cNvPr id="28676" name="Picture 7" descr="220px-ChristmasStockingsHung_wb">
            <a:hlinkClick r:id="rId4"/>
          </p:cNvPr>
          <p:cNvPicPr>
            <a:picLocks noChangeAspect="1" noChangeArrowheads="1"/>
          </p:cNvPicPr>
          <p:nvPr>
            <p:ph sz="quarter" idx="3"/>
          </p:nvPr>
        </p:nvPicPr>
        <p:blipFill>
          <a:blip r:embed="rId5"/>
          <a:srcRect/>
          <a:stretch>
            <a:fillRect/>
          </a:stretch>
        </p:blipFill>
        <p:spPr>
          <a:xfrm>
            <a:off x="5508625" y="4508500"/>
            <a:ext cx="2879725" cy="2159000"/>
          </a:xfrm>
        </p:spPr>
      </p:pic>
      <p:pic>
        <p:nvPicPr>
          <p:cNvPr id="28677" name="Picture 10" descr="220px-ChristmasStocking">
            <a:hlinkClick r:id="rId6"/>
          </p:cNvPr>
          <p:cNvPicPr>
            <a:picLocks noChangeAspect="1" noChangeArrowheads="1"/>
          </p:cNvPicPr>
          <p:nvPr/>
        </p:nvPicPr>
        <p:blipFill>
          <a:blip r:embed="rId7"/>
          <a:srcRect/>
          <a:stretch>
            <a:fillRect/>
          </a:stretch>
        </p:blipFill>
        <p:spPr bwMode="auto">
          <a:xfrm>
            <a:off x="5795963" y="1196975"/>
            <a:ext cx="2270125" cy="3024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cs-CZ" sz="4000" smtClean="0">
                <a:solidFill>
                  <a:srgbClr val="FF0000"/>
                </a:solidFill>
              </a:rPr>
              <a:t>A Legend about the Origin</a:t>
            </a:r>
            <a:br>
              <a:rPr lang="cs-CZ" sz="4000" smtClean="0">
                <a:solidFill>
                  <a:srgbClr val="FF0000"/>
                </a:solidFill>
              </a:rPr>
            </a:br>
            <a:r>
              <a:rPr lang="cs-CZ" sz="4000" smtClean="0">
                <a:solidFill>
                  <a:srgbClr val="FF0000"/>
                </a:solidFill>
              </a:rPr>
              <a:t> of the Christmas Stocking</a:t>
            </a:r>
          </a:p>
        </p:txBody>
      </p:sp>
      <p:sp>
        <p:nvSpPr>
          <p:cNvPr id="30722" name="Rectangle 3"/>
          <p:cNvSpPr>
            <a:spLocks noGrp="1" noChangeArrowheads="1"/>
          </p:cNvSpPr>
          <p:nvPr>
            <p:ph type="body" idx="1"/>
          </p:nvPr>
        </p:nvSpPr>
        <p:spPr/>
        <p:txBody>
          <a:bodyPr/>
          <a:lstStyle/>
          <a:p>
            <a:pPr eaLnBrk="1" hangingPunct="1">
              <a:lnSpc>
                <a:spcPct val="80000"/>
              </a:lnSpc>
              <a:buFontTx/>
              <a:buNone/>
            </a:pPr>
            <a:r>
              <a:rPr lang="cs-CZ" sz="2000" smtClean="0"/>
              <a:t>     </a:t>
            </a:r>
            <a:r>
              <a:rPr lang="cs-CZ" sz="2000" smtClean="0">
                <a:solidFill>
                  <a:schemeClr val="accent2"/>
                </a:solidFill>
              </a:rPr>
              <a:t>Very long ago, there lived a poor man and his three very beautiful daughters. He had no money to get his daughters married, and he was worried what would happen to them after his death.</a:t>
            </a:r>
          </a:p>
          <a:p>
            <a:pPr eaLnBrk="1" hangingPunct="1">
              <a:lnSpc>
                <a:spcPct val="80000"/>
              </a:lnSpc>
              <a:buFontTx/>
              <a:buNone/>
            </a:pPr>
            <a:endParaRPr lang="cs-CZ" sz="2000" smtClean="0">
              <a:solidFill>
                <a:schemeClr val="accent2"/>
              </a:solidFill>
            </a:endParaRPr>
          </a:p>
          <a:p>
            <a:pPr eaLnBrk="1" hangingPunct="1">
              <a:lnSpc>
                <a:spcPct val="80000"/>
              </a:lnSpc>
              <a:buFontTx/>
              <a:buNone/>
            </a:pPr>
            <a:r>
              <a:rPr lang="cs-CZ" sz="2000" smtClean="0">
                <a:solidFill>
                  <a:schemeClr val="accent2"/>
                </a:solidFill>
              </a:rPr>
              <a:t>     Saint Nicholas was passing through when he heard the villagers talking about the girls. St. Nicholas wanted to help, but knew that the old man wouldn't accept charity. He decided to help in secret. He waited until it was night and crept through the chimney.</a:t>
            </a:r>
          </a:p>
          <a:p>
            <a:pPr eaLnBrk="1" hangingPunct="1">
              <a:lnSpc>
                <a:spcPct val="80000"/>
              </a:lnSpc>
              <a:buFontTx/>
              <a:buNone/>
            </a:pPr>
            <a:endParaRPr lang="cs-CZ" sz="2000" smtClean="0">
              <a:solidFill>
                <a:schemeClr val="accent2"/>
              </a:solidFill>
            </a:endParaRPr>
          </a:p>
          <a:p>
            <a:pPr eaLnBrk="1" hangingPunct="1">
              <a:lnSpc>
                <a:spcPct val="80000"/>
              </a:lnSpc>
              <a:buFontTx/>
              <a:buNone/>
            </a:pPr>
            <a:r>
              <a:rPr lang="cs-CZ" sz="2000" smtClean="0">
                <a:solidFill>
                  <a:schemeClr val="accent2"/>
                </a:solidFill>
              </a:rPr>
              <a:t>     He had three bags of gold coins with him, one for each girl. As he was looking for a place to keep those three bags, he noticed stockings of the three girls that were hung over the mantelpiece for drying. He put one bag in each stocking and off he went. When the girls and their father woke up the next morning, they found the bags of gold coins and were, of course, happy. The girls were able to get married and live happily ever after.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cs-CZ" smtClean="0">
                <a:solidFill>
                  <a:srgbClr val="FF0000"/>
                </a:solidFill>
              </a:rPr>
              <a:t>Carols</a:t>
            </a:r>
          </a:p>
        </p:txBody>
      </p:sp>
      <p:sp>
        <p:nvSpPr>
          <p:cNvPr id="32770" name="Rectangle 3"/>
          <p:cNvSpPr>
            <a:spLocks noGrp="1" noChangeArrowheads="1"/>
          </p:cNvSpPr>
          <p:nvPr>
            <p:ph type="body" sz="half" idx="1"/>
          </p:nvPr>
        </p:nvSpPr>
        <p:spPr>
          <a:xfrm>
            <a:off x="468313" y="1700213"/>
            <a:ext cx="7848600" cy="4525962"/>
          </a:xfrm>
        </p:spPr>
        <p:txBody>
          <a:bodyPr/>
          <a:lstStyle/>
          <a:p>
            <a:pPr eaLnBrk="1" hangingPunct="1">
              <a:lnSpc>
                <a:spcPct val="90000"/>
              </a:lnSpc>
            </a:pPr>
            <a:r>
              <a:rPr lang="cs-CZ" sz="2400" smtClean="0">
                <a:solidFill>
                  <a:schemeClr val="accent2"/>
                </a:solidFill>
              </a:rPr>
              <a:t>They are usually sung at Christmas especially in churches.</a:t>
            </a:r>
          </a:p>
          <a:p>
            <a:pPr eaLnBrk="1" hangingPunct="1">
              <a:lnSpc>
                <a:spcPct val="90000"/>
              </a:lnSpc>
            </a:pPr>
            <a:r>
              <a:rPr lang="cs-CZ" sz="2400" smtClean="0">
                <a:solidFill>
                  <a:schemeClr val="accent2"/>
                </a:solidFill>
              </a:rPr>
              <a:t>They date back to the Middle Ages, e.g. Good King Wenceslas, The Holly and the Ivy.</a:t>
            </a:r>
          </a:p>
          <a:p>
            <a:pPr eaLnBrk="1" hangingPunct="1">
              <a:lnSpc>
                <a:spcPct val="90000"/>
              </a:lnSpc>
            </a:pPr>
            <a:r>
              <a:rPr lang="cs-CZ" sz="2400" smtClean="0">
                <a:solidFill>
                  <a:schemeClr val="accent2"/>
                </a:solidFill>
              </a:rPr>
              <a:t>Christmas songs popular nowadays are Jingle Bells, Let It Snow, Mistletoe, Silent Night, Happy Xmas, Christmas Time, etc.  </a:t>
            </a:r>
            <a:r>
              <a:rPr lang="cs-CZ" sz="1200" smtClean="0">
                <a:solidFill>
                  <a:schemeClr val="accent2"/>
                </a:solidFill>
              </a:rPr>
              <a:t>7)</a:t>
            </a:r>
            <a:endParaRPr lang="cs-CZ" sz="2400" smtClean="0">
              <a:solidFill>
                <a:schemeClr val="accent2"/>
              </a:solidFill>
            </a:endParaRPr>
          </a:p>
        </p:txBody>
      </p:sp>
      <p:pic>
        <p:nvPicPr>
          <p:cNvPr id="32771" name="Picture 4" descr="MC900022861[2]"/>
          <p:cNvPicPr>
            <a:picLocks noChangeAspect="1" noChangeArrowheads="1"/>
          </p:cNvPicPr>
          <p:nvPr>
            <p:ph sz="quarter" idx="2"/>
          </p:nvPr>
        </p:nvPicPr>
        <p:blipFill>
          <a:blip r:embed="rId3"/>
          <a:srcRect/>
          <a:stretch>
            <a:fillRect/>
          </a:stretch>
        </p:blipFill>
        <p:spPr>
          <a:xfrm>
            <a:off x="2484438" y="188913"/>
            <a:ext cx="1163637" cy="1295400"/>
          </a:xfrm>
        </p:spPr>
      </p:pic>
      <p:pic>
        <p:nvPicPr>
          <p:cNvPr id="32772" name="Picture 7" descr="220px-Youth_Choir_in_Healdsburg">
            <a:hlinkClick r:id="rId4"/>
          </p:cNvPr>
          <p:cNvPicPr>
            <a:picLocks noChangeAspect="1" noChangeArrowheads="1"/>
          </p:cNvPicPr>
          <p:nvPr>
            <p:ph sz="quarter" idx="3"/>
          </p:nvPr>
        </p:nvPicPr>
        <p:blipFill>
          <a:blip r:embed="rId5"/>
          <a:srcRect/>
          <a:stretch>
            <a:fillRect/>
          </a:stretch>
        </p:blipFill>
        <p:spPr>
          <a:xfrm>
            <a:off x="4067175" y="4076700"/>
            <a:ext cx="3743325" cy="2519363"/>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Arial"/>
      </a:majorFont>
      <a:minorFont>
        <a:latin typeface="Arial"/>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863</Words>
  <Application>Microsoft PowerPoint</Application>
  <PresentationFormat>Předvádění na obrazovce (4:3)</PresentationFormat>
  <Paragraphs>140</Paragraphs>
  <Slides>17</Slides>
  <Notes>16</Notes>
  <HiddenSlides>0</HiddenSlides>
  <MMClips>0</MMClips>
  <ScaleCrop>false</ScaleCrop>
  <HeadingPairs>
    <vt:vector size="6" baseType="variant">
      <vt:variant>
        <vt:lpstr>Použitá písma</vt:lpstr>
      </vt:variant>
      <vt:variant>
        <vt:i4>3</vt:i4>
      </vt:variant>
      <vt:variant>
        <vt:lpstr>Šablona návrhu</vt:lpstr>
      </vt:variant>
      <vt:variant>
        <vt:i4>1</vt:i4>
      </vt:variant>
      <vt:variant>
        <vt:lpstr>Nadpisy snímků</vt:lpstr>
      </vt:variant>
      <vt:variant>
        <vt:i4>17</vt:i4>
      </vt:variant>
    </vt:vector>
  </HeadingPairs>
  <TitlesOfParts>
    <vt:vector size="21" baseType="lpstr">
      <vt:lpstr>Arial</vt:lpstr>
      <vt:lpstr>Times New Roman</vt:lpstr>
      <vt:lpstr>Calibri</vt:lpstr>
      <vt:lpstr>Výchozí návrh</vt:lpstr>
      <vt:lpstr>Snímek 1</vt:lpstr>
      <vt:lpstr>CHRISTMAS  IN THE UK AND THE USA</vt:lpstr>
      <vt:lpstr>Metodický list</vt:lpstr>
      <vt:lpstr>Christmas</vt:lpstr>
      <vt:lpstr>Christmas Cards</vt:lpstr>
      <vt:lpstr>Christmas Tree</vt:lpstr>
      <vt:lpstr>Stockings</vt:lpstr>
      <vt:lpstr>A Legend about the Origin  of the Christmas Stocking</vt:lpstr>
      <vt:lpstr>Carols</vt:lpstr>
      <vt:lpstr>Santa Claus or Father Christmas</vt:lpstr>
      <vt:lpstr>A Christmas Cracker</vt:lpstr>
      <vt:lpstr> Christmas Dinner   11)                        </vt:lpstr>
      <vt:lpstr>Christmas Day</vt:lpstr>
      <vt:lpstr>Boxing Day</vt:lpstr>
      <vt:lpstr>Put the sentences in the right order.</vt:lpstr>
      <vt:lpstr>Řešení</vt:lpstr>
      <vt:lpstr>Snímek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in the UK and the USA</dc:title>
  <dc:creator>Petra Bruková</dc:creator>
  <cp:keywords>Christmas</cp:keywords>
  <cp:lastModifiedBy>vera.pastorkova</cp:lastModifiedBy>
  <cp:revision>19</cp:revision>
  <dcterms:created xsi:type="dcterms:W3CDTF">2012-12-01T06:50:56Z</dcterms:created>
  <dcterms:modified xsi:type="dcterms:W3CDTF">2013-07-12T17:57:00Z</dcterms:modified>
</cp:coreProperties>
</file>