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15"/>
  </p:notesMasterIdLst>
  <p:sldIdLst>
    <p:sldId id="280" r:id="rId2"/>
    <p:sldId id="268" r:id="rId3"/>
    <p:sldId id="257" r:id="rId4"/>
    <p:sldId id="269" r:id="rId5"/>
    <p:sldId id="270" r:id="rId6"/>
    <p:sldId id="272" r:id="rId7"/>
    <p:sldId id="273" r:id="rId8"/>
    <p:sldId id="274" r:id="rId9"/>
    <p:sldId id="276" r:id="rId10"/>
    <p:sldId id="275" r:id="rId11"/>
    <p:sldId id="277" r:id="rId12"/>
    <p:sldId id="278" r:id="rId13"/>
    <p:sldId id="271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80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163" autoAdjust="0"/>
  </p:normalViewPr>
  <p:slideViewPr>
    <p:cSldViewPr>
      <p:cViewPr varScale="1">
        <p:scale>
          <a:sx n="86" d="100"/>
          <a:sy n="86" d="100"/>
        </p:scale>
        <p:origin x="-10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364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B4D0485-7F5E-45CC-9B3E-FDC412C4D5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431F69-1D83-4805-B1A7-6ED597D04C83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1843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5D1140-F95D-4342-B9BB-226A23DC4DB0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3686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0B8768-BC17-4339-BEB8-2DEDF82AF0B7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3891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C604CC-74B9-40CA-8236-FF46B40C9020}" type="slidenum">
              <a:rPr lang="cs-CZ" smtClean="0"/>
              <a:pPr/>
              <a:t>13</a:t>
            </a:fld>
            <a:endParaRPr lang="cs-CZ" smtClean="0"/>
          </a:p>
        </p:txBody>
      </p:sp>
      <p:sp>
        <p:nvSpPr>
          <p:cNvPr id="4096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C94CB8-DFFD-40C0-9385-176E3F152CB8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2048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135150-15CD-4DCE-A763-01664814D517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2253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4FBA43-F631-46CD-9066-7F9EC711C438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2457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F04384-D4B6-4109-A972-D399CB339706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2662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3AB1D2-EDE5-41F9-AF96-B3A7A0FF34D8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2867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968499-2A22-4E0E-96B4-0B2816F64097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3072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CC047-290F-4CE5-83F6-4C7AC7F4BBCF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3277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CECB3F-47FF-47B5-AEA8-D2D0881DAE68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3481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F4005-BB89-4B48-9FDA-C2504573DF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1D496-3655-4728-82CA-85DC67BC3E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01F1A-15B8-4BAE-B649-402BE76219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9E6A7-07E9-4F09-A19A-34D2DC7AE2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E05DD-3CA0-4ACB-B2FE-C4DD6FD2AB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FA320-4377-4473-B801-27A9ED1197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D0715-28F1-4639-ABA5-9BD1121F5D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4A25D-0A3A-4388-A5F0-78A66B0C72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B923C-2838-4A99-84B7-96707B9FC5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11C4B-40AF-4563-B193-1C2C5571F3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CF169-CB91-4452-91EA-613C47347D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1DFB7-3886-41EA-9913-05A0384097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826DD-A081-4062-8FC9-2764F328BF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F3FDE9C-77F8-43D0-88EF-64ECB21EE8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0" r:id="rId2"/>
    <p:sldLayoutId id="2147483699" r:id="rId3"/>
    <p:sldLayoutId id="2147483698" r:id="rId4"/>
    <p:sldLayoutId id="2147483697" r:id="rId5"/>
    <p:sldLayoutId id="2147483696" r:id="rId6"/>
    <p:sldLayoutId id="2147483695" r:id="rId7"/>
    <p:sldLayoutId id="2147483694" r:id="rId8"/>
    <p:sldLayoutId id="2147483693" r:id="rId9"/>
    <p:sldLayoutId id="2147483692" r:id="rId10"/>
    <p:sldLayoutId id="2147483691" r:id="rId11"/>
    <p:sldLayoutId id="2147483690" r:id="rId12"/>
    <p:sldLayoutId id="214748368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d/d6/St-Valentine-Kneeling-In-Supplication.jpg/220px-St-Valentine-Kneeling-In-Supplication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hyperlink" Target="http://en.wikipedia.org/wiki/File:St-Valentine-Kneeling-In-Supplication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0" y="-384175"/>
            <a:ext cx="914400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cs-CZ" sz="2000">
                <a:latin typeface="Calibri" pitchFamily="34" charset="0"/>
              </a:rPr>
              <a:t>				</a:t>
            </a:r>
            <a:endParaRPr lang="cs-CZ" sz="2000"/>
          </a:p>
          <a:p>
            <a:r>
              <a:rPr lang="cs-CZ" sz="2000"/>
              <a:t>                                                     </a:t>
            </a:r>
          </a:p>
          <a:p>
            <a:r>
              <a:rPr lang="cs-CZ" sz="2000">
                <a:latin typeface="Times New Roman" pitchFamily="18" charset="0"/>
                <a:cs typeface="Times New Roman" pitchFamily="18" charset="0"/>
              </a:rPr>
              <a:t>                                                          Číslo šablony: III/2</a:t>
            </a:r>
          </a:p>
          <a:p>
            <a:r>
              <a:rPr lang="cs-CZ" sz="2000"/>
              <a:t>                                               </a:t>
            </a:r>
            <a:r>
              <a:rPr lang="cs-CZ" sz="2000">
                <a:latin typeface="Calibri" pitchFamily="34" charset="0"/>
              </a:rPr>
              <a:t>VY_32_INOVACE_</a:t>
            </a:r>
            <a:r>
              <a:rPr lang="cs-CZ" sz="2000"/>
              <a:t>P1</a:t>
            </a:r>
            <a:r>
              <a:rPr lang="cs-CZ" sz="2000">
                <a:latin typeface="Calibri" pitchFamily="34" charset="0"/>
              </a:rPr>
              <a:t>_</a:t>
            </a:r>
            <a:r>
              <a:rPr lang="cs-CZ" sz="2000"/>
              <a:t>2.1</a:t>
            </a:r>
          </a:p>
          <a:p>
            <a:r>
              <a:rPr lang="cs-CZ" sz="2000" b="1">
                <a:solidFill>
                  <a:srgbClr val="00B0F0"/>
                </a:solidFill>
                <a:latin typeface="Calibri" pitchFamily="34" charset="0"/>
              </a:rPr>
              <a:t>                                              </a:t>
            </a:r>
            <a:r>
              <a:rPr lang="cs-CZ" sz="2000" b="1">
                <a:latin typeface="Calibri" pitchFamily="34" charset="0"/>
              </a:rPr>
              <a:t>Tematická oblast: Festivals and Celebrations</a:t>
            </a:r>
            <a:endParaRPr lang="cs-CZ" sz="2000">
              <a:latin typeface="Calibri" pitchFamily="34" charset="0"/>
            </a:endParaRPr>
          </a:p>
          <a:p>
            <a:pPr algn="ctr"/>
            <a:r>
              <a:rPr lang="cs-CZ" sz="3200" b="1">
                <a:latin typeface="Times New Roman" pitchFamily="18" charset="0"/>
                <a:cs typeface="Times New Roman" pitchFamily="18" charset="0"/>
              </a:rPr>
              <a:t>         ST.  VALENTINE´S DAY</a:t>
            </a:r>
            <a:endParaRPr lang="cs-CZ" sz="320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cs-CZ" sz="2000">
                <a:latin typeface="Times New Roman" pitchFamily="18" charset="0"/>
                <a:cs typeface="Times New Roman" pitchFamily="18" charset="0"/>
              </a:rPr>
              <a:t>Typ: DUM - kombinovaný</a:t>
            </a:r>
          </a:p>
          <a:p>
            <a:r>
              <a:rPr lang="cs-CZ" sz="2000">
                <a:latin typeface="Times New Roman" pitchFamily="18" charset="0"/>
                <a:cs typeface="Times New Roman" pitchFamily="18" charset="0"/>
              </a:rPr>
              <a:t>				Předmět: AJ</a:t>
            </a:r>
            <a:endParaRPr lang="cs-CZ" sz="200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cs-CZ" sz="2000">
                <a:latin typeface="Times New Roman" pitchFamily="18" charset="0"/>
                <a:cs typeface="Times New Roman" pitchFamily="18" charset="0"/>
              </a:rPr>
              <a:t>Ročník:  4.</a:t>
            </a:r>
            <a:r>
              <a:rPr lang="cs-CZ" sz="20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>
                <a:latin typeface="Times New Roman" pitchFamily="18" charset="0"/>
                <a:cs typeface="Times New Roman" pitchFamily="18" charset="0"/>
              </a:rPr>
              <a:t>r . (6leté), 2. r. (4leté)</a:t>
            </a:r>
          </a:p>
          <a:p>
            <a:endParaRPr lang="cs-CZ" sz="2000">
              <a:latin typeface="Times New Roman" pitchFamily="18" charset="0"/>
              <a:cs typeface="Times New Roman" pitchFamily="18" charset="0"/>
            </a:endParaRPr>
          </a:p>
          <a:p>
            <a:endParaRPr lang="cs-CZ" sz="20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cs-CZ"/>
              <a:t>                           </a:t>
            </a:r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2857500" y="5000625"/>
            <a:ext cx="34893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000">
                <a:solidFill>
                  <a:srgbClr val="000000"/>
                </a:solidFill>
                <a:cs typeface="Times New Roman" pitchFamily="18" charset="0"/>
              </a:rPr>
              <a:t>Zpracováno v rámci projektu</a:t>
            </a:r>
            <a:endParaRPr lang="cs-CZ" sz="800">
              <a:cs typeface="Times New Roman" pitchFamily="18" charset="0"/>
            </a:endParaRPr>
          </a:p>
          <a:p>
            <a:pPr algn="ctr" eaLnBrk="0" hangingPunct="0"/>
            <a:r>
              <a:rPr lang="cs-CZ">
                <a:solidFill>
                  <a:srgbClr val="000000"/>
                </a:solidFill>
                <a:cs typeface="Times New Roman" pitchFamily="18" charset="0"/>
              </a:rPr>
              <a:t>EU peníze školám</a:t>
            </a:r>
            <a:endParaRPr lang="cs-CZ" sz="800">
              <a:cs typeface="Times New Roman" pitchFamily="18" charset="0"/>
            </a:endParaRPr>
          </a:p>
          <a:p>
            <a:r>
              <a:rPr lang="cs-CZ" sz="1000">
                <a:latin typeface="Calibri" pitchFamily="34" charset="0"/>
                <a:cs typeface="Times New Roman" pitchFamily="18" charset="0"/>
              </a:rPr>
              <a:t>	  CZ.1.07/1.5.00/34.0296</a:t>
            </a:r>
          </a:p>
          <a:p>
            <a:pPr algn="ctr" eaLnBrk="0" hangingPunct="0"/>
            <a:r>
              <a:rPr lang="cs-CZ" sz="1300">
                <a:solidFill>
                  <a:srgbClr val="000000"/>
                </a:solidFill>
                <a:cs typeface="Times New Roman" pitchFamily="18" charset="0"/>
              </a:rPr>
              <a:t>Zpracovatel:</a:t>
            </a:r>
            <a:endParaRPr lang="cs-CZ" sz="800">
              <a:cs typeface="Times New Roman" pitchFamily="18" charset="0"/>
            </a:endParaRPr>
          </a:p>
          <a:p>
            <a:pPr algn="ctr" eaLnBrk="0" hangingPunct="0"/>
            <a:r>
              <a:rPr lang="cs-CZ" sz="2100" b="1">
                <a:cs typeface="Times New Roman" pitchFamily="18" charset="0"/>
              </a:rPr>
              <a:t>Mgr. Petra Bruková</a:t>
            </a:r>
            <a:endParaRPr lang="cs-CZ" sz="800">
              <a:cs typeface="Times New Roman" pitchFamily="18" charset="0"/>
            </a:endParaRPr>
          </a:p>
          <a:p>
            <a:pPr algn="ctr" eaLnBrk="0" hangingPunct="0"/>
            <a:r>
              <a:rPr lang="cs-CZ" sz="1300">
                <a:solidFill>
                  <a:srgbClr val="000000"/>
                </a:solidFill>
                <a:cs typeface="Times New Roman" pitchFamily="18" charset="0"/>
              </a:rPr>
              <a:t>Gymnázium, Třinec, příspěvková organizace</a:t>
            </a:r>
          </a:p>
          <a:p>
            <a:pPr algn="ctr" eaLnBrk="0" hangingPunct="0"/>
            <a:r>
              <a:rPr lang="cs-CZ" sz="1400">
                <a:solidFill>
                  <a:srgbClr val="000000"/>
                </a:solidFill>
                <a:cs typeface="Times New Roman" pitchFamily="18" charset="0"/>
              </a:rPr>
              <a:t>Datum vytvoření: </a:t>
            </a:r>
            <a:r>
              <a:rPr lang="cs-CZ" sz="1400" b="1">
                <a:solidFill>
                  <a:srgbClr val="000000"/>
                </a:solidFill>
                <a:cs typeface="Times New Roman" pitchFamily="18" charset="0"/>
              </a:rPr>
              <a:t>únor 2012</a:t>
            </a:r>
            <a:endParaRPr lang="cs-CZ" sz="1400" b="1">
              <a:solidFill>
                <a:srgbClr val="66CCFF"/>
              </a:solidFill>
              <a:cs typeface="Times New Roman" pitchFamily="18" charset="0"/>
            </a:endParaRPr>
          </a:p>
        </p:txBody>
      </p:sp>
      <p:pic>
        <p:nvPicPr>
          <p:cNvPr id="16387" name="obrázek 1" descr="\\Galerie\public\Fotky\Foto školy a učebny\Škola v říjnu 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2714625"/>
            <a:ext cx="2770188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7" descr="OPVK_ve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002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229600" cy="1655763"/>
          </a:xfrm>
        </p:spPr>
        <p:txBody>
          <a:bodyPr/>
          <a:lstStyle/>
          <a:p>
            <a:pPr eaLnBrk="1" hangingPunct="1"/>
            <a:r>
              <a:rPr lang="cs-CZ" sz="4000" smtClean="0">
                <a:solidFill>
                  <a:srgbClr val="800000"/>
                </a:solidFill>
              </a:rPr>
              <a:t>St. Valentine´s Day Secret Code</a:t>
            </a:r>
            <a:br>
              <a:rPr lang="cs-CZ" sz="4000" smtClean="0">
                <a:solidFill>
                  <a:srgbClr val="800000"/>
                </a:solidFill>
              </a:rPr>
            </a:br>
            <a:r>
              <a:rPr lang="cs-CZ" sz="4000" smtClean="0">
                <a:solidFill>
                  <a:srgbClr val="800000"/>
                </a:solidFill>
              </a:rPr>
              <a:t> </a:t>
            </a:r>
            <a:r>
              <a:rPr lang="cs-CZ" sz="2800" smtClean="0"/>
              <a:t>Use the alphabet code to find a Valentine poem.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3141663"/>
            <a:ext cx="8964612" cy="3959225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cs-CZ" sz="2800" smtClean="0">
                <a:solidFill>
                  <a:srgbClr val="800000"/>
                </a:solidFill>
              </a:rPr>
              <a:t>-  -  -  -     -  -  -     -  -  -,</a:t>
            </a:r>
          </a:p>
          <a:p>
            <a:pPr eaLnBrk="1" hangingPunct="1">
              <a:buFontTx/>
              <a:buNone/>
            </a:pPr>
            <a:r>
              <a:rPr lang="cs-CZ" sz="2000" smtClean="0">
                <a:solidFill>
                  <a:srgbClr val="800000"/>
                </a:solidFill>
              </a:rPr>
              <a:t>W  L  Q  V  Q     F  W  V      W   V  U</a:t>
            </a:r>
          </a:p>
          <a:p>
            <a:pPr eaLnBrk="1" hangingPunct="1">
              <a:buFontTx/>
              <a:buChar char="-"/>
            </a:pPr>
            <a:r>
              <a:rPr lang="cs-CZ" sz="2800" smtClean="0">
                <a:solidFill>
                  <a:srgbClr val="800000"/>
                </a:solidFill>
              </a:rPr>
              <a:t>-  -  -  -  -  -     -  -  -     -  -  -  -,</a:t>
            </a:r>
          </a:p>
          <a:p>
            <a:pPr eaLnBrk="1" hangingPunct="1">
              <a:buFontTx/>
              <a:buNone/>
            </a:pPr>
            <a:r>
              <a:rPr lang="cs-CZ" sz="2000" smtClean="0">
                <a:solidFill>
                  <a:srgbClr val="800000"/>
                </a:solidFill>
              </a:rPr>
              <a:t>Z   D  L  H  V  G  Q     F  W  V      I   H  O   V</a:t>
            </a:r>
          </a:p>
          <a:p>
            <a:pPr eaLnBrk="1" hangingPunct="1">
              <a:buFontTx/>
              <a:buChar char="-"/>
            </a:pPr>
            <a:r>
              <a:rPr lang="cs-CZ" sz="2800" smtClean="0">
                <a:solidFill>
                  <a:srgbClr val="800000"/>
                </a:solidFill>
              </a:rPr>
              <a:t>-  -  -  -     -  -     -  -  -  -  -,</a:t>
            </a:r>
          </a:p>
          <a:p>
            <a:pPr eaLnBrk="1" hangingPunct="1">
              <a:buFontTx/>
              <a:buNone/>
            </a:pPr>
            <a:r>
              <a:rPr lang="cs-CZ" sz="2000" smtClean="0">
                <a:solidFill>
                  <a:srgbClr val="800000"/>
                </a:solidFill>
              </a:rPr>
              <a:t>Q  O  R  F  W     D  Q      Q  S  V  V  G</a:t>
            </a:r>
          </a:p>
          <a:p>
            <a:pPr eaLnBrk="1" hangingPunct="1">
              <a:buFontTx/>
              <a:buChar char="-"/>
            </a:pPr>
            <a:r>
              <a:rPr lang="cs-CZ" sz="2800" smtClean="0">
                <a:solidFill>
                  <a:srgbClr val="800000"/>
                </a:solidFill>
              </a:rPr>
              <a:t>-  -    -  -    -  -  -     -  -  -,</a:t>
            </a:r>
          </a:p>
          <a:p>
            <a:pPr eaLnBrk="1" hangingPunct="1">
              <a:buFontTx/>
              <a:buNone/>
            </a:pPr>
            <a:r>
              <a:rPr lang="cs-CZ" sz="2000" smtClean="0">
                <a:solidFill>
                  <a:srgbClr val="800000"/>
                </a:solidFill>
              </a:rPr>
              <a:t>F  K  U      Q  L     F  W  V     J  L  O</a:t>
            </a:r>
            <a:r>
              <a:rPr lang="cs-CZ" sz="2800" smtClean="0">
                <a:solidFill>
                  <a:srgbClr val="800000"/>
                </a:solidFill>
              </a:rPr>
              <a:t>   </a:t>
            </a:r>
          </a:p>
          <a:p>
            <a:pPr eaLnBrk="1" hangingPunct="1">
              <a:buFontTx/>
              <a:buNone/>
            </a:pPr>
            <a:endParaRPr lang="cs-CZ" sz="2000" smtClean="0">
              <a:solidFill>
                <a:srgbClr val="800000"/>
              </a:solidFill>
            </a:endParaRPr>
          </a:p>
        </p:txBody>
      </p:sp>
      <p:pic>
        <p:nvPicPr>
          <p:cNvPr id="33795" name="Picture 7" descr="shad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46038"/>
            <a:ext cx="190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9" descr="shad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46038"/>
            <a:ext cx="190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1" descr="shad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46038"/>
            <a:ext cx="190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4252" name="Group 108"/>
          <p:cNvGraphicFramePr>
            <a:graphicFrameLocks noGrp="1"/>
          </p:cNvGraphicFramePr>
          <p:nvPr>
            <p:ph type="tbl" idx="1"/>
          </p:nvPr>
        </p:nvGraphicFramePr>
        <p:xfrm>
          <a:off x="457200" y="2133600"/>
          <a:ext cx="8212138" cy="892175"/>
        </p:xfrm>
        <a:graphic>
          <a:graphicData uri="http://schemas.openxmlformats.org/drawingml/2006/table">
            <a:tbl>
              <a:tblPr/>
              <a:tblGrid>
                <a:gridCol w="328613"/>
                <a:gridCol w="330200"/>
                <a:gridCol w="328612"/>
                <a:gridCol w="328613"/>
                <a:gridCol w="330200"/>
                <a:gridCol w="328612"/>
                <a:gridCol w="330200"/>
                <a:gridCol w="328613"/>
                <a:gridCol w="328612"/>
                <a:gridCol w="298450"/>
                <a:gridCol w="328613"/>
                <a:gridCol w="328612"/>
                <a:gridCol w="330200"/>
                <a:gridCol w="328613"/>
                <a:gridCol w="328612"/>
                <a:gridCol w="330200"/>
                <a:gridCol w="328613"/>
                <a:gridCol w="328612"/>
                <a:gridCol w="330200"/>
                <a:gridCol w="328613"/>
                <a:gridCol w="330200"/>
                <a:gridCol w="336550"/>
                <a:gridCol w="328612"/>
                <a:gridCol w="384175"/>
                <a:gridCol w="280988"/>
              </a:tblGrid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800000"/>
                </a:solidFill>
              </a:rPr>
              <a:t>Valentine´s Word Jumble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smtClean="0"/>
              <a:t>Unscramble the letters to find words about Valentine´s day.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smtClean="0"/>
              <a:t>sski…………….</a:t>
            </a:r>
            <a:r>
              <a:rPr lang="cs-CZ" sz="2800" smtClean="0"/>
              <a:t>                ymrar……….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/>
              <a:t>dacr…………                jeeyellrw………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/>
              <a:t>orleswf……...                trahe………..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/>
              <a:t>uocpel………                rawro………..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/>
              <a:t>roess………..                dynac………..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/>
              <a:t>voel………….                teews………..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/>
              <a:t>udcip………..                 uhg………….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smtClean="0"/>
              <a:t>dtea…………...              yrurafeb…….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800000"/>
                </a:solidFill>
              </a:rPr>
              <a:t>Řešení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mtClean="0">
                <a:solidFill>
                  <a:srgbClr val="800000"/>
                </a:solidFill>
              </a:rPr>
              <a:t>   Valentine´s Day Secret Code</a:t>
            </a:r>
          </a:p>
          <a:p>
            <a:pPr eaLnBrk="1" hangingPunct="1">
              <a:buFontTx/>
              <a:buNone/>
            </a:pPr>
            <a:r>
              <a:rPr lang="cs-CZ" sz="2800" smtClean="0"/>
              <a:t>   Roses are red, violets are blue,</a:t>
            </a:r>
          </a:p>
          <a:p>
            <a:pPr eaLnBrk="1" hangingPunct="1">
              <a:buFontTx/>
              <a:buNone/>
            </a:pPr>
            <a:r>
              <a:rPr lang="cs-CZ" sz="2800" smtClean="0"/>
              <a:t>   Sugar is sweet, and so are you.</a:t>
            </a:r>
          </a:p>
          <a:p>
            <a:pPr eaLnBrk="1" hangingPunct="1">
              <a:buFontTx/>
              <a:buNone/>
            </a:pPr>
            <a:endParaRPr lang="cs-CZ" sz="2800" smtClean="0"/>
          </a:p>
          <a:p>
            <a:pPr eaLnBrk="1" hangingPunct="1">
              <a:buFontTx/>
              <a:buNone/>
            </a:pPr>
            <a:r>
              <a:rPr lang="cs-CZ" smtClean="0">
                <a:solidFill>
                  <a:srgbClr val="800000"/>
                </a:solidFill>
              </a:rPr>
              <a:t>  Valentine´s Word Jumble</a:t>
            </a:r>
          </a:p>
          <a:p>
            <a:pPr eaLnBrk="1" hangingPunct="1">
              <a:buFontTx/>
              <a:buNone/>
            </a:pPr>
            <a:r>
              <a:rPr lang="cs-CZ" sz="2800" smtClean="0"/>
              <a:t>   Kiss, card, flowers, couple, roses, love, Cupid, date, marry, jewellery, heart, arrow, candy, sweets, hug, February.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sz="2800" smtClean="0"/>
              <a:t>Zdroje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1000" smtClean="0">
                <a:hlinkClick r:id="rId3"/>
              </a:rPr>
              <a:t>http://upload.wikimedia.org/wikipedia/commons/thumb/d/d6/St-Valentine-Kneeling-In-Supplication.jpg/220px-St-Valentine-Kneeling-In-Supplication.jpg</a:t>
            </a:r>
            <a:endParaRPr lang="cs-CZ" sz="1000" smtClean="0"/>
          </a:p>
          <a:p>
            <a:pPr eaLnBrk="1" hangingPunct="1"/>
            <a:r>
              <a:rPr lang="cs-CZ" sz="1000" smtClean="0"/>
              <a:t>kliparty společnosti Microsoft</a:t>
            </a:r>
          </a:p>
          <a:p>
            <a:pPr eaLnBrk="1" hangingPunct="1"/>
            <a:r>
              <a:rPr lang="cs-CZ" sz="1000" smtClean="0"/>
              <a:t>text – archiv autora</a:t>
            </a:r>
          </a:p>
          <a:p>
            <a:pPr eaLnBrk="1" hangingPunct="1">
              <a:buFontTx/>
              <a:buNone/>
            </a:pPr>
            <a:endParaRPr lang="cs-CZ" sz="1000" smtClean="0"/>
          </a:p>
          <a:p>
            <a:pPr eaLnBrk="1" hangingPunct="1"/>
            <a:endParaRPr lang="cs-CZ" sz="1000" smtClean="0"/>
          </a:p>
          <a:p>
            <a:pPr eaLnBrk="1" hangingPunct="1"/>
            <a:endParaRPr lang="cs-CZ" sz="1000" smtClean="0"/>
          </a:p>
          <a:p>
            <a:pPr eaLnBrk="1" hangingPunct="1"/>
            <a:endParaRPr lang="cs-CZ" sz="10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800000"/>
                </a:solidFill>
              </a:rPr>
              <a:t>ST. VALENTINE´S DAY</a:t>
            </a:r>
          </a:p>
        </p:txBody>
      </p:sp>
      <p:pic>
        <p:nvPicPr>
          <p:cNvPr id="17410" name="Picture 12" descr="MC900433219[1]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08225" y="1600200"/>
            <a:ext cx="4525963" cy="4525963"/>
          </a:xfrm>
        </p:spPr>
      </p:pic>
      <p:pic>
        <p:nvPicPr>
          <p:cNvPr id="17411" name="Picture 15" descr="MC900433219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125538"/>
            <a:ext cx="6707187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Metodický list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300" smtClean="0"/>
              <a:t>    DUM seznamuje studenty se základními informacemi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300" smtClean="0"/>
              <a:t>    o svátku Sv. Valentýna formou prezentace 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300" smtClean="0"/>
              <a:t>    DUM procvičuje získané vědomosti pomocí cvičení             v závěru prezentace. Součástí DUM je i řešení cvičení. Snímky se mohou využít k souvislému vypravování.  Obrázky slouží k popisu a zdůvodnění jejich souvislosti se státním svátkem.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300" smtClean="0"/>
              <a:t>    Inovativnost materiálu spočívá ve využití ICT techniky.</a:t>
            </a:r>
            <a:endParaRPr lang="cs-CZ" sz="23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300" b="1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300" b="1" smtClean="0"/>
              <a:t>    Klíčová slova: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300" smtClean="0"/>
              <a:t>    St. Valentine´s Day, symbols, Cupid, Valentine cards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800000"/>
                </a:solidFill>
              </a:rPr>
              <a:t>St. Valentine´s Day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solidFill>
                  <a:srgbClr val="800000"/>
                </a:solidFill>
              </a:rPr>
              <a:t>It is a time when people show feelings of love, affection and friendship.</a:t>
            </a:r>
          </a:p>
          <a:p>
            <a:pPr eaLnBrk="1" hangingPunct="1"/>
            <a:endParaRPr lang="cs-CZ" sz="2800" smtClean="0">
              <a:solidFill>
                <a:srgbClr val="800000"/>
              </a:solidFill>
            </a:endParaRPr>
          </a:p>
          <a:p>
            <a:pPr eaLnBrk="1" hangingPunct="1"/>
            <a:r>
              <a:rPr lang="cs-CZ" sz="2800" smtClean="0">
                <a:solidFill>
                  <a:srgbClr val="800000"/>
                </a:solidFill>
              </a:rPr>
              <a:t>It is celebrated in many ways worldwide on February 14 each year.</a:t>
            </a:r>
          </a:p>
        </p:txBody>
      </p:sp>
      <p:pic>
        <p:nvPicPr>
          <p:cNvPr id="21507" name="Picture 8" descr="MC900444960[1]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9901238" y="1628775"/>
            <a:ext cx="454025" cy="350838"/>
          </a:xfrm>
        </p:spPr>
      </p:pic>
      <p:pic>
        <p:nvPicPr>
          <p:cNvPr id="21508" name="Picture 12" descr="MC900347205[1]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971550" y="0"/>
            <a:ext cx="1493838" cy="1373188"/>
          </a:xfrm>
        </p:spPr>
      </p:pic>
      <p:pic>
        <p:nvPicPr>
          <p:cNvPr id="21509" name="Picture 20" descr="MC900324634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1916113"/>
            <a:ext cx="2498725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800000"/>
                </a:solidFill>
              </a:rPr>
              <a:t>The Origin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844675"/>
            <a:ext cx="5338762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smtClean="0">
                <a:solidFill>
                  <a:srgbClr val="800000"/>
                </a:solidFill>
              </a:rPr>
              <a:t>The legend says that this day became known as a Saint Valentine´s Day thanks to the priest Valentine who really lived and secretly married young couples.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>
                <a:solidFill>
                  <a:srgbClr val="800000"/>
                </a:solidFill>
              </a:rPr>
              <a:t>He married soldiers who were forbidden to marry. It was believed that married men were not good soldiers.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>
                <a:solidFill>
                  <a:srgbClr val="800000"/>
                </a:solidFill>
              </a:rPr>
              <a:t>He was arrested and executed       exactly on February 14.</a:t>
            </a:r>
          </a:p>
        </p:txBody>
      </p:sp>
      <p:pic>
        <p:nvPicPr>
          <p:cNvPr id="23555" name="Picture 4" descr="MC900347205[1]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835150" y="188913"/>
            <a:ext cx="1368425" cy="1187450"/>
          </a:xfrm>
        </p:spPr>
      </p:pic>
      <p:pic>
        <p:nvPicPr>
          <p:cNvPr id="23556" name="Picture 7" descr="220px-St-Valentine-Kneeling-In-Supplication">
            <a:hlinkClick r:id="rId4"/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5867400" y="2205038"/>
            <a:ext cx="2449513" cy="30956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800000"/>
                </a:solidFill>
              </a:rPr>
              <a:t>Symbols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76475"/>
            <a:ext cx="4038600" cy="3849688"/>
          </a:xfrm>
        </p:spPr>
        <p:txBody>
          <a:bodyPr/>
          <a:lstStyle/>
          <a:p>
            <a:pPr eaLnBrk="1" hangingPunct="1"/>
            <a:r>
              <a:rPr lang="cs-CZ" smtClean="0">
                <a:solidFill>
                  <a:srgbClr val="800000"/>
                </a:solidFill>
              </a:rPr>
              <a:t>hearts</a:t>
            </a:r>
          </a:p>
          <a:p>
            <a:pPr eaLnBrk="1" hangingPunct="1"/>
            <a:r>
              <a:rPr lang="cs-CZ" smtClean="0">
                <a:solidFill>
                  <a:srgbClr val="800000"/>
                </a:solidFill>
              </a:rPr>
              <a:t>red and pink colours</a:t>
            </a:r>
          </a:p>
          <a:p>
            <a:pPr eaLnBrk="1" hangingPunct="1"/>
            <a:r>
              <a:rPr lang="cs-CZ" smtClean="0">
                <a:solidFill>
                  <a:srgbClr val="800000"/>
                </a:solidFill>
              </a:rPr>
              <a:t>roses</a:t>
            </a:r>
          </a:p>
          <a:p>
            <a:pPr eaLnBrk="1" hangingPunct="1"/>
            <a:r>
              <a:rPr lang="cs-CZ" smtClean="0">
                <a:solidFill>
                  <a:srgbClr val="800000"/>
                </a:solidFill>
              </a:rPr>
              <a:t>images and statues of Cupid</a:t>
            </a:r>
          </a:p>
          <a:p>
            <a:pPr eaLnBrk="1" hangingPunct="1"/>
            <a:endParaRPr lang="cs-CZ" smtClean="0">
              <a:solidFill>
                <a:srgbClr val="800000"/>
              </a:solidFill>
            </a:endParaRPr>
          </a:p>
          <a:p>
            <a:pPr eaLnBrk="1" hangingPunct="1"/>
            <a:endParaRPr lang="cs-CZ" smtClean="0">
              <a:solidFill>
                <a:srgbClr val="800000"/>
              </a:solidFill>
            </a:endParaRPr>
          </a:p>
        </p:txBody>
      </p:sp>
      <p:pic>
        <p:nvPicPr>
          <p:cNvPr id="25603" name="Picture 12" descr="MC90038717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0"/>
            <a:ext cx="2087562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3" descr="MC900347199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5850" y="2349500"/>
            <a:ext cx="2878138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14"/>
          <p:cNvSpPr>
            <a:spLocks noGrp="1" noChangeArrowheads="1"/>
          </p:cNvSpPr>
          <p:nvPr>
            <p:ph sz="quarter" idx="2"/>
          </p:nvPr>
        </p:nvSpPr>
        <p:spPr>
          <a:xfrm>
            <a:off x="10909300" y="3644900"/>
            <a:ext cx="77788" cy="98425"/>
          </a:xfrm>
        </p:spPr>
        <p:txBody>
          <a:bodyPr/>
          <a:lstStyle/>
          <a:p>
            <a:pPr eaLnBrk="1" hangingPunct="1"/>
            <a:endParaRPr lang="cs-CZ" sz="2400" smtClean="0"/>
          </a:p>
        </p:txBody>
      </p:sp>
      <p:sp>
        <p:nvSpPr>
          <p:cNvPr id="25606" name="Rectangle 15"/>
          <p:cNvSpPr>
            <a:spLocks noGrp="1" noChangeArrowheads="1"/>
          </p:cNvSpPr>
          <p:nvPr>
            <p:ph sz="quarter" idx="3"/>
          </p:nvPr>
        </p:nvSpPr>
        <p:spPr>
          <a:xfrm>
            <a:off x="12204700" y="4292600"/>
            <a:ext cx="82550" cy="104775"/>
          </a:xfrm>
        </p:spPr>
        <p:txBody>
          <a:bodyPr/>
          <a:lstStyle/>
          <a:p>
            <a:pPr eaLnBrk="1" hangingPunct="1"/>
            <a:endParaRPr lang="cs-CZ" sz="240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800000"/>
                </a:solidFill>
              </a:rPr>
              <a:t>Cupid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16125" y="2492375"/>
            <a:ext cx="7127875" cy="3589338"/>
          </a:xfrm>
        </p:spPr>
        <p:txBody>
          <a:bodyPr/>
          <a:lstStyle/>
          <a:p>
            <a:pPr eaLnBrk="1" hangingPunct="1"/>
            <a:r>
              <a:rPr lang="cs-CZ" smtClean="0">
                <a:solidFill>
                  <a:srgbClr val="800000"/>
                </a:solidFill>
              </a:rPr>
              <a:t>Cupid is usually portrayed as a small winged figure with a bow and arrow.</a:t>
            </a:r>
          </a:p>
          <a:p>
            <a:pPr eaLnBrk="1" hangingPunct="1"/>
            <a:r>
              <a:rPr lang="cs-CZ" smtClean="0">
                <a:solidFill>
                  <a:srgbClr val="800000"/>
                </a:solidFill>
              </a:rPr>
              <a:t>In the mythology he uses his arrow to hit the hearts of people.</a:t>
            </a:r>
          </a:p>
          <a:p>
            <a:pPr eaLnBrk="1" hangingPunct="1"/>
            <a:r>
              <a:rPr lang="cs-CZ" smtClean="0">
                <a:solidFill>
                  <a:srgbClr val="800000"/>
                </a:solidFill>
              </a:rPr>
              <a:t>Cupid´s bows and arrows symbolize the feeling of romance and love on St. Valentine´s Day.</a:t>
            </a:r>
          </a:p>
          <a:p>
            <a:pPr eaLnBrk="1" hangingPunct="1"/>
            <a:endParaRPr lang="cs-CZ" smtClean="0">
              <a:solidFill>
                <a:srgbClr val="800000"/>
              </a:solidFill>
            </a:endParaRPr>
          </a:p>
        </p:txBody>
      </p:sp>
      <p:pic>
        <p:nvPicPr>
          <p:cNvPr id="27651" name="Picture 9" descr="MC900397246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188913"/>
            <a:ext cx="130810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1" descr="MC90030492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3813" y="4724400"/>
            <a:ext cx="21097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2" descr="MC900355795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549275"/>
            <a:ext cx="23241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14"/>
          <p:cNvSpPr>
            <a:spLocks noGrp="1" noChangeArrowheads="1"/>
          </p:cNvSpPr>
          <p:nvPr>
            <p:ph sz="quarter" idx="3"/>
          </p:nvPr>
        </p:nvSpPr>
        <p:spPr>
          <a:xfrm>
            <a:off x="11341100" y="5157788"/>
            <a:ext cx="153988" cy="104775"/>
          </a:xfrm>
        </p:spPr>
        <p:txBody>
          <a:bodyPr/>
          <a:lstStyle/>
          <a:p>
            <a:pPr eaLnBrk="1" hangingPunct="1"/>
            <a:endParaRPr lang="cs-CZ" sz="2400" smtClean="0"/>
          </a:p>
        </p:txBody>
      </p:sp>
      <p:sp>
        <p:nvSpPr>
          <p:cNvPr id="27655" name="Rectangle 15"/>
          <p:cNvSpPr>
            <a:spLocks noGrp="1" noChangeArrowheads="1"/>
          </p:cNvSpPr>
          <p:nvPr>
            <p:ph sz="quarter" idx="2"/>
          </p:nvPr>
        </p:nvSpPr>
        <p:spPr>
          <a:xfrm flipH="1">
            <a:off x="11341100" y="4149725"/>
            <a:ext cx="69850" cy="141288"/>
          </a:xfrm>
        </p:spPr>
        <p:txBody>
          <a:bodyPr/>
          <a:lstStyle/>
          <a:p>
            <a:pPr eaLnBrk="1" hangingPunct="1"/>
            <a:endParaRPr lang="cs-CZ" sz="240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>
                <a:solidFill>
                  <a:srgbClr val="800000"/>
                </a:solidFill>
              </a:rPr>
              <a:t>What do people do?</a:t>
            </a:r>
            <a:br>
              <a:rPr lang="cs-CZ" sz="4000" smtClean="0">
                <a:solidFill>
                  <a:srgbClr val="800000"/>
                </a:solidFill>
              </a:rPr>
            </a:br>
            <a:endParaRPr lang="cs-CZ" sz="4000" smtClean="0">
              <a:solidFill>
                <a:srgbClr val="800000"/>
              </a:solidFill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smtClean="0">
                <a:solidFill>
                  <a:srgbClr val="800000"/>
                </a:solidFill>
              </a:rPr>
              <a:t>Many people show appreciation for the people they love or adore.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smtClean="0">
                <a:solidFill>
                  <a:srgbClr val="800000"/>
                </a:solidFill>
              </a:rPr>
              <a:t>They take them for a romantic dinner, exchange anonymous Valentine´s cards, boxes of chocolates, jewellery, bunches of flowers.</a:t>
            </a:r>
          </a:p>
        </p:txBody>
      </p:sp>
      <p:pic>
        <p:nvPicPr>
          <p:cNvPr id="29699" name="Picture 4" descr="MC900295942[1]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03800" y="2349500"/>
            <a:ext cx="3600450" cy="3100388"/>
          </a:xfrm>
        </p:spPr>
      </p:pic>
      <p:pic>
        <p:nvPicPr>
          <p:cNvPr id="29700" name="Picture 6" descr="MC900113468[1]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755650" y="188913"/>
            <a:ext cx="1387475" cy="1227137"/>
          </a:xfrm>
        </p:spPr>
      </p:pic>
      <p:pic>
        <p:nvPicPr>
          <p:cNvPr id="29701" name="Picture 8" descr="MC900336143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950" y="188913"/>
            <a:ext cx="172878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800000"/>
                </a:solidFill>
              </a:rPr>
              <a:t>Valentine´s Cards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852738"/>
            <a:ext cx="8362950" cy="35607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mtClean="0">
                <a:solidFill>
                  <a:srgbClr val="800000"/>
                </a:solidFill>
              </a:rPr>
              <a:t>They date back to the third century.</a:t>
            </a:r>
          </a:p>
          <a:p>
            <a:pPr eaLnBrk="1" hangingPunct="1">
              <a:lnSpc>
                <a:spcPct val="80000"/>
              </a:lnSpc>
            </a:pPr>
            <a:r>
              <a:rPr lang="cs-CZ" smtClean="0">
                <a:solidFill>
                  <a:srgbClr val="800000"/>
                </a:solidFill>
              </a:rPr>
              <a:t>In prison Valentine started to love the daughter of a man who worked in the prison.</a:t>
            </a:r>
          </a:p>
          <a:p>
            <a:pPr eaLnBrk="1" hangingPunct="1">
              <a:lnSpc>
                <a:spcPct val="80000"/>
              </a:lnSpc>
            </a:pPr>
            <a:r>
              <a:rPr lang="cs-CZ" smtClean="0">
                <a:solidFill>
                  <a:srgbClr val="800000"/>
                </a:solidFill>
              </a:rPr>
              <a:t>The day he died, he sent a note to this woman signed “Your Valentine“.</a:t>
            </a:r>
          </a:p>
          <a:p>
            <a:pPr eaLnBrk="1" hangingPunct="1">
              <a:lnSpc>
                <a:spcPct val="80000"/>
              </a:lnSpc>
            </a:pPr>
            <a:r>
              <a:rPr lang="cs-CZ" smtClean="0">
                <a:solidFill>
                  <a:srgbClr val="800000"/>
                </a:solidFill>
              </a:rPr>
              <a:t>People started to send Valentine´s cards in the early 19th century when the post office started in Britain.</a:t>
            </a:r>
          </a:p>
        </p:txBody>
      </p:sp>
      <p:pic>
        <p:nvPicPr>
          <p:cNvPr id="31747" name="Picture 5" descr="80px-Greeting_Card_Valentine_1887_Whitney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-1116013" y="765175"/>
            <a:ext cx="334963" cy="503238"/>
          </a:xfrm>
        </p:spPr>
      </p:pic>
      <p:pic>
        <p:nvPicPr>
          <p:cNvPr id="31748" name="Picture 8" descr="120px-Buster_Brown_valentine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9685338" y="765175"/>
            <a:ext cx="588962" cy="457200"/>
          </a:xfrm>
        </p:spPr>
      </p:pic>
      <p:pic>
        <p:nvPicPr>
          <p:cNvPr id="31749" name="Picture 10" descr="MC900411079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333375"/>
            <a:ext cx="1760537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2" descr="MC900397252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9563" y="1125538"/>
            <a:ext cx="1798637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</TotalTime>
  <Words>536</Words>
  <Application>Microsoft PowerPoint</Application>
  <PresentationFormat>Předvádění na obrazovce (4:3)</PresentationFormat>
  <Paragraphs>147</Paragraphs>
  <Slides>13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Výchozí návrh</vt:lpstr>
      <vt:lpstr>Snímek 1</vt:lpstr>
      <vt:lpstr>ST. VALENTINE´S DAY</vt:lpstr>
      <vt:lpstr>Metodický list</vt:lpstr>
      <vt:lpstr>St. Valentine´s Day</vt:lpstr>
      <vt:lpstr>The Origin</vt:lpstr>
      <vt:lpstr>Symbols</vt:lpstr>
      <vt:lpstr>Cupid</vt:lpstr>
      <vt:lpstr>What do people do? </vt:lpstr>
      <vt:lpstr>Valentine´s Cards</vt:lpstr>
      <vt:lpstr>St. Valentine´s Day Secret Code  Use the alphabet code to find a Valentine poem.</vt:lpstr>
      <vt:lpstr>Valentine´s Word Jumble</vt:lpstr>
      <vt:lpstr>Řešení</vt:lpstr>
      <vt:lpstr>Zdroje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Valentine´s Day</dc:title>
  <dc:creator>Petra Bruková</dc:creator>
  <cp:lastModifiedBy>vera.pastorkova</cp:lastModifiedBy>
  <cp:revision>26</cp:revision>
  <dcterms:created xsi:type="dcterms:W3CDTF">2012-12-01T06:50:56Z</dcterms:created>
  <dcterms:modified xsi:type="dcterms:W3CDTF">2013-07-12T17:47:45Z</dcterms:modified>
</cp:coreProperties>
</file>