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72" r:id="rId2"/>
    <p:sldId id="26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2D730C-0A24-4187-840C-E472A744E00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ADA27F-CE71-4A94-9299-D61A50A46C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ED3C3-A293-4D13-BA77-4A99B9E3D030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2F0BA-2E85-4B1E-B6CD-24F1B6BA9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4C4F-F3FC-41B3-8F17-0CFFF06205F0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E54C-937E-4319-81A1-4A351B45BC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2DDE3-EF30-44B3-AF8E-C22C5A06029C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17BD2-FF56-4086-8B60-92C379F95E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2AA1-61CE-4DD1-ABF9-6AF27AD65160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F759-8B75-4E5A-8E53-3EC204FA9F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5EDD27-085F-462B-87D2-154D0887E0B5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41B995-0011-4EA8-80AF-CD1B842390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B9247-8864-4F58-B1D2-D36FE36D1DAF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E28EC-3401-46BB-BD60-FB1563BE52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B9979-A0DE-4D18-85DB-996E3C555E77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A518-151E-4D3F-AB81-58576E41C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8E2A-7F9A-4A90-B313-42676EF9B7F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A10D-E6C4-4EB5-8B53-580E675F37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76B3CA-DBB7-4961-8513-5D53A7AE19D5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DDA701-17E3-4300-9CA3-A73F9E0B6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7DBE-BF16-4EC0-B56D-17FA241EF130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CF0B-EFDA-4B0D-A985-12235F7FE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102758-8EED-4879-A30A-DA660460610E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5AB426-923E-4AAB-B5FF-D7FCE6F4A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051BEA-9C80-4099-A50B-5B29149099A0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E92B26-BBC3-416A-A488-C5BE65D6EF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A403490-32D7-4D79-8419-AE342244F1BD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84B4680-DBA3-4CA8-B3BC-9A881E8928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1" r:id="rId4"/>
    <p:sldLayoutId id="2147484000" r:id="rId5"/>
    <p:sldLayoutId id="2147484005" r:id="rId6"/>
    <p:sldLayoutId id="2147483999" r:id="rId7"/>
    <p:sldLayoutId id="2147484006" r:id="rId8"/>
    <p:sldLayoutId id="2147484007" r:id="rId9"/>
    <p:sldLayoutId id="2147483998" r:id="rId10"/>
    <p:sldLayoutId id="2147483997" r:id="rId11"/>
    <p:sldLayoutId id="21474840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561975"/>
            <a:ext cx="9144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Calibri" pitchFamily="34" charset="0"/>
              </a:rPr>
              <a:t>VY_32_INOVACE_P12_2.18</a:t>
            </a:r>
          </a:p>
          <a:p>
            <a:pPr algn="ctr"/>
            <a:r>
              <a:rPr lang="cs-CZ" sz="2000">
                <a:solidFill>
                  <a:srgbClr val="00B0F0"/>
                </a:solidFill>
                <a:latin typeface="Calibri" pitchFamily="34" charset="0"/>
              </a:rPr>
              <a:t>Tematická oblast: Osobnosti dějin 20. století</a:t>
            </a:r>
          </a:p>
          <a:p>
            <a:pPr algn="ctr"/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Robert Mugabe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Typ: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– výkladový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		Předmět: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Seminář z dějepisu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6. r. (6leté),  4. r.(4leté)</a:t>
            </a:r>
            <a:endParaRPr lang="cs-CZ" sz="2000"/>
          </a:p>
          <a:p>
            <a:endParaRPr lang="cs-CZ" sz="2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857500" y="4946650"/>
            <a:ext cx="3489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leden 2013</a:t>
            </a:r>
            <a:endParaRPr lang="cs-CZ"/>
          </a:p>
        </p:txBody>
      </p:sp>
      <p:pic>
        <p:nvPicPr>
          <p:cNvPr id="9220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068638"/>
            <a:ext cx="28321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6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7467600" cy="5545137"/>
          </a:xfrm>
        </p:spPr>
        <p:txBody>
          <a:bodyPr/>
          <a:lstStyle/>
          <a:p>
            <a:r>
              <a:rPr lang="cs-CZ" sz="3200" smtClean="0">
                <a:latin typeface="Arial" charset="0"/>
                <a:cs typeface="Arial" charset="0"/>
              </a:rPr>
              <a:t>85% nezaměstnanost, korupce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dodávky proudu fungují jen výjimečně, nedostatek vody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třetinu obyvatel chrání od smrti hladem humanitární dodávky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uprchlický problém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průměrná délka života 39 let</a:t>
            </a:r>
            <a:r>
              <a:rPr lang="cs-CZ" smtClean="0"/>
              <a:t> </a:t>
            </a:r>
            <a:r>
              <a:rPr lang="cs-CZ" sz="3200" smtClean="0">
                <a:latin typeface="Arial" charset="0"/>
                <a:cs typeface="Arial" charset="0"/>
              </a:rPr>
              <a:t>(před 17 lety to bylo 60 let)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od r. 2008 se opozice podílí na vládě, ale její vliv je značně omezen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Typický africký diktátor?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50" cy="4873625"/>
          </a:xfrm>
        </p:spPr>
        <p:txBody>
          <a:bodyPr/>
          <a:lstStyle/>
          <a:p>
            <a:r>
              <a:rPr lang="cs-CZ" sz="3600" smtClean="0">
                <a:latin typeface="Arial" charset="0"/>
                <a:cs typeface="Arial" charset="0"/>
              </a:rPr>
              <a:t>Mugabe se nepodobá typickým africkým diktátorům</a:t>
            </a:r>
          </a:p>
          <a:p>
            <a:r>
              <a:rPr lang="cs-CZ" sz="3600" smtClean="0">
                <a:latin typeface="Arial" charset="0"/>
                <a:cs typeface="Arial" charset="0"/>
              </a:rPr>
              <a:t>žije střídmě, vstává ve 4 h ráno, aby cvičil jógu, je věrný, nepije alkohol, jí jednou denně, v úřadu pracuje do pozdních večerních hodin</a:t>
            </a:r>
          </a:p>
          <a:p>
            <a:r>
              <a:rPr lang="cs-CZ" sz="3600" smtClean="0">
                <a:latin typeface="Arial" charset="0"/>
                <a:cs typeface="Arial" charset="0"/>
              </a:rPr>
              <a:t>čte zahraniční listy, je dobrým řečníkem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Největší úspěch </a:t>
            </a:r>
            <a:r>
              <a:rPr lang="cs-CZ" sz="4200" dirty="0" err="1" smtClean="0">
                <a:latin typeface="Times New Roman" pitchFamily="18" charset="0"/>
                <a:cs typeface="Times New Roman" pitchFamily="18" charset="0"/>
              </a:rPr>
              <a:t>Mugabeho</a:t>
            </a: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 vlády</a:t>
            </a:r>
            <a:endParaRPr lang="cs-CZ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50" cy="4873625"/>
          </a:xfrm>
        </p:spPr>
        <p:txBody>
          <a:bodyPr/>
          <a:lstStyle/>
          <a:p>
            <a:r>
              <a:rPr lang="cs-CZ" sz="3600" smtClean="0">
                <a:latin typeface="Arial" charset="0"/>
                <a:cs typeface="Arial" charset="0"/>
              </a:rPr>
              <a:t>úspěchem, za který Mugabeho oceňují i jeho kritici, je rozvoj školství ↔ původní profesí Mugabe učitel</a:t>
            </a:r>
          </a:p>
          <a:p>
            <a:pPr>
              <a:buFont typeface="Wingdings" pitchFamily="2" charset="2"/>
              <a:buNone/>
            </a:pPr>
            <a:endParaRPr lang="cs-CZ" sz="3600" smtClean="0">
              <a:latin typeface="Arial" charset="0"/>
              <a:cs typeface="Arial" charset="0"/>
            </a:endParaRPr>
          </a:p>
          <a:p>
            <a:r>
              <a:rPr lang="cs-CZ" sz="3600" smtClean="0">
                <a:latin typeface="Arial" charset="0"/>
                <a:cs typeface="Arial" charset="0"/>
              </a:rPr>
              <a:t>Zimbabwe má překvapivě nejvyšší úroveň gramotnosti v Africe (85 %)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3600" smtClean="0">
                <a:latin typeface="Arial" charset="0"/>
                <a:cs typeface="Arial" charset="0"/>
              </a:rPr>
              <a:t>r. 2013 se Mugabe (88 let) hodlá opět ucházet o post prezidenta</a:t>
            </a:r>
          </a:p>
          <a:p>
            <a:r>
              <a:rPr lang="cs-CZ" sz="3600" smtClean="0">
                <a:latin typeface="Arial" charset="0"/>
                <a:cs typeface="Arial" charset="0"/>
              </a:rPr>
              <a:t>funkcí se politik vzdát nechce, protože se obává rozpadu své politické strany</a:t>
            </a:r>
          </a:p>
          <a:p>
            <a:r>
              <a:rPr lang="cs-CZ" sz="3600" smtClean="0">
                <a:latin typeface="Arial" charset="0"/>
                <a:cs typeface="Arial" charset="0"/>
              </a:rPr>
              <a:t>elity vládní strany se již připravují k nástupnickému boji 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Použitá literatura: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72425" cy="5330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200" i="1" smtClean="0"/>
              <a:t>Wikipedie: Otevřená encyklopedie: Robert Mugabe</a:t>
            </a:r>
            <a:r>
              <a:rPr lang="cs-CZ" sz="2200" smtClean="0"/>
              <a:t> [online]. c2013 [citováno 3. 01. 2013]. Dostupný z WWW: </a:t>
            </a:r>
            <a:r>
              <a:rPr lang="cs-CZ" smtClean="0"/>
              <a:t>http://cs.wikipedia.org/w/index.php?title=Robert_Mugabe&amp;oldid=9507482 </a:t>
            </a:r>
            <a:endParaRPr lang="cs-CZ" sz="22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200" smtClean="0"/>
              <a:t>NĚMEC, Jaromír. Robert Mugabe - profil. Afrikaonline.cz [online]. 3. 4. 2008, No. 1, [cit. 2010-04-24]. Dostupný z WWW: http://www.afrikaonline.cz/view.php?cisloclanku=2008033001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200" smtClean="0"/>
              <a:t>FROZEN, Martin. Robert Mugabe: někdejší otloukánek s rukama od krve. Idnes.cz [online]. 5. října 2007, 1., [cit. 2010-03-12]. Dostupný z WWW: http://xman.idnes.cz/robert-mugabe-nekdejsi-otloukanek-s-rukama-od-krve-fwj-/xman-styl.aspx?c=A071004_165925_xman-styl_mao</a:t>
            </a:r>
            <a:endParaRPr lang="cs-CZ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Metodický list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Materiál je určen pro seminář z dějepisu </a:t>
            </a:r>
            <a:br>
              <a:rPr lang="cs-CZ" sz="2800" smtClean="0">
                <a:latin typeface="Arial" charset="0"/>
                <a:cs typeface="Arial" charset="0"/>
              </a:rPr>
            </a:br>
            <a:r>
              <a:rPr lang="cs-CZ" sz="2800" smtClean="0">
                <a:latin typeface="Arial" charset="0"/>
                <a:cs typeface="Arial" charset="0"/>
              </a:rPr>
              <a:t>v posledním ročníku studia.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Slouží k seznámení se známým africkým politikem 20. a 21. století. 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Inovace spočívá ve využití interaktivního prostředí.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1212" y="3200401"/>
            <a:ext cx="6308725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Robert MUGABE v r. 2009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000875" y="265113"/>
            <a:ext cx="1571625" cy="49561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http://upload.wikimedia.org/wikipedia/commons/thumb/8/8d/Robert_Mugabe_-_2009.jpg/360px-Robert_Mugabe_-_2009.jpg</a:t>
            </a:r>
            <a:endParaRPr lang="cs-CZ" dirty="0"/>
          </a:p>
        </p:txBody>
      </p:sp>
      <p:pic>
        <p:nvPicPr>
          <p:cNvPr id="11268" name="Picture 2" descr="File:Robert Mugabe - 200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6667" b="16667"/>
          <a:stretch>
            <a:fillRect/>
          </a:stretch>
        </p:blipFill>
        <p:spPr>
          <a:noFill/>
          <a:ln w="9525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Robert Gabriel MUGABE (*1924)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43063"/>
            <a:ext cx="7900988" cy="4830762"/>
          </a:xfrm>
        </p:spPr>
        <p:txBody>
          <a:bodyPr/>
          <a:lstStyle/>
          <a:p>
            <a:r>
              <a:rPr lang="cs-CZ" sz="3200" smtClean="0">
                <a:latin typeface="Arial" charset="0"/>
                <a:cs typeface="Arial" charset="0"/>
              </a:rPr>
              <a:t>představitel nedemokratického, autokratického afrického režimu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r. 1980 uznala Velká Británie nezávislost kolonie Jižní Rhodesie → stát Zimbabwe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od r. 1980 v čele Zimbabwe Mugabe: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smtClean="0">
                <a:latin typeface="Arial" charset="0"/>
                <a:cs typeface="Arial" charset="0"/>
              </a:rPr>
              <a:t>po prvních všeobecných volbách se stal premiérem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smtClean="0">
                <a:latin typeface="Arial" charset="0"/>
                <a:cs typeface="Arial" charset="0"/>
              </a:rPr>
              <a:t>r. 1987 zvolen prezidentem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smtClean="0">
                <a:latin typeface="Arial" charset="0"/>
                <a:cs typeface="Arial" charset="0"/>
              </a:rPr>
              <a:t>kumulace moci → od r. 2000 diktatura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Začátek politické činnosti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8115300" cy="5116512"/>
          </a:xfrm>
        </p:spPr>
        <p:txBody>
          <a:bodyPr/>
          <a:lstStyle/>
          <a:p>
            <a:r>
              <a:rPr lang="cs-CZ" sz="3200" smtClean="0">
                <a:latin typeface="Arial" charset="0"/>
                <a:cs typeface="Arial" charset="0"/>
              </a:rPr>
              <a:t>do politiky vstoupil na počátku 60. let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z hnutí ZAPU </a:t>
            </a:r>
            <a:r>
              <a:rPr lang="cs-CZ" smtClean="0">
                <a:latin typeface="Arial" charset="0"/>
                <a:cs typeface="Arial" charset="0"/>
              </a:rPr>
              <a:t>(Zimbabwe African People's Union) </a:t>
            </a:r>
            <a:r>
              <a:rPr lang="cs-CZ" sz="3200" smtClean="0">
                <a:latin typeface="Arial" charset="0"/>
                <a:cs typeface="Arial" charset="0"/>
              </a:rPr>
              <a:t>přestoupil do levicovějšího ZANU </a:t>
            </a:r>
            <a:r>
              <a:rPr lang="cs-CZ" smtClean="0">
                <a:latin typeface="Arial" charset="0"/>
                <a:cs typeface="Arial" charset="0"/>
              </a:rPr>
              <a:t>(Zimbabwe African National Union)</a:t>
            </a:r>
            <a:r>
              <a:rPr lang="cs-CZ" sz="2000" smtClean="0">
                <a:latin typeface="Arial" charset="0"/>
                <a:cs typeface="Arial" charset="0"/>
              </a:rPr>
              <a:t> –</a:t>
            </a:r>
            <a:r>
              <a:rPr lang="cs-CZ" sz="3200" smtClean="0">
                <a:latin typeface="Arial" charset="0"/>
                <a:cs typeface="Arial" charset="0"/>
              </a:rPr>
              <a:t> vliv maoismu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r. 1964 bez soudu za podvratnou činnost na 10 let do vězení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dobu využil – korespondenčně vystudoval několik VŠ, např. londýnskou univerzitu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stal se mučedníkem boje proti kolonialismu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Vznik Zimbabwe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58175" cy="5045075"/>
          </a:xfrm>
        </p:spPr>
        <p:txBody>
          <a:bodyPr/>
          <a:lstStyle/>
          <a:p>
            <a:r>
              <a:rPr lang="cs-CZ" sz="3200" smtClean="0">
                <a:latin typeface="Arial" charset="0"/>
                <a:cs typeface="Arial" charset="0"/>
              </a:rPr>
              <a:t>po propuštění vedl proti vládě Jižní Rhodesie guerillovou válku z Mosambiku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r. 1979 boje ukončeny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r. 1980 vznik republiky Zimbabwe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Mugabe premiérem 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mezi příznivci ZAPU a ZANU propukla občanská válka, trvající až do r. 1988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Krize v Zimbabwe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401050" cy="5045075"/>
          </a:xfrm>
        </p:spPr>
        <p:txBody>
          <a:bodyPr/>
          <a:lstStyle/>
          <a:p>
            <a:r>
              <a:rPr lang="cs-CZ" sz="3200" smtClean="0">
                <a:latin typeface="Arial" charset="0"/>
                <a:cs typeface="Arial" charset="0"/>
              </a:rPr>
              <a:t>občanská válka + Mugabeho nekompetentní vedení → ekonomický propad země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1998 země vstoupila do Druhé konžské války (také Velká africká válka - 9 států, celkem cca 3,8 mil. obětí) → prohloubení ekonomických problémů, destrukce, hledání viníků → obviňováni zimbabwští běloši (menšina 75 000 obyv.), homosexuálové </a:t>
            </a:r>
            <a:br>
              <a:rPr lang="cs-CZ" sz="3200" smtClean="0">
                <a:latin typeface="Arial" charset="0"/>
                <a:cs typeface="Arial" charset="0"/>
              </a:rPr>
            </a:br>
            <a:r>
              <a:rPr lang="cs-CZ" sz="3200" smtClean="0">
                <a:latin typeface="Arial" charset="0"/>
                <a:cs typeface="Arial" charset="0"/>
              </a:rPr>
              <a:t>(za homosexualitu až 10 let vězení)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Pozemková reforma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25" cy="4873625"/>
          </a:xfrm>
        </p:spPr>
        <p:txBody>
          <a:bodyPr/>
          <a:lstStyle/>
          <a:p>
            <a:r>
              <a:rPr lang="cs-CZ" sz="3200" smtClean="0">
                <a:latin typeface="Arial" charset="0"/>
                <a:cs typeface="Arial" charset="0"/>
              </a:rPr>
              <a:t>r. 2000 Mugabe rozhodl bez náhrady znárodnit půdu bílých obyvatel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před reformou 46,5% země vlastnilo 6000 soukromých farem bílých obyvatel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reformu odmítli lidé v referendu, neschválil ji ani ústavní soud země, přesto proběhla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krvavé střety s majiteli a obránci půdy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o domov přišlo asi 700 000 lidí</a:t>
            </a:r>
          </a:p>
          <a:p>
            <a:pPr lvl="1">
              <a:buFont typeface="Wingdings 2" pitchFamily="18" charset="2"/>
              <a:buNone/>
            </a:pPr>
            <a:endParaRPr lang="cs-CZ" sz="29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939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Zimbabwe na počátku 21. století</a:t>
            </a:r>
            <a:endParaRPr lang="cs-CZ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7467600" cy="5187950"/>
          </a:xfrm>
        </p:spPr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cs-CZ" sz="3200" smtClean="0">
                <a:latin typeface="Arial" charset="0"/>
                <a:cs typeface="Arial" charset="0"/>
              </a:rPr>
              <a:t>půda většinou zůstala ladem → hlad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hyperinflace (až 100 000 %)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potlačování opozice, falšování voleb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zakázán nejčtenější list, cenzura, pronásledování žurnalistů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r. 2005 likvidace slumů →  tisíce lidí bez střechy nad hlavou – oficiálně bylo účelem „vyčištění města od špíny“, ale ve skutečnosti většina obyvatel slumů volila opozici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700</TotalTime>
  <Words>576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14</vt:i4>
      </vt:variant>
    </vt:vector>
  </HeadingPairs>
  <TitlesOfParts>
    <vt:vector size="28" baseType="lpstr">
      <vt:lpstr>Arial</vt:lpstr>
      <vt:lpstr>Century Schoolbook</vt:lpstr>
      <vt:lpstr>Wingdings</vt:lpstr>
      <vt:lpstr>Wingdings 2</vt:lpstr>
      <vt:lpstr>Calibri</vt:lpstr>
      <vt:lpstr>Times New Roman</vt:lpstr>
      <vt:lpstr>Arkýř</vt:lpstr>
      <vt:lpstr>1_Arkýř</vt:lpstr>
      <vt:lpstr>2_Arkýř</vt:lpstr>
      <vt:lpstr>3_Arkýř</vt:lpstr>
      <vt:lpstr>4_Arkýř</vt:lpstr>
      <vt:lpstr>5_Arkýř</vt:lpstr>
      <vt:lpstr>6_Arkýř</vt:lpstr>
      <vt:lpstr>7_Arkýř</vt:lpstr>
      <vt:lpstr>Snímek 1</vt:lpstr>
      <vt:lpstr>METODICKÝ LIST</vt:lpstr>
      <vt:lpstr>ROBERT MUGABE V R. 2009</vt:lpstr>
      <vt:lpstr>ROBERT GABRIEL MUGABE (*1924)</vt:lpstr>
      <vt:lpstr>ZAČÁTEK POLITICKÉ ČINNOSTI</vt:lpstr>
      <vt:lpstr>VZNIK ZIMBABWE</vt:lpstr>
      <vt:lpstr>KRIZE V ZIMBABWE</vt:lpstr>
      <vt:lpstr>POZEMKOVÁ REFORMA</vt:lpstr>
      <vt:lpstr>ZIMBABWE NA POČÁTKU 21. STOLETÍ</vt:lpstr>
      <vt:lpstr>Snímek 10</vt:lpstr>
      <vt:lpstr>TYPICKÝ AFRICKÝ DIKTÁTOR?</vt:lpstr>
      <vt:lpstr>NEJVĚTŠÍ ÚSPĚCH MUGABEHO VLÁDY</vt:lpstr>
      <vt:lpstr>ZÁVĚR</vt:lpstr>
      <vt:lpstr>POUŽITÁ 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Slovníkem spisovné češtiny pro školu a veřejnost I </dc:title>
  <dc:creator>romana.cieslarova</dc:creator>
  <cp:lastModifiedBy>vera.pastorkova</cp:lastModifiedBy>
  <cp:revision>72</cp:revision>
  <dcterms:created xsi:type="dcterms:W3CDTF">2012-02-05T19:48:39Z</dcterms:created>
  <dcterms:modified xsi:type="dcterms:W3CDTF">2013-07-10T18:23:31Z</dcterms:modified>
</cp:coreProperties>
</file>