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72" r:id="rId2"/>
    <p:sldId id="267" r:id="rId3"/>
    <p:sldId id="273" r:id="rId4"/>
    <p:sldId id="275" r:id="rId5"/>
    <p:sldId id="276" r:id="rId6"/>
    <p:sldId id="277" r:id="rId7"/>
    <p:sldId id="278" r:id="rId8"/>
    <p:sldId id="279" r:id="rId9"/>
    <p:sldId id="280" r:id="rId10"/>
    <p:sldId id="285" r:id="rId11"/>
    <p:sldId id="286" r:id="rId12"/>
    <p:sldId id="287" r:id="rId13"/>
    <p:sldId id="288" r:id="rId14"/>
    <p:sldId id="283" r:id="rId15"/>
    <p:sldId id="284" r:id="rId16"/>
    <p:sldId id="289" r:id="rId17"/>
    <p:sldId id="261" r:id="rId1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86E41E9-CF16-4F9D-8183-A2C7658EB281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4864D2E-584C-47D7-B18F-918190991E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2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1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6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7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18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římá spojovací čára 19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římá spojovací čára 20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Přímá spojovací čára 23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římá spojovací čára 2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Přímá spojovací čára 25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7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8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ipsa 29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ipsa 30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ipsa 31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22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5016B-CB9B-4A55-867D-2EFF9B4C0108}" type="datetime1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23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24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7E2E1-FA75-4F43-B890-CD6FA06D03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0F3BD-7972-43D0-904F-CD534F062097}" type="datetime1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E9C75-F7A5-4A44-8B13-B753D1A393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F5860-9BA0-4762-8E37-7FE87DED6589}" type="datetime1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4AF31-BE54-4C13-9067-F96285CCBB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6" descr="projekt logo vertikal barevné vycentr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88913"/>
            <a:ext cx="1106488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8222E-5F7F-4765-85C8-0A5795E96468}" type="datetime1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C1D0D-29C7-4085-B631-107EAE1FAD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A69177E-0EE7-4614-8541-7618AC014DC0}" type="datetime1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5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C103B6C-31AA-41A9-B43E-5380BA7BA5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2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1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6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7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římá spojovací čára 18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římá spojovací čára 19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Přímá spojovací čára 20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římá spojovací čára 23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římá spojovací čára 2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bdélník 2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ipsa 2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ipsa 27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ipsa 2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9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30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Přímá spojovací čára 31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6458D-EF63-44C8-B261-B61284F6501A}" type="datetime1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21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B11A9-05D8-4620-B785-828D5AA585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BD4E0-8D2E-4452-82B0-0EEF8A2C453F}" type="datetime1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3C64-39B0-4D9E-9D01-CD3AA13C61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2D990-B41D-4A36-A8F4-B4A333CEB641}" type="datetime1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6FAF7-5A6B-40CC-B3AC-01BF0AE656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B309BA5-193A-4348-96C1-4109EAC83679}" type="datetime1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FADB0F7-EA22-4145-AD59-ED6136F151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42E63-E491-4932-9715-D3917E4F4852}" type="datetime1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3D33E-1FBE-4FE8-93BD-56698BED93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12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Přímá spojovací čára 14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Přímá spojovací čára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Přímá spojovací čára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Elipsa 2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A33F81D-5A9D-4BBE-A10B-485568FDC743}" type="datetime1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13" name="Zástupný symbol pro číslo snímku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1F7DF8A-C764-401B-86F4-7700F63A56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12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Elipsa 14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Přímá spojovací čára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římá spojovací čára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Přímá spojovací čára 1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Přímá spojovací čára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E7288FA-7380-419C-92EF-C6A30BD45B5E}" type="datetime1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13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8DFE284-B746-42B1-9F68-3520BF1515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28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6BE52FA8-D5F7-48E5-B95A-410C69B87C47}" type="datetime1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Century Schoolbook" pitchFamily="18" charset="0"/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BB7B5D03-072A-4211-B537-5BCA057087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0" r:id="rId1"/>
    <p:sldLayoutId id="2147484041" r:id="rId2"/>
    <p:sldLayoutId id="2147484042" r:id="rId3"/>
    <p:sldLayoutId id="2147484039" r:id="rId4"/>
    <p:sldLayoutId id="2147484038" r:id="rId5"/>
    <p:sldLayoutId id="2147484043" r:id="rId6"/>
    <p:sldLayoutId id="2147484037" r:id="rId7"/>
    <p:sldLayoutId id="2147484044" r:id="rId8"/>
    <p:sldLayoutId id="2147484045" r:id="rId9"/>
    <p:sldLayoutId id="2147484036" r:id="rId10"/>
    <p:sldLayoutId id="2147484035" r:id="rId11"/>
    <p:sldLayoutId id="214748404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85725"/>
            <a:ext cx="9144000" cy="298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2000">
                <a:latin typeface="Times New Roman" pitchFamily="18" charset="0"/>
                <a:cs typeface="Times New Roman" pitchFamily="18" charset="0"/>
              </a:rPr>
              <a:t>Číslo šablony: III/2</a:t>
            </a:r>
          </a:p>
          <a:p>
            <a:pPr algn="ctr"/>
            <a:r>
              <a:rPr lang="cs-CZ" sz="2000">
                <a:latin typeface="Calibri" pitchFamily="34" charset="0"/>
              </a:rPr>
              <a:t>VY_32_INOVACE_P12_2.17</a:t>
            </a:r>
          </a:p>
          <a:p>
            <a:pPr algn="ctr"/>
            <a:r>
              <a:rPr lang="cs-CZ" sz="20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Tematická oblast: Osobnosti dějin 20. století</a:t>
            </a:r>
          </a:p>
          <a:p>
            <a:pPr algn="ctr"/>
            <a:r>
              <a:rPr lang="cs-CZ" sz="32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Mobutu</a:t>
            </a:r>
          </a:p>
          <a:p>
            <a:pPr algn="ctr"/>
            <a:r>
              <a:rPr lang="cs-CZ" sz="2000">
                <a:latin typeface="Times New Roman" pitchFamily="18" charset="0"/>
                <a:cs typeface="Times New Roman" pitchFamily="18" charset="0"/>
              </a:rPr>
              <a:t>Typ: </a:t>
            </a:r>
            <a:r>
              <a:rPr lang="cs-CZ" sz="200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DUM – kombinovaný</a:t>
            </a:r>
          </a:p>
          <a:p>
            <a:pPr algn="ctr"/>
            <a:r>
              <a:rPr lang="cs-CZ" sz="2000">
                <a:latin typeface="Times New Roman" pitchFamily="18" charset="0"/>
                <a:cs typeface="Times New Roman" pitchFamily="18" charset="0"/>
              </a:rPr>
              <a:t>		Předmět: </a:t>
            </a:r>
            <a:r>
              <a:rPr lang="cs-CZ" sz="200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Seminář z dějepisu	</a:t>
            </a:r>
            <a:r>
              <a:rPr lang="cs-CZ" sz="200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/>
            <a:r>
              <a:rPr lang="cs-CZ" sz="2000">
                <a:latin typeface="Times New Roman" pitchFamily="18" charset="0"/>
                <a:cs typeface="Times New Roman" pitchFamily="18" charset="0"/>
              </a:rPr>
              <a:t>Ročník:  </a:t>
            </a:r>
            <a:r>
              <a:rPr lang="cs-CZ" sz="200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5. a 6. r. (6leté),  3. a 4. r.(4leté)</a:t>
            </a:r>
            <a:endParaRPr lang="cs-CZ" sz="2000"/>
          </a:p>
          <a:p>
            <a:endParaRPr lang="cs-CZ" sz="200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cs-CZ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857500" y="4946650"/>
            <a:ext cx="3489325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1000">
                <a:solidFill>
                  <a:srgbClr val="000000"/>
                </a:solidFill>
                <a:cs typeface="Times New Roman" pitchFamily="18" charset="0"/>
              </a:rPr>
              <a:t>Zpracováno v rámci projektu</a:t>
            </a:r>
            <a:endParaRPr lang="cs-CZ" sz="800">
              <a:cs typeface="Times New Roman" pitchFamily="18" charset="0"/>
            </a:endParaRPr>
          </a:p>
          <a:p>
            <a:pPr algn="ctr" eaLnBrk="0" hangingPunct="0"/>
            <a:r>
              <a:rPr lang="cs-CZ">
                <a:solidFill>
                  <a:srgbClr val="000000"/>
                </a:solidFill>
                <a:cs typeface="Times New Roman" pitchFamily="18" charset="0"/>
              </a:rPr>
              <a:t>EU peníze školám</a:t>
            </a:r>
            <a:endParaRPr lang="cs-CZ" sz="800"/>
          </a:p>
          <a:p>
            <a:r>
              <a:rPr lang="cs-CZ" sz="1000">
                <a:latin typeface="Calibri" pitchFamily="34" charset="0"/>
              </a:rPr>
              <a:t>	  CZ.1.07/1.5.00/34.0296</a:t>
            </a:r>
          </a:p>
          <a:p>
            <a:pPr algn="ctr" eaLnBrk="0" hangingPunct="0"/>
            <a:r>
              <a:rPr lang="cs-CZ" sz="1300">
                <a:solidFill>
                  <a:srgbClr val="000000"/>
                </a:solidFill>
                <a:cs typeface="Times New Roman" pitchFamily="18" charset="0"/>
              </a:rPr>
              <a:t>Zpracovatel:</a:t>
            </a:r>
            <a:endParaRPr lang="cs-CZ" sz="800"/>
          </a:p>
          <a:p>
            <a:pPr algn="ctr" eaLnBrk="0" hangingPunct="0"/>
            <a:r>
              <a:rPr lang="cs-CZ" sz="2100" b="1">
                <a:solidFill>
                  <a:srgbClr val="00B0F0"/>
                </a:solidFill>
                <a:cs typeface="Times New Roman" pitchFamily="18" charset="0"/>
              </a:rPr>
              <a:t>Mgr. Romana Cieslarová</a:t>
            </a:r>
            <a:endParaRPr lang="cs-CZ" sz="800"/>
          </a:p>
          <a:p>
            <a:pPr algn="ctr" eaLnBrk="0" hangingPunct="0"/>
            <a:r>
              <a:rPr lang="cs-CZ" sz="1300">
                <a:solidFill>
                  <a:srgbClr val="000000"/>
                </a:solidFill>
                <a:cs typeface="Times New Roman" pitchFamily="18" charset="0"/>
              </a:rPr>
              <a:t>Gymnázium, Třinec, příspěvková organizace</a:t>
            </a:r>
          </a:p>
          <a:p>
            <a:pPr algn="ctr" eaLnBrk="0" hangingPunct="0"/>
            <a:r>
              <a:rPr lang="cs-CZ" sz="1300">
                <a:solidFill>
                  <a:srgbClr val="000000"/>
                </a:solidFill>
                <a:cs typeface="Times New Roman" pitchFamily="18" charset="0"/>
              </a:rPr>
              <a:t>Datum vytvoření:</a:t>
            </a:r>
            <a:r>
              <a:rPr lang="cs-CZ" sz="1300" b="1">
                <a:solidFill>
                  <a:srgbClr val="33CCFF"/>
                </a:solidFill>
                <a:cs typeface="Times New Roman" pitchFamily="18" charset="0"/>
              </a:rPr>
              <a:t> květen 2013</a:t>
            </a:r>
            <a:endParaRPr lang="cs-CZ"/>
          </a:p>
        </p:txBody>
      </p:sp>
      <p:pic>
        <p:nvPicPr>
          <p:cNvPr id="9220" name="obrázek 1" descr="\\Galerie\public\Fotky\Foto školy a učebny\Škola v říjnu 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88" y="2714625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 descr="OPVK_ver_zakladni_logolink_RGB_cz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80022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pPr algn="ctr">
              <a:defRPr/>
            </a:pPr>
            <a:r>
              <a:rPr lang="cs-CZ" dirty="0" smtClean="0"/>
              <a:t>Afrikanizace (tzv. ZAIRIZACE) země</a:t>
            </a:r>
            <a:endParaRPr lang="cs-CZ" dirty="0"/>
          </a:p>
        </p:txBody>
      </p:sp>
      <p:sp>
        <p:nvSpPr>
          <p:cNvPr id="1843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72425" cy="4873625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cs-CZ" sz="3200" smtClean="0">
                <a:latin typeface="Arial" charset="0"/>
                <a:cs typeface="Arial" charset="0"/>
              </a:rPr>
              <a:t>návrat k původním hodnotám předků</a:t>
            </a:r>
          </a:p>
          <a:p>
            <a:pPr>
              <a:buFont typeface="Arial" charset="0"/>
              <a:buChar char="•"/>
            </a:pPr>
            <a:r>
              <a:rPr lang="cs-CZ" sz="3200" smtClean="0">
                <a:latin typeface="Arial" charset="0"/>
                <a:cs typeface="Arial" charset="0"/>
              </a:rPr>
              <a:t>přejmenován nejen stát, ale i měna, řeky, města, ulice (vše, co připomínalo koloniální minulost)</a:t>
            </a:r>
          </a:p>
          <a:p>
            <a:pPr>
              <a:buFont typeface="Arial" charset="0"/>
              <a:buChar char="•"/>
            </a:pPr>
            <a:r>
              <a:rPr lang="cs-CZ" sz="3200" smtClean="0">
                <a:latin typeface="Arial" charset="0"/>
                <a:cs typeface="Arial" charset="0"/>
              </a:rPr>
              <a:t>lidé si museli změnit svá křesťanská jména, která zavedli evropští misionáři, na africká</a:t>
            </a:r>
          </a:p>
          <a:p>
            <a:pPr>
              <a:buFont typeface="Arial" charset="0"/>
              <a:buChar char="•"/>
            </a:pPr>
            <a:r>
              <a:rPr lang="cs-CZ" sz="3200" smtClean="0">
                <a:latin typeface="Arial" charset="0"/>
                <a:cs typeface="Arial" charset="0"/>
              </a:rPr>
              <a:t>m</a:t>
            </a:r>
            <a:r>
              <a:rPr lang="pt-BR" sz="3200" smtClean="0">
                <a:latin typeface="Arial" charset="0"/>
                <a:cs typeface="Arial" charset="0"/>
              </a:rPr>
              <a:t>uselo se upustit i od evropské módy</a:t>
            </a:r>
            <a:endParaRPr lang="cs-CZ" sz="3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86675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sz="4400" dirty="0" smtClean="0">
                <a:latin typeface="Times New Roman" pitchFamily="18" charset="0"/>
                <a:cs typeface="Times New Roman" pitchFamily="18" charset="0"/>
              </a:rPr>
              <a:t>Typické rysy </a:t>
            </a:r>
            <a:r>
              <a:rPr lang="cs-CZ" sz="4400" dirty="0" err="1" smtClean="0">
                <a:latin typeface="Times New Roman" pitchFamily="18" charset="0"/>
                <a:cs typeface="Times New Roman" pitchFamily="18" charset="0"/>
              </a:rPr>
              <a:t>Mobutuovy</a:t>
            </a:r>
            <a:r>
              <a:rPr lang="cs-CZ" sz="4400" dirty="0" smtClean="0">
                <a:latin typeface="Times New Roman" pitchFamily="18" charset="0"/>
                <a:cs typeface="Times New Roman" pitchFamily="18" charset="0"/>
              </a:rPr>
              <a:t> diktatury</a:t>
            </a:r>
            <a:endParaRPr lang="cs-CZ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29550" cy="4873625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cs-CZ" sz="3600" smtClean="0">
                <a:latin typeface="Arial" charset="0"/>
                <a:cs typeface="Arial" charset="0"/>
              </a:rPr>
              <a:t>kult osobnosti</a:t>
            </a:r>
          </a:p>
          <a:p>
            <a:pPr>
              <a:buFont typeface="Arial" charset="0"/>
              <a:buChar char="•"/>
            </a:pPr>
            <a:r>
              <a:rPr lang="cs-CZ" sz="3600" smtClean="0">
                <a:latin typeface="Arial" charset="0"/>
                <a:cs typeface="Arial" charset="0"/>
              </a:rPr>
              <a:t>odpůrci zatýkáni, mučeni, veřejně popravováni</a:t>
            </a:r>
          </a:p>
          <a:p>
            <a:pPr>
              <a:buFont typeface="Arial" charset="0"/>
              <a:buChar char="•"/>
            </a:pPr>
            <a:r>
              <a:rPr lang="cs-CZ" sz="3600" smtClean="0">
                <a:latin typeface="Arial" charset="0"/>
                <a:cs typeface="Arial" charset="0"/>
              </a:rPr>
              <a:t>bezohledné rabování nerostného bohatství země</a:t>
            </a:r>
          </a:p>
          <a:p>
            <a:pPr>
              <a:buFont typeface="Arial" charset="0"/>
              <a:buChar char="•"/>
            </a:pPr>
            <a:r>
              <a:rPr lang="cs-CZ" sz="3600" smtClean="0">
                <a:latin typeface="Arial" charset="0"/>
                <a:cs typeface="Arial" charset="0"/>
              </a:rPr>
              <a:t>inflace, problémy rozpočtu řešeny tiskem dalších peněz</a:t>
            </a:r>
          </a:p>
          <a:p>
            <a:pPr>
              <a:buFont typeface="Wingdings" pitchFamily="2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5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sz="4000" dirty="0" smtClean="0">
                <a:latin typeface="Times New Roman" pitchFamily="18" charset="0"/>
                <a:cs typeface="Times New Roman" pitchFamily="18" charset="0"/>
              </a:rPr>
              <a:t>Hospodářský vývoj</a:t>
            </a:r>
            <a:endParaRPr lang="cs-CZ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71563"/>
            <a:ext cx="8115300" cy="5402262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cs-CZ" sz="3200" smtClean="0">
                <a:latin typeface="Arial" charset="0"/>
                <a:cs typeface="Arial" charset="0"/>
              </a:rPr>
              <a:t>v prvních letech ekonomický růst ↔ západní investoři, vysoká cena mědi v době války ve Vietnamu</a:t>
            </a:r>
          </a:p>
          <a:p>
            <a:pPr>
              <a:buFont typeface="Arial" charset="0"/>
              <a:buChar char="•"/>
            </a:pPr>
            <a:r>
              <a:rPr lang="cs-CZ" sz="3200" smtClean="0">
                <a:latin typeface="Arial" charset="0"/>
                <a:cs typeface="Arial" charset="0"/>
              </a:rPr>
              <a:t>po r. 1975 znárodňování a následně přerozdělení mezi prezidentovy stoupence</a:t>
            </a:r>
          </a:p>
          <a:p>
            <a:pPr>
              <a:buFont typeface="Arial" charset="0"/>
              <a:buChar char="•"/>
            </a:pPr>
            <a:r>
              <a:rPr lang="cs-CZ" sz="3200" smtClean="0">
                <a:latin typeface="Arial" charset="0"/>
                <a:cs typeface="Arial" charset="0"/>
              </a:rPr>
              <a:t>megalomanské projekty (přepychový palác s mezinár. letištěm v prezidentově rodné vesnici uprostřed pralesa apod.)</a:t>
            </a:r>
          </a:p>
          <a:p>
            <a:pPr>
              <a:buFont typeface="Arial" charset="0"/>
              <a:buChar char="•"/>
            </a:pPr>
            <a:r>
              <a:rPr lang="cs-CZ" sz="3200" smtClean="0">
                <a:latin typeface="Arial" charset="0"/>
                <a:cs typeface="Arial" charset="0"/>
              </a:rPr>
              <a:t>převádění státních zisků na soukromé účty v zahraničí, korupce</a:t>
            </a:r>
          </a:p>
          <a:p>
            <a:pPr>
              <a:buFont typeface="Arial" charset="0"/>
              <a:buChar char="•"/>
            </a:pPr>
            <a:endParaRPr lang="cs-CZ" sz="3200" smtClean="0">
              <a:latin typeface="Arial" charset="0"/>
              <a:cs typeface="Arial" charset="0"/>
            </a:endParaRPr>
          </a:p>
          <a:p>
            <a:pPr>
              <a:buFont typeface="Arial" charset="0"/>
              <a:buChar char="•"/>
            </a:pPr>
            <a:endParaRPr lang="cs-CZ" sz="3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sz="4000" dirty="0" smtClean="0">
                <a:latin typeface="Times New Roman" pitchFamily="18" charset="0"/>
                <a:cs typeface="Times New Roman" pitchFamily="18" charset="0"/>
              </a:rPr>
              <a:t>Sociální důsledky</a:t>
            </a:r>
            <a:endParaRPr lang="cs-CZ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cs-CZ" sz="3200" smtClean="0">
                <a:latin typeface="Arial" charset="0"/>
                <a:cs typeface="Arial" charset="0"/>
              </a:rPr>
              <a:t>prezident a jeho blízcí žili v přepychu (jachty, nemovitosti, luxusní vozy atd.)</a:t>
            </a:r>
          </a:p>
          <a:p>
            <a:pPr>
              <a:buFont typeface="Arial" charset="0"/>
              <a:buChar char="•"/>
            </a:pPr>
            <a:r>
              <a:rPr lang="cs-CZ" sz="3200" smtClean="0">
                <a:latin typeface="Arial" charset="0"/>
                <a:cs typeface="Arial" charset="0"/>
              </a:rPr>
              <a:t>většina země žila v naprosté chudobě</a:t>
            </a:r>
          </a:p>
          <a:p>
            <a:pPr>
              <a:buFont typeface="Arial" charset="0"/>
              <a:buChar char="•"/>
            </a:pPr>
            <a:r>
              <a:rPr lang="cs-CZ" sz="3200" smtClean="0">
                <a:latin typeface="Arial" charset="0"/>
                <a:cs typeface="Arial" charset="0"/>
              </a:rPr>
              <a:t>morální rozvrat společnosti</a:t>
            </a:r>
          </a:p>
          <a:p>
            <a:pPr>
              <a:buFont typeface="Arial" charset="0"/>
              <a:buChar char="•"/>
            </a:pPr>
            <a:r>
              <a:rPr lang="cs-CZ" sz="3200" smtClean="0">
                <a:latin typeface="Arial" charset="0"/>
                <a:cs typeface="Arial" charset="0"/>
              </a:rPr>
              <a:t>sílí projevy opozice proti diktátorovi</a:t>
            </a:r>
          </a:p>
          <a:p>
            <a:pPr>
              <a:buFont typeface="Arial" charset="0"/>
              <a:buChar char="•"/>
            </a:pPr>
            <a:r>
              <a:rPr lang="cs-CZ" sz="3200" smtClean="0">
                <a:latin typeface="Arial" charset="0"/>
                <a:cs typeface="Arial" charset="0"/>
              </a:rPr>
              <a:t>k pádu diktátora přispěly etnické konflikty ve středu Afriky</a:t>
            </a:r>
          </a:p>
          <a:p>
            <a:pPr>
              <a:buFont typeface="Wingdings" pitchFamily="2" charset="2"/>
              <a:buNone/>
            </a:pPr>
            <a:endParaRPr lang="cs-CZ" sz="3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50" y="274638"/>
            <a:ext cx="8643938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cs-CZ" sz="4200" dirty="0" smtClean="0">
                <a:latin typeface="Times New Roman" pitchFamily="18" charset="0"/>
                <a:cs typeface="Times New Roman" pitchFamily="18" charset="0"/>
              </a:rPr>
              <a:t>Etnické konflikty ve Rwandě</a:t>
            </a:r>
            <a:endParaRPr lang="cs-CZ" sz="4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29613" cy="4873625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cs-CZ" sz="3200" smtClean="0">
                <a:latin typeface="Arial" charset="0"/>
                <a:cs typeface="Arial" charset="0"/>
              </a:rPr>
              <a:t>Hutuové a Tutsiové - africká etnika, nacházející se především ve státech Rwanda (84 % Hutuové a 15 % Tutsiové) a Burundi (85% Hutuové a 14% Tutsiové)</a:t>
            </a:r>
          </a:p>
          <a:p>
            <a:pPr>
              <a:buFont typeface="Arial" charset="0"/>
              <a:buChar char="•"/>
            </a:pPr>
            <a:r>
              <a:rPr lang="cs-CZ" sz="3200" smtClean="0">
                <a:latin typeface="Arial" charset="0"/>
                <a:cs typeface="Arial" charset="0"/>
              </a:rPr>
              <a:t>1994 - tzv. </a:t>
            </a:r>
            <a:r>
              <a:rPr lang="cs-CZ" sz="3200" b="1" smtClean="0">
                <a:latin typeface="Arial" charset="0"/>
                <a:cs typeface="Arial" charset="0"/>
              </a:rPr>
              <a:t>rwandská genocida </a:t>
            </a:r>
            <a:r>
              <a:rPr lang="cs-CZ" sz="3200" smtClean="0">
                <a:latin typeface="Arial" charset="0"/>
                <a:cs typeface="Arial" charset="0"/>
              </a:rPr>
              <a:t>= masové vyvražďování Tutsiů a umírněných Hutuů,  bylo řízeno Hutuy (v období zhruba 100 dní bylo vyvražděno přinejmenším 0,5 milionu lidí, převážně Tutsiů)  </a:t>
            </a:r>
          </a:p>
          <a:p>
            <a:pPr>
              <a:buFont typeface="Wingdings" pitchFamily="2" charset="2"/>
              <a:buNone/>
            </a:pPr>
            <a:endParaRPr lang="cs-CZ" sz="320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pPr algn="ctr">
              <a:defRPr/>
            </a:pPr>
            <a:r>
              <a:rPr lang="cs-CZ" sz="4400" dirty="0" smtClean="0">
                <a:latin typeface="Times New Roman" pitchFamily="18" charset="0"/>
                <a:cs typeface="Times New Roman" pitchFamily="18" charset="0"/>
              </a:rPr>
              <a:t>Konec vlády r. 1997</a:t>
            </a:r>
            <a:endParaRPr lang="cs-CZ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85875"/>
            <a:ext cx="8186738" cy="518795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cs-CZ" sz="3200" smtClean="0">
                <a:latin typeface="Arial" charset="0"/>
                <a:cs typeface="Arial" charset="0"/>
              </a:rPr>
              <a:t>Mobutu otevřeně podporoval Hutuy, odpovědné za genocidu, nařídil odsun Tutsiů ze Zairu → nepokoje</a:t>
            </a:r>
          </a:p>
          <a:p>
            <a:pPr>
              <a:buFont typeface="Arial" charset="0"/>
              <a:buChar char="•"/>
            </a:pPr>
            <a:r>
              <a:rPr lang="cs-CZ" sz="3200" smtClean="0">
                <a:latin typeface="Arial" charset="0"/>
                <a:cs typeface="Arial" charset="0"/>
              </a:rPr>
              <a:t>k povstání se přidala opozice</a:t>
            </a:r>
          </a:p>
          <a:p>
            <a:pPr>
              <a:buFont typeface="Arial" charset="0"/>
              <a:buChar char="•"/>
            </a:pPr>
            <a:r>
              <a:rPr lang="cs-CZ" sz="3200" smtClean="0">
                <a:latin typeface="Arial" charset="0"/>
                <a:cs typeface="Arial" charset="0"/>
              </a:rPr>
              <a:t>opozice dobyla hl. město Kinshasu</a:t>
            </a:r>
          </a:p>
          <a:p>
            <a:pPr>
              <a:buFont typeface="Arial" charset="0"/>
              <a:buChar char="•"/>
            </a:pPr>
            <a:r>
              <a:rPr lang="cs-CZ" sz="3200" smtClean="0">
                <a:latin typeface="Arial" charset="0"/>
                <a:cs typeface="Arial" charset="0"/>
              </a:rPr>
              <a:t>Mobutu emigroval do Maroka, záhy zemřel</a:t>
            </a:r>
          </a:p>
          <a:p>
            <a:pPr>
              <a:buFont typeface="Arial" charset="0"/>
              <a:buChar char="•"/>
            </a:pPr>
            <a:r>
              <a:rPr lang="cs-CZ" sz="3200" smtClean="0">
                <a:latin typeface="Arial" charset="0"/>
                <a:cs typeface="Arial" charset="0"/>
              </a:rPr>
              <a:t>Návrat k názvu Demokratická republika Kongo</a:t>
            </a:r>
          </a:p>
          <a:p>
            <a:pPr>
              <a:buFont typeface="Arial" charset="0"/>
              <a:buChar char="•"/>
            </a:pPr>
            <a:r>
              <a:rPr lang="cs-CZ" sz="3200" smtClean="0">
                <a:latin typeface="Arial" charset="0"/>
                <a:cs typeface="Arial" charset="0"/>
              </a:rPr>
              <a:t>prezidentem Laurent-Désiré KABILA (1997-2001)</a:t>
            </a:r>
            <a:endParaRPr lang="cs-CZ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25"/>
          </a:xfrm>
        </p:spPr>
        <p:txBody>
          <a:bodyPr/>
          <a:lstStyle/>
          <a:p>
            <a:pPr>
              <a:defRPr/>
            </a:pPr>
            <a:r>
              <a:rPr lang="cs-CZ" sz="4000" dirty="0" smtClean="0">
                <a:latin typeface="Times New Roman" pitchFamily="18" charset="0"/>
                <a:cs typeface="Times New Roman" pitchFamily="18" charset="0"/>
              </a:rPr>
              <a:t>Zopakujte si:</a:t>
            </a:r>
            <a:endParaRPr lang="cs-CZ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15238" cy="4873625"/>
          </a:xfrm>
        </p:spPr>
        <p:txBody>
          <a:bodyPr/>
          <a:lstStyle/>
          <a:p>
            <a:pPr marL="457200" indent="-457200">
              <a:buFont typeface="Century Schoolbook" pitchFamily="18" charset="0"/>
              <a:buAutoNum type="arabicPeriod"/>
            </a:pPr>
            <a:r>
              <a:rPr lang="cs-CZ" sz="3200" smtClean="0">
                <a:latin typeface="Arial" charset="0"/>
                <a:cs typeface="Arial" charset="0"/>
              </a:rPr>
              <a:t>Jmenujte alespoň tři významné  politiky Demokratické republiky Kongo.</a:t>
            </a:r>
          </a:p>
          <a:p>
            <a:pPr marL="457200" indent="-457200">
              <a:buFont typeface="Century Schoolbook" pitchFamily="18" charset="0"/>
              <a:buAutoNum type="arabicPeriod"/>
            </a:pPr>
            <a:r>
              <a:rPr lang="cs-CZ" sz="3200" smtClean="0">
                <a:latin typeface="Arial" charset="0"/>
                <a:cs typeface="Arial" charset="0"/>
              </a:rPr>
              <a:t>Ve kterém roce nastolil Mobutu neomezenou vládu?</a:t>
            </a:r>
          </a:p>
          <a:p>
            <a:pPr marL="457200" indent="-457200">
              <a:buFont typeface="Century Schoolbook" pitchFamily="18" charset="0"/>
              <a:buAutoNum type="arabicPeriod"/>
            </a:pPr>
            <a:r>
              <a:rPr lang="cs-CZ" sz="3200" smtClean="0">
                <a:latin typeface="Arial" charset="0"/>
                <a:cs typeface="Arial" charset="0"/>
              </a:rPr>
              <a:t>Vysvětlete pojem ZAIRIZACE.</a:t>
            </a:r>
          </a:p>
          <a:p>
            <a:pPr marL="457200" indent="-457200">
              <a:buFont typeface="Century Schoolbook" pitchFamily="18" charset="0"/>
              <a:buAutoNum type="arabicPeriod"/>
            </a:pPr>
            <a:r>
              <a:rPr lang="cs-CZ" sz="3200" smtClean="0">
                <a:latin typeface="Arial" charset="0"/>
                <a:cs typeface="Arial" charset="0"/>
              </a:rPr>
              <a:t>Charakterizujte Mobutuovu diktaturu.</a:t>
            </a:r>
          </a:p>
          <a:p>
            <a:pPr marL="457200" indent="-457200">
              <a:buFont typeface="Century Schoolbook" pitchFamily="18" charset="0"/>
              <a:buAutoNum type="arabicPeriod"/>
            </a:pPr>
            <a:r>
              <a:rPr lang="cs-CZ" sz="3200" smtClean="0">
                <a:latin typeface="Arial" charset="0"/>
                <a:cs typeface="Arial" charset="0"/>
              </a:rPr>
              <a:t>Co vedlo k diktátorově pádu?</a:t>
            </a:r>
          </a:p>
          <a:p>
            <a:pPr marL="457200" indent="-457200">
              <a:buFont typeface="Century Schoolbook" pitchFamily="18" charset="0"/>
              <a:buAutoNum type="arabicPeriod"/>
            </a:pPr>
            <a:endParaRPr lang="cs-CZ" sz="3200" smtClean="0">
              <a:latin typeface="Arial" charset="0"/>
              <a:cs typeface="Arial" charset="0"/>
            </a:endParaRPr>
          </a:p>
          <a:p>
            <a:pPr marL="457200" indent="-457200">
              <a:buFont typeface="Century Schoolbook" pitchFamily="18" charset="0"/>
              <a:buAutoNum type="arabicPeriod"/>
            </a:pPr>
            <a:endParaRPr lang="cs-CZ" sz="3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400" b="1" dirty="0" smtClean="0">
                <a:latin typeface="Times New Roman" pitchFamily="18" charset="0"/>
                <a:cs typeface="Times New Roman" pitchFamily="18" charset="0"/>
              </a:rPr>
              <a:t>Použitá literatura:</a:t>
            </a:r>
            <a:endParaRPr lang="cs-CZ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972425" cy="53308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i="1" smtClean="0"/>
              <a:t>Wikipedie: Otevřená encyklopedie: Mobutu Sese Seko</a:t>
            </a:r>
            <a:r>
              <a:rPr lang="cs-CZ" smtClean="0"/>
              <a:t> [online]. c2013 [citováno 8. 05. 2013]. Dostupný na WWW: http://cs.wikipedia.org/w/index.php?title=Mobutu_Sese_Seko&amp;oldid=9867746 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FIDLER, Jiří. </a:t>
            </a:r>
            <a:r>
              <a:rPr lang="cs-CZ" i="1" smtClean="0"/>
              <a:t>Samovládci a diktátoři</a:t>
            </a:r>
            <a:r>
              <a:rPr lang="cs-CZ" smtClean="0"/>
              <a:t>. Havlíčkův Brod: Fragment, 2002, ISBN 80-7200-661-4.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HORECKÝ, Ondřej. </a:t>
            </a:r>
            <a:r>
              <a:rPr lang="cs-CZ" i="1" smtClean="0"/>
              <a:t>Největší afričtí diktátoři: Mobutu Sese Seko</a:t>
            </a:r>
            <a:r>
              <a:rPr lang="cs-CZ" smtClean="0"/>
              <a:t> [online]. [cit. 8.5.2013]. Dostupný na WWW: http://www.velkaepocha.sk/2011042216698/Nejvetsi-africti-diktatori-Mobutu-Sese-Seko.html </a:t>
            </a:r>
            <a:r>
              <a:rPr lang="cs-CZ" i="1" smtClean="0"/>
              <a:t> </a:t>
            </a: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sz="4400" dirty="0" smtClean="0">
                <a:latin typeface="Times New Roman" pitchFamily="18" charset="0"/>
                <a:cs typeface="Times New Roman" pitchFamily="18" charset="0"/>
              </a:rPr>
              <a:t>Metodický list</a:t>
            </a:r>
            <a:endParaRPr lang="cs-CZ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cs-CZ" sz="2800" smtClean="0">
                <a:latin typeface="Arial" charset="0"/>
                <a:cs typeface="Arial" charset="0"/>
              </a:rPr>
              <a:t>Materiál je součástí tematické oblasti Osobnosti dějin 20. století a je určen pro seminář z dějepisu v předmaturitním nebo maturitním ročníku studia.</a:t>
            </a:r>
          </a:p>
          <a:p>
            <a:pPr algn="just">
              <a:buFont typeface="Wingdings" pitchFamily="2" charset="2"/>
              <a:buNone/>
            </a:pPr>
            <a:endParaRPr lang="cs-CZ" sz="2800" smtClean="0">
              <a:latin typeface="Arial" charset="0"/>
              <a:cs typeface="Arial" charset="0"/>
            </a:endParaRPr>
          </a:p>
          <a:p>
            <a:pPr algn="just">
              <a:buFont typeface="Wingdings" pitchFamily="2" charset="2"/>
              <a:buNone/>
            </a:pPr>
            <a:r>
              <a:rPr lang="cs-CZ" sz="2800" smtClean="0">
                <a:latin typeface="Arial" charset="0"/>
                <a:cs typeface="Arial" charset="0"/>
              </a:rPr>
              <a:t>Slouží k seznámení s jedním z největších afrických diktátorů 20. století. </a:t>
            </a:r>
          </a:p>
          <a:p>
            <a:pPr algn="just">
              <a:buFont typeface="Wingdings" pitchFamily="2" charset="2"/>
              <a:buNone/>
            </a:pPr>
            <a:endParaRPr lang="cs-CZ" sz="2800" smtClean="0">
              <a:latin typeface="Arial" charset="0"/>
              <a:cs typeface="Arial" charset="0"/>
            </a:endParaRPr>
          </a:p>
          <a:p>
            <a:pPr algn="just">
              <a:buFont typeface="Wingdings" pitchFamily="2" charset="2"/>
              <a:buNone/>
            </a:pPr>
            <a:r>
              <a:rPr lang="cs-CZ" sz="2800" smtClean="0">
                <a:latin typeface="Arial" charset="0"/>
                <a:cs typeface="Arial" charset="0"/>
              </a:rPr>
              <a:t>Inovace spočívá ve využití interaktivního prostředí.</a:t>
            </a:r>
          </a:p>
          <a:p>
            <a:pPr algn="just">
              <a:buFont typeface="Wingdings" pitchFamily="2" charset="2"/>
              <a:buNone/>
            </a:pPr>
            <a:endParaRPr lang="cs-CZ" sz="2800" smtClean="0">
              <a:latin typeface="Arial" charset="0"/>
              <a:cs typeface="Arial" charset="0"/>
            </a:endParaRP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1212" y="3200401"/>
            <a:ext cx="6308725" cy="4572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Mobutu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67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58000" y="265113"/>
            <a:ext cx="1928813" cy="4956175"/>
          </a:xfrm>
        </p:spPr>
        <p:txBody>
          <a:bodyPr/>
          <a:lstStyle/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r>
              <a:rPr lang="cs-CZ" smtClean="0"/>
              <a:t>HALL, Frank. </a:t>
            </a:r>
            <a:r>
              <a:rPr lang="cs-CZ" i="1" smtClean="0"/>
              <a:t>Wikipedie</a:t>
            </a:r>
            <a:r>
              <a:rPr lang="cs-CZ" smtClean="0"/>
              <a:t> [online]. [cit. 8.5.2013]. Dostupný na WWW: http://cs.wikipedia.org/wiki/Soubor:Mobutu.jpg  </a:t>
            </a:r>
          </a:p>
        </p:txBody>
      </p:sp>
      <p:pic>
        <p:nvPicPr>
          <p:cNvPr id="11268" name="Picture 10" descr="http://upload.wikimedia.org/wikipedia/commons/3/3d/Mobut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17463"/>
            <a:ext cx="4559300" cy="684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6842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cs-CZ" sz="4400" dirty="0" smtClean="0">
                <a:latin typeface="Times New Roman" pitchFamily="18" charset="0"/>
                <a:cs typeface="Times New Roman" pitchFamily="18" charset="0"/>
              </a:rPr>
              <a:t>MOBUTU</a:t>
            </a:r>
            <a:br>
              <a:rPr lang="cs-CZ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4400" dirty="0" smtClean="0">
                <a:latin typeface="Times New Roman" pitchFamily="18" charset="0"/>
                <a:cs typeface="Times New Roman" pitchFamily="18" charset="0"/>
              </a:rPr>
              <a:t> (1930–1997)</a:t>
            </a:r>
            <a:endParaRPr lang="cs-CZ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928813"/>
            <a:ext cx="7900988" cy="4357687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cs-CZ" sz="3200" smtClean="0">
                <a:latin typeface="Arial" charset="0"/>
                <a:cs typeface="Arial" charset="0"/>
              </a:rPr>
              <a:t>celým jménem</a:t>
            </a:r>
            <a:r>
              <a:rPr lang="cs-CZ" sz="3200" b="1" smtClean="0">
                <a:latin typeface="Arial" charset="0"/>
                <a:cs typeface="Arial" charset="0"/>
              </a:rPr>
              <a:t> Joseph-Désiré Mobutu</a:t>
            </a:r>
          </a:p>
          <a:p>
            <a:pPr>
              <a:buFont typeface="Wingdings" pitchFamily="2" charset="2"/>
              <a:buNone/>
            </a:pPr>
            <a:endParaRPr lang="cs-CZ" sz="3200" smtClean="0">
              <a:latin typeface="Arial" charset="0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cs-CZ" sz="3200" smtClean="0">
                <a:latin typeface="Arial" charset="0"/>
                <a:cs typeface="Arial" charset="0"/>
              </a:rPr>
              <a:t>konžský politik</a:t>
            </a:r>
          </a:p>
          <a:p>
            <a:pPr>
              <a:buFont typeface="Wingdings" pitchFamily="2" charset="2"/>
              <a:buNone/>
            </a:pPr>
            <a:endParaRPr lang="cs-CZ" sz="3200" smtClean="0">
              <a:latin typeface="Arial" charset="0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cs-CZ" sz="3200" smtClean="0">
                <a:latin typeface="Arial" charset="0"/>
                <a:cs typeface="Arial" charset="0"/>
              </a:rPr>
              <a:t>1965 – 71 – prezident Demokratické republiky Kongo</a:t>
            </a:r>
          </a:p>
          <a:p>
            <a:pPr>
              <a:buFont typeface="Wingdings" pitchFamily="2" charset="2"/>
              <a:buNone/>
            </a:pPr>
            <a:endParaRPr lang="cs-CZ" sz="3200" smtClean="0">
              <a:latin typeface="Arial" charset="0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cs-CZ" sz="3200" smtClean="0">
                <a:latin typeface="Arial" charset="0"/>
                <a:cs typeface="Arial" charset="0"/>
              </a:rPr>
              <a:t>1971 – 97 – prezident státu Zair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25"/>
          </a:xfrm>
        </p:spPr>
        <p:txBody>
          <a:bodyPr/>
          <a:lstStyle/>
          <a:p>
            <a:pPr algn="ctr">
              <a:defRPr/>
            </a:pPr>
            <a:r>
              <a:rPr lang="cs-CZ" sz="4400" dirty="0" smtClean="0">
                <a:latin typeface="Times New Roman" pitchFamily="18" charset="0"/>
                <a:cs typeface="Times New Roman" pitchFamily="18" charset="0"/>
              </a:rPr>
              <a:t>Začátek politické činnosti</a:t>
            </a:r>
            <a:endParaRPr lang="cs-CZ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500188"/>
            <a:ext cx="8115300" cy="4973637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cs-CZ" sz="3200" smtClean="0">
                <a:latin typeface="Arial" charset="0"/>
                <a:cs typeface="Arial" charset="0"/>
              </a:rPr>
              <a:t>do r. 1960 země belgickou kolonií (tzv. Belgické Kongo)</a:t>
            </a:r>
          </a:p>
          <a:p>
            <a:pPr>
              <a:buFont typeface="Arial" charset="0"/>
              <a:buChar char="•"/>
            </a:pPr>
            <a:r>
              <a:rPr lang="cs-CZ" sz="3200" smtClean="0">
                <a:latin typeface="Arial" charset="0"/>
                <a:cs typeface="Arial" charset="0"/>
              </a:rPr>
              <a:t>Mobutu sloužil v belgickém koloniálním vojsku (hodnost vyššího poddůstojníka)</a:t>
            </a:r>
          </a:p>
          <a:p>
            <a:pPr>
              <a:buFont typeface="Arial" charset="0"/>
              <a:buChar char="•"/>
            </a:pPr>
            <a:r>
              <a:rPr lang="cs-CZ" sz="3200" smtClean="0">
                <a:latin typeface="Arial" charset="0"/>
                <a:cs typeface="Arial" charset="0"/>
              </a:rPr>
              <a:t>novinářská činnost</a:t>
            </a:r>
          </a:p>
          <a:p>
            <a:pPr>
              <a:buFont typeface="Arial" charset="0"/>
              <a:buChar char="•"/>
            </a:pPr>
            <a:r>
              <a:rPr lang="cs-CZ" sz="3200" smtClean="0">
                <a:latin typeface="Arial" charset="0"/>
                <a:cs typeface="Arial" charset="0"/>
              </a:rPr>
              <a:t>od r. 1958 se Mobutu angažuje v boji za nezávislost Konga</a:t>
            </a:r>
          </a:p>
          <a:p>
            <a:pPr>
              <a:buFont typeface="Wingdings" pitchFamily="2" charset="2"/>
              <a:buNone/>
            </a:pPr>
            <a:endParaRPr lang="cs-CZ" sz="3200" smtClean="0">
              <a:latin typeface="Arial" charset="0"/>
              <a:cs typeface="Arial" charset="0"/>
            </a:endParaRPr>
          </a:p>
          <a:p>
            <a:endParaRPr lang="cs-CZ" sz="3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313" y="274638"/>
            <a:ext cx="8501062" cy="86836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cs-CZ" sz="4400" dirty="0" smtClean="0">
                <a:latin typeface="Times New Roman" pitchFamily="18" charset="0"/>
                <a:cs typeface="Times New Roman" pitchFamily="18" charset="0"/>
              </a:rPr>
              <a:t>Konžská republika</a:t>
            </a:r>
            <a:endParaRPr lang="cs-CZ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28750"/>
            <a:ext cx="8258175" cy="5045075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cs-CZ" sz="3200" smtClean="0">
                <a:latin typeface="Arial" charset="0"/>
                <a:cs typeface="Arial" charset="0"/>
              </a:rPr>
              <a:t>nezávislost vyhlášena v červnu 1960</a:t>
            </a:r>
          </a:p>
          <a:p>
            <a:pPr>
              <a:buFont typeface="Wingdings" pitchFamily="2" charset="2"/>
              <a:buNone/>
            </a:pPr>
            <a:endParaRPr lang="cs-CZ" sz="3200" smtClean="0">
              <a:latin typeface="Arial" charset="0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cs-CZ" sz="3200" smtClean="0">
                <a:latin typeface="Arial" charset="0"/>
                <a:cs typeface="Arial" charset="0"/>
              </a:rPr>
              <a:t>prezident – Joseph KASAVUBU</a:t>
            </a:r>
          </a:p>
          <a:p>
            <a:pPr>
              <a:buFont typeface="Wingdings" pitchFamily="2" charset="2"/>
              <a:buNone/>
            </a:pPr>
            <a:endParaRPr lang="cs-CZ" sz="3200" smtClean="0">
              <a:latin typeface="Arial" charset="0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cs-CZ" sz="3200" smtClean="0">
                <a:latin typeface="Arial" charset="0"/>
                <a:cs typeface="Arial" charset="0"/>
              </a:rPr>
              <a:t>předseda vlády –</a:t>
            </a:r>
            <a:r>
              <a:rPr lang="cs-CZ" smtClean="0">
                <a:latin typeface="Arial" charset="0"/>
                <a:cs typeface="Arial" charset="0"/>
              </a:rPr>
              <a:t> </a:t>
            </a:r>
            <a:r>
              <a:rPr lang="cs-CZ" sz="3200" smtClean="0">
                <a:latin typeface="Arial" charset="0"/>
                <a:cs typeface="Arial" charset="0"/>
              </a:rPr>
              <a:t>Patrice LUMUMBA </a:t>
            </a:r>
          </a:p>
          <a:p>
            <a:pPr>
              <a:buFont typeface="Wingdings" pitchFamily="2" charset="2"/>
              <a:buNone/>
            </a:pPr>
            <a:endParaRPr lang="cs-CZ" sz="3200" smtClean="0">
              <a:latin typeface="Arial" charset="0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cs-CZ" sz="3200" smtClean="0">
                <a:latin typeface="Arial" charset="0"/>
                <a:cs typeface="Arial" charset="0"/>
              </a:rPr>
              <a:t>ministr obrany – MOBUTU</a:t>
            </a:r>
            <a:endParaRPr lang="cs-CZ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pPr algn="ctr">
              <a:defRPr/>
            </a:pPr>
            <a:r>
              <a:rPr lang="cs-CZ" sz="4400" dirty="0" smtClean="0">
                <a:latin typeface="Times New Roman" pitchFamily="18" charset="0"/>
                <a:cs typeface="Times New Roman" pitchFamily="18" charset="0"/>
              </a:rPr>
              <a:t>Ústavní krize</a:t>
            </a:r>
            <a:endParaRPr lang="cs-CZ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28750"/>
            <a:ext cx="8401050" cy="5045075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cs-CZ" sz="3200" smtClean="0">
                <a:latin typeface="Arial" charset="0"/>
                <a:cs typeface="Arial" charset="0"/>
              </a:rPr>
              <a:t>záhy po vyhlášení nezávislosti</a:t>
            </a:r>
          </a:p>
          <a:p>
            <a:pPr>
              <a:buFont typeface="Arial" charset="0"/>
              <a:buChar char="•"/>
            </a:pPr>
            <a:r>
              <a:rPr lang="cs-CZ" sz="3200" smtClean="0">
                <a:latin typeface="Arial" charset="0"/>
                <a:cs typeface="Arial" charset="0"/>
              </a:rPr>
              <a:t>prezident Kasavubu × premiér Lumumba</a:t>
            </a:r>
          </a:p>
          <a:p>
            <a:pPr>
              <a:buFont typeface="Arial" charset="0"/>
              <a:buChar char="•"/>
            </a:pPr>
            <a:r>
              <a:rPr lang="cs-CZ" sz="3200" smtClean="0">
                <a:latin typeface="Arial" charset="0"/>
                <a:cs typeface="Arial" charset="0"/>
              </a:rPr>
              <a:t>Mobutu provedl vojenský puč, kterým se postavil na stranu prezidenta</a:t>
            </a:r>
          </a:p>
          <a:p>
            <a:pPr>
              <a:buFont typeface="Arial" charset="0"/>
              <a:buChar char="•"/>
            </a:pPr>
            <a:r>
              <a:rPr lang="cs-CZ" sz="3200" smtClean="0">
                <a:latin typeface="Arial" charset="0"/>
                <a:cs typeface="Arial" charset="0"/>
              </a:rPr>
              <a:t>za odměnu získal velení nad armádou</a:t>
            </a:r>
          </a:p>
          <a:p>
            <a:pPr>
              <a:buFont typeface="Arial" charset="0"/>
              <a:buChar char="•"/>
            </a:pPr>
            <a:r>
              <a:rPr lang="cs-CZ" sz="3200" smtClean="0">
                <a:latin typeface="Arial" charset="0"/>
                <a:cs typeface="Arial" charset="0"/>
              </a:rPr>
              <a:t>podílel se na vraždě Lumumby v lednu 1961 (protesty světové veřejnosti, účast belgických důstojníků, tichý souhlas USA, údajně za spolupráci Lumumby se SSSR)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800"/>
          </a:xfrm>
        </p:spPr>
        <p:txBody>
          <a:bodyPr/>
          <a:lstStyle/>
          <a:p>
            <a:pPr algn="ctr">
              <a:defRPr/>
            </a:pPr>
            <a:r>
              <a:rPr lang="cs-CZ" sz="4400" dirty="0" smtClean="0">
                <a:latin typeface="Times New Roman" pitchFamily="18" charset="0"/>
                <a:cs typeface="Times New Roman" pitchFamily="18" charset="0"/>
              </a:rPr>
              <a:t>Nástup k moci</a:t>
            </a:r>
            <a:endParaRPr lang="cs-CZ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72425" cy="4873625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cs-CZ" sz="3200" smtClean="0">
                <a:latin typeface="Arial" charset="0"/>
                <a:cs typeface="Arial" charset="0"/>
              </a:rPr>
              <a:t>r. 1965 další puč, po němž se Mobutu dal jmenovat prezidentem s mimořádnými pravomocemi</a:t>
            </a:r>
          </a:p>
          <a:p>
            <a:pPr>
              <a:buFont typeface="Arial" charset="0"/>
              <a:buChar char="•"/>
            </a:pPr>
            <a:r>
              <a:rPr lang="cs-CZ" sz="3200" smtClean="0">
                <a:latin typeface="Arial" charset="0"/>
                <a:cs typeface="Arial" charset="0"/>
              </a:rPr>
              <a:t>veřejnou popravou čtyř bývalých ministrů zahájil teror proti opozici</a:t>
            </a:r>
          </a:p>
          <a:p>
            <a:pPr>
              <a:buFont typeface="Arial" charset="0"/>
              <a:buChar char="•"/>
            </a:pPr>
            <a:r>
              <a:rPr lang="cs-CZ" sz="3200" smtClean="0">
                <a:latin typeface="Arial" charset="0"/>
                <a:cs typeface="Arial" charset="0"/>
              </a:rPr>
              <a:t>násilná afrikanizace země → mj. změna názvu státu </a:t>
            </a:r>
          </a:p>
          <a:p>
            <a:pPr lvl="1">
              <a:buFont typeface="Wingdings 2" pitchFamily="18" charset="2"/>
              <a:buNone/>
            </a:pPr>
            <a:endParaRPr lang="cs-CZ" sz="29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175" cy="9398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cs-CZ" sz="4200" dirty="0" smtClean="0">
                <a:latin typeface="Times New Roman" pitchFamily="18" charset="0"/>
                <a:cs typeface="Times New Roman" pitchFamily="18" charset="0"/>
              </a:rPr>
              <a:t>Zair</a:t>
            </a:r>
            <a:endParaRPr lang="cs-CZ" sz="4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85875"/>
            <a:ext cx="7467600" cy="5187950"/>
          </a:xfrm>
        </p:spPr>
        <p:txBody>
          <a:bodyPr/>
          <a:lstStyle/>
          <a:p>
            <a:pPr marL="273050" lvl="1">
              <a:spcBef>
                <a:spcPts val="600"/>
              </a:spcBef>
              <a:buSzPct val="70000"/>
              <a:buFont typeface="Arial" charset="0"/>
              <a:buChar char="•"/>
            </a:pPr>
            <a:r>
              <a:rPr lang="cs-CZ" sz="3200" smtClean="0">
                <a:latin typeface="Arial" charset="0"/>
                <a:cs typeface="Arial" charset="0"/>
              </a:rPr>
              <a:t>r.1971 Demokratická republika Kongo → </a:t>
            </a:r>
            <a:r>
              <a:rPr lang="cs-CZ" sz="3200" b="1" smtClean="0">
                <a:latin typeface="Arial" charset="0"/>
                <a:cs typeface="Arial" charset="0"/>
              </a:rPr>
              <a:t>Zair</a:t>
            </a:r>
          </a:p>
          <a:p>
            <a:pPr marL="273050" lvl="1">
              <a:spcBef>
                <a:spcPts val="600"/>
              </a:spcBef>
              <a:buSzPct val="70000"/>
              <a:buFont typeface="Arial" charset="0"/>
              <a:buChar char="•"/>
            </a:pPr>
            <a:r>
              <a:rPr lang="cs-CZ" sz="3200" smtClean="0">
                <a:latin typeface="Arial" charset="0"/>
                <a:cs typeface="Arial" charset="0"/>
              </a:rPr>
              <a:t>Mobutu změnil i své jméno: </a:t>
            </a:r>
            <a:br>
              <a:rPr lang="cs-CZ" sz="3200" smtClean="0">
                <a:latin typeface="Arial" charset="0"/>
                <a:cs typeface="Arial" charset="0"/>
              </a:rPr>
            </a:br>
            <a:r>
              <a:rPr lang="cs-CZ" sz="3200" b="1" smtClean="0">
                <a:latin typeface="Arial" charset="0"/>
                <a:cs typeface="Arial" charset="0"/>
              </a:rPr>
              <a:t>Joseph-Désiré Mobutu </a:t>
            </a:r>
            <a:r>
              <a:rPr lang="cs-CZ" sz="3200" smtClean="0">
                <a:latin typeface="Arial" charset="0"/>
                <a:cs typeface="Arial" charset="0"/>
              </a:rPr>
              <a:t>→ </a:t>
            </a:r>
            <a:r>
              <a:rPr lang="cs-CZ" sz="3200" b="1" smtClean="0">
                <a:latin typeface="Arial" charset="0"/>
                <a:cs typeface="Arial" charset="0"/>
              </a:rPr>
              <a:t>Mobutu Sese Seko Kuku Ngbendu wa za Banga</a:t>
            </a:r>
            <a:endParaRPr lang="cs-CZ" sz="3200" smtClean="0">
              <a:latin typeface="Arial" charset="0"/>
              <a:cs typeface="Arial" charset="0"/>
            </a:endParaRPr>
          </a:p>
          <a:p>
            <a:pPr marL="273050" lvl="1">
              <a:spcBef>
                <a:spcPts val="600"/>
              </a:spcBef>
              <a:buSzPct val="70000"/>
              <a:buFont typeface="Arial" charset="0"/>
              <a:buChar char="•"/>
            </a:pPr>
            <a:r>
              <a:rPr lang="cs-CZ" sz="3200" smtClean="0">
                <a:latin typeface="Arial" charset="0"/>
                <a:cs typeface="Arial" charset="0"/>
              </a:rPr>
              <a:t>v překladu: </a:t>
            </a:r>
            <a:r>
              <a:rPr lang="cs-CZ" sz="3200" i="1" smtClean="0">
                <a:latin typeface="Arial" charset="0"/>
                <a:cs typeface="Arial" charset="0"/>
              </a:rPr>
              <a:t>Mocný válečník, kráčející od vítězství k vítězství, zanechávající za sebou spáleniště</a:t>
            </a:r>
            <a:endParaRPr lang="cs-CZ" sz="3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rkýř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946</TotalTime>
  <Words>612</Words>
  <Application>Microsoft Office PowerPoint</Application>
  <PresentationFormat>Předvádění na obrazovce (4:3)</PresentationFormat>
  <Paragraphs>114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Šablona návrhu</vt:lpstr>
      </vt:variant>
      <vt:variant>
        <vt:i4>8</vt:i4>
      </vt:variant>
      <vt:variant>
        <vt:lpstr>Nadpisy snímků</vt:lpstr>
      </vt:variant>
      <vt:variant>
        <vt:i4>17</vt:i4>
      </vt:variant>
    </vt:vector>
  </HeadingPairs>
  <TitlesOfParts>
    <vt:vector size="31" baseType="lpstr">
      <vt:lpstr>Arial</vt:lpstr>
      <vt:lpstr>Century Schoolbook</vt:lpstr>
      <vt:lpstr>Wingdings</vt:lpstr>
      <vt:lpstr>Wingdings 2</vt:lpstr>
      <vt:lpstr>Calibri</vt:lpstr>
      <vt:lpstr>Times New Roman</vt:lpstr>
      <vt:lpstr>Arkýř</vt:lpstr>
      <vt:lpstr>1_Arkýř</vt:lpstr>
      <vt:lpstr>2_Arkýř</vt:lpstr>
      <vt:lpstr>3_Arkýř</vt:lpstr>
      <vt:lpstr>4_Arkýř</vt:lpstr>
      <vt:lpstr>5_Arkýř</vt:lpstr>
      <vt:lpstr>6_Arkýř</vt:lpstr>
      <vt:lpstr>7_Arkýř</vt:lpstr>
      <vt:lpstr>Snímek 1</vt:lpstr>
      <vt:lpstr>METODICKÝ LIST</vt:lpstr>
      <vt:lpstr>MOBUTU</vt:lpstr>
      <vt:lpstr>MOBUTU  (1930–1997)</vt:lpstr>
      <vt:lpstr>ZAČÁTEK POLITICKÉ ČINNOSTI</vt:lpstr>
      <vt:lpstr>KONŽSKÁ REPUBLIKA</vt:lpstr>
      <vt:lpstr>ÚSTAVNÍ KRIZE</vt:lpstr>
      <vt:lpstr>NÁSTUP K MOCI</vt:lpstr>
      <vt:lpstr>ZAIR</vt:lpstr>
      <vt:lpstr>AFRIKANIZACE (TZV. ZAIRIZACE) ZEMĚ</vt:lpstr>
      <vt:lpstr>TYPICKÉ RYSY MOBUTUOVY DIKTATURY</vt:lpstr>
      <vt:lpstr>HOSPODÁŘSKÝ VÝVOJ</vt:lpstr>
      <vt:lpstr>SOCIÁLNÍ DŮSLEDKY</vt:lpstr>
      <vt:lpstr>ETNICKÉ KONFLIKTY VE RWANDĚ</vt:lpstr>
      <vt:lpstr>KONEC VLÁDY R. 1997</vt:lpstr>
      <vt:lpstr>ZOPAKUJTE SI:</vt:lpstr>
      <vt:lpstr>POUŽITÁ LITERATURA: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Práce se Slovníkem spisovné češtiny pro školu a veřejnost I</dc:title>
  <dc:creator>romana.cieslarova</dc:creator>
  <cp:lastModifiedBy>vera.pastorkova</cp:lastModifiedBy>
  <cp:revision>103</cp:revision>
  <dcterms:created xsi:type="dcterms:W3CDTF">2012-02-05T19:48:39Z</dcterms:created>
  <dcterms:modified xsi:type="dcterms:W3CDTF">2013-07-10T18:22:33Z</dcterms:modified>
</cp:coreProperties>
</file>